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66" r:id="rId6"/>
    <p:sldId id="260"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90987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98995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0930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6253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26/03/1444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9430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530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26/03/1444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916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26/03/1444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818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26/03/1444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5833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4486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26/03/1444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5231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26/03/1444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3254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889919" y="3176118"/>
            <a:ext cx="11339513" cy="2960873"/>
          </a:xfrm>
        </p:spPr>
        <p:txBody>
          <a:bodyPr>
            <a:normAutofit fontScale="90000"/>
          </a:bodyPr>
          <a:lstStyle/>
          <a:p>
            <a:r>
              <a:rPr lang="ar-EG" dirty="0"/>
              <a:t>مشروع تحويل المخلفات الصلبة الى طاقة باستخدام التغويز اللاهوائي</a:t>
            </a:r>
            <a:endParaRPr lang="en-US" dirty="0"/>
          </a:p>
        </p:txBody>
      </p:sp>
      <p:sp>
        <p:nvSpPr>
          <p:cNvPr id="4" name="Subtitle 2"/>
          <p:cNvSpPr>
            <a:spLocks noGrp="1"/>
          </p:cNvSpPr>
          <p:nvPr>
            <p:ph type="subTitle" idx="1"/>
          </p:nvPr>
        </p:nvSpPr>
        <p:spPr>
          <a:xfrm>
            <a:off x="1889919" y="6251174"/>
            <a:ext cx="11339513" cy="2053317"/>
          </a:xfrm>
        </p:spPr>
        <p:txBody>
          <a:bodyPr/>
          <a:lstStyle/>
          <a:p>
            <a:r>
              <a:rPr lang="ar-EG" dirty="0"/>
              <a:t>المبادرة الوطنية للمشروعات الخضراء الذكية</a:t>
            </a:r>
            <a:endParaRPr lang="en-US" dirty="0"/>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1851739"/>
            <a:ext cx="13040439" cy="146571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عن المشروع وفكرته</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1044501" y="3317454"/>
            <a:ext cx="13030347" cy="6861715"/>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2400" dirty="0">
                <a:solidFill>
                  <a:sysClr val="windowText" lastClr="000000"/>
                </a:solidFill>
                <a:latin typeface="Calibri" panose="020F0502020204030204"/>
                <a:cs typeface="Arial" panose="020B0604020202020204" pitchFamily="34" charset="0"/>
              </a:rPr>
              <a:t>عن مقدم المشروع (مثال: الاسم، الوظيفة، الخلفية العلمية، الخبرات)</a:t>
            </a:r>
          </a:p>
          <a:p>
            <a:pPr marL="283487" indent="-283487" algn="r" defTabSz="1133947" rtl="1">
              <a:spcBef>
                <a:spcPts val="1240"/>
              </a:spcBef>
              <a:defRPr/>
            </a:pPr>
            <a:r>
              <a:rPr lang="ar-EG" sz="2400" dirty="0">
                <a:solidFill>
                  <a:sysClr val="windowText" lastClr="000000"/>
                </a:solidFill>
                <a:latin typeface="Calibri" panose="020F0502020204030204"/>
                <a:cs typeface="Arial" panose="020B0604020202020204" pitchFamily="34" charset="0"/>
              </a:rPr>
              <a:t>اسم مقدم المشروع: 	مديحة عويس مصطفى</a:t>
            </a:r>
          </a:p>
          <a:p>
            <a:pPr marL="283487" indent="-283487" algn="r" defTabSz="1133947" rtl="1">
              <a:spcBef>
                <a:spcPts val="1240"/>
              </a:spcBef>
              <a:defRPr/>
            </a:pPr>
            <a:r>
              <a:rPr lang="ar-EG" sz="2400" dirty="0">
                <a:solidFill>
                  <a:sysClr val="windowText" lastClr="000000"/>
                </a:solidFill>
                <a:latin typeface="Calibri" panose="020F0502020204030204"/>
                <a:cs typeface="Arial" panose="020B0604020202020204" pitchFamily="34" charset="0"/>
              </a:rPr>
              <a:t>الوظيفة:		مدير مشروع الاستثمار المستدام في المخلفات الصلبة والزراعية بمحافظة الفيوم</a:t>
            </a:r>
          </a:p>
          <a:p>
            <a:pPr marL="283487" indent="-283487" algn="r" defTabSz="1133947" rtl="1">
              <a:spcBef>
                <a:spcPts val="1240"/>
              </a:spcBef>
              <a:defRPr/>
            </a:pPr>
            <a:r>
              <a:rPr lang="ar-EG" sz="2400" dirty="0">
                <a:solidFill>
                  <a:sysClr val="windowText" lastClr="000000"/>
                </a:solidFill>
                <a:latin typeface="Calibri" panose="020F0502020204030204"/>
                <a:cs typeface="Arial" panose="020B0604020202020204" pitchFamily="34" charset="0"/>
              </a:rPr>
              <a:t>الخلفية العلمية:	</a:t>
            </a:r>
          </a:p>
          <a:p>
            <a:pPr lvl="3" algn="r" rtl="1">
              <a:spcBef>
                <a:spcPts val="1240"/>
              </a:spcBef>
              <a:defRPr/>
            </a:pPr>
            <a:r>
              <a:rPr lang="ar-EG" sz="2400" dirty="0">
                <a:solidFill>
                  <a:sysClr val="windowText" lastClr="000000"/>
                </a:solidFill>
                <a:latin typeface="Calibri" panose="020F0502020204030204"/>
                <a:cs typeface="Arial" panose="020B0604020202020204" pitchFamily="34" charset="0"/>
              </a:rPr>
              <a:t>منحة في ريادة الاعمال من الجامعة الامريكية وجامعة بنسلفانيا</a:t>
            </a:r>
          </a:p>
          <a:p>
            <a:pPr lvl="3" algn="r" rtl="1">
              <a:spcBef>
                <a:spcPts val="1240"/>
              </a:spcBef>
              <a:defRPr/>
            </a:pPr>
            <a:r>
              <a:rPr lang="ar-EG" sz="2400" dirty="0">
                <a:solidFill>
                  <a:sysClr val="windowText" lastClr="000000"/>
                </a:solidFill>
                <a:latin typeface="Calibri" panose="020F0502020204030204"/>
                <a:cs typeface="Arial" panose="020B0604020202020204" pitchFamily="34" charset="0"/>
              </a:rPr>
              <a:t>دبلوم تقييم المشروعات ودراسة الجدوى كلية الافتصاد والعلوم السياسية</a:t>
            </a:r>
          </a:p>
          <a:p>
            <a:pPr lvl="3" algn="r" rtl="1">
              <a:spcBef>
                <a:spcPts val="1240"/>
              </a:spcBef>
              <a:defRPr/>
            </a:pPr>
            <a:r>
              <a:rPr lang="ar-EG" sz="2400" dirty="0">
                <a:solidFill>
                  <a:sysClr val="windowText" lastClr="000000"/>
                </a:solidFill>
                <a:latin typeface="Calibri" panose="020F0502020204030204"/>
                <a:cs typeface="Arial" panose="020B0604020202020204" pitchFamily="34" charset="0"/>
              </a:rPr>
              <a:t>ليسانس اداب وتربية لغة انجليزية جامعة القاهرة</a:t>
            </a:r>
          </a:p>
          <a:p>
            <a:pPr lvl="3" algn="r" rtl="1">
              <a:spcBef>
                <a:spcPts val="1240"/>
              </a:spcBef>
              <a:defRPr/>
            </a:pPr>
            <a:r>
              <a:rPr lang="ar-EG" sz="2400" dirty="0">
                <a:solidFill>
                  <a:sysClr val="windowText" lastClr="000000"/>
                </a:solidFill>
                <a:latin typeface="Calibri" panose="020F0502020204030204"/>
                <a:cs typeface="Arial" panose="020B0604020202020204" pitchFamily="34" charset="0"/>
              </a:rPr>
              <a:t>بكالوريوس تجارة جامعة القاهرة</a:t>
            </a:r>
          </a:p>
          <a:p>
            <a:pPr lvl="3" algn="r" rtl="1">
              <a:spcBef>
                <a:spcPts val="1240"/>
              </a:spcBef>
              <a:defRPr/>
            </a:pPr>
            <a:r>
              <a:rPr lang="ar-EG" sz="2400" dirty="0">
                <a:solidFill>
                  <a:sysClr val="windowText" lastClr="000000"/>
                </a:solidFill>
                <a:latin typeface="Calibri" panose="020F0502020204030204"/>
                <a:cs typeface="Arial" panose="020B0604020202020204" pitchFamily="34" charset="0"/>
              </a:rPr>
              <a:t>دورات تدريبية متعددة في مجالات مختلفة</a:t>
            </a:r>
          </a:p>
          <a:p>
            <a:pPr marL="283487" indent="-283487" algn="r" rtl="1">
              <a:defRPr/>
            </a:pPr>
            <a:r>
              <a:rPr lang="ar-EG" sz="2400" dirty="0">
                <a:solidFill>
                  <a:sysClr val="windowText" lastClr="000000"/>
                </a:solidFill>
                <a:latin typeface="Calibri" panose="020F0502020204030204"/>
                <a:cs typeface="Arial" panose="020B0604020202020204" pitchFamily="34" charset="0"/>
              </a:rPr>
              <a:t>الخبرات:</a:t>
            </a:r>
          </a:p>
          <a:p>
            <a:pPr lvl="1" algn="r" rtl="1">
              <a:spcBef>
                <a:spcPts val="1240"/>
              </a:spcBef>
              <a:defRPr/>
            </a:pPr>
            <a:r>
              <a:rPr lang="ar-EG" dirty="0">
                <a:solidFill>
                  <a:sysClr val="windowText" lastClr="000000"/>
                </a:solidFill>
                <a:latin typeface="Calibri" panose="020F0502020204030204"/>
                <a:cs typeface="Arial" panose="020B0604020202020204" pitchFamily="34" charset="0"/>
              </a:rPr>
              <a:t>الوظيفة</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مدير مشروع الاستثمار المستدام في المخلفات الصلبة والزراعية بمحافظة الفيوم</a:t>
            </a:r>
          </a:p>
          <a:p>
            <a:pPr lvl="1" algn="r" rtl="1">
              <a:spcBef>
                <a:spcPts val="1240"/>
              </a:spcBef>
              <a:defRPr/>
            </a:pPr>
            <a:r>
              <a:rPr lang="ar-EG" dirty="0">
                <a:solidFill>
                  <a:sysClr val="windowText" lastClr="000000"/>
                </a:solidFill>
                <a:latin typeface="Calibri" panose="020F0502020204030204"/>
                <a:cs typeface="Arial" panose="020B0604020202020204" pitchFamily="34" charset="0"/>
              </a:rPr>
              <a:t>الجهة</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مركز البيئة والتنمية للاقليم العربي وشمال اوربا سيداري </a:t>
            </a:r>
            <a:r>
              <a:rPr lang="en-US" sz="2400" dirty="0">
                <a:solidFill>
                  <a:sysClr val="windowText" lastClr="000000"/>
                </a:solidFill>
                <a:latin typeface="Calibri" panose="020F0502020204030204"/>
                <a:cs typeface="Arial" panose="020B0604020202020204" pitchFamily="34" charset="0"/>
              </a:rPr>
              <a:t>CEDARE</a:t>
            </a:r>
            <a:endParaRPr lang="ar-EG" sz="2400" dirty="0">
              <a:solidFill>
                <a:sysClr val="windowText" lastClr="000000"/>
              </a:solidFill>
              <a:latin typeface="Calibri" panose="020F0502020204030204"/>
              <a:cs typeface="Arial" panose="020B0604020202020204" pitchFamily="34" charset="0"/>
            </a:endParaRPr>
          </a:p>
          <a:p>
            <a:pPr marL="566974" lvl="1" indent="0" algn="r" rtl="1">
              <a:spcBef>
                <a:spcPts val="1240"/>
              </a:spcBef>
              <a:buNone/>
              <a:defRPr/>
            </a:pPr>
            <a:endParaRPr lang="ar-EG"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2400" dirty="0">
                <a:solidFill>
                  <a:sysClr val="windowText" lastClr="000000"/>
                </a:solidFill>
                <a:latin typeface="Calibri" panose="020F0502020204030204"/>
                <a:cs typeface="Arial" panose="020B0604020202020204" pitchFamily="34" charset="0"/>
              </a:rPr>
              <a:t>عن المشروع (اسم المشروع، فكرته، الفئة المستفيدة من المشروع، الميزة التنافسية للمشروع)</a:t>
            </a:r>
            <a:endParaRPr lang="en-US" sz="2400" dirty="0">
              <a:solidFill>
                <a:sysClr val="windowText" lastClr="000000"/>
              </a:solidFill>
              <a:latin typeface="Calibri" panose="020F0502020204030204"/>
            </a:endParaRPr>
          </a:p>
        </p:txBody>
      </p:sp>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85A8CD-D311-49C1-B82F-40021A9143B1}"/>
              </a:ext>
            </a:extLst>
          </p:cNvPr>
          <p:cNvSpPr txBox="1">
            <a:spLocks/>
          </p:cNvSpPr>
          <p:nvPr/>
        </p:nvSpPr>
        <p:spPr>
          <a:xfrm>
            <a:off x="1160224" y="828945"/>
            <a:ext cx="13040439" cy="1643836"/>
          </a:xfrm>
          <a:prstGeom prst="rect">
            <a:avLst/>
          </a:prstGeom>
        </p:spPr>
        <p:txBody>
          <a:bodyPr vert="horz" lIns="113395" tIns="56698" rIns="113395" bIns="5669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ar-EG" sz="3968" dirty="0"/>
              <a:t>عن مقدم المشروع</a:t>
            </a:r>
            <a:endParaRPr lang="en-US" sz="3968" dirty="0"/>
          </a:p>
        </p:txBody>
      </p:sp>
      <p:sp>
        <p:nvSpPr>
          <p:cNvPr id="11" name="Content Placeholder 2">
            <a:extLst>
              <a:ext uri="{FF2B5EF4-FFF2-40B4-BE49-F238E27FC236}">
                <a16:creationId xmlns:a16="http://schemas.microsoft.com/office/drawing/2014/main" id="{4523EB1C-A897-4E1B-B97C-33D0745678CF}"/>
              </a:ext>
            </a:extLst>
          </p:cNvPr>
          <p:cNvSpPr txBox="1">
            <a:spLocks/>
          </p:cNvSpPr>
          <p:nvPr/>
        </p:nvSpPr>
        <p:spPr>
          <a:xfrm>
            <a:off x="1160225" y="2777707"/>
            <a:ext cx="13040439" cy="7085162"/>
          </a:xfrm>
          <a:prstGeom prst="rect">
            <a:avLst/>
          </a:prstGeom>
        </p:spPr>
        <p:txBody>
          <a:bodyPr vert="horz" lIns="113395" tIns="56698" rIns="113395" bIns="5669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3" algn="r"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pPr lvl="1" algn="r" rtl="1">
              <a:spcBef>
                <a:spcPts val="1240"/>
              </a:spcBef>
              <a:defRPr/>
            </a:pPr>
            <a:r>
              <a:rPr lang="ar-EG" sz="2400" dirty="0">
                <a:solidFill>
                  <a:sysClr val="windowText" lastClr="000000"/>
                </a:solidFill>
                <a:latin typeface="Calibri" panose="020F0502020204030204"/>
                <a:cs typeface="Arial" panose="020B0604020202020204" pitchFamily="34" charset="0"/>
              </a:rPr>
              <a:t>الوظيفة</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مدير برامج </a:t>
            </a:r>
          </a:p>
          <a:p>
            <a:pPr lvl="1" algn="r" rtl="1">
              <a:spcBef>
                <a:spcPts val="1240"/>
              </a:spcBef>
              <a:defRPr/>
            </a:pPr>
            <a:r>
              <a:rPr lang="ar-EG" sz="3200" dirty="0">
                <a:solidFill>
                  <a:sysClr val="windowText" lastClr="000000"/>
                </a:solidFill>
                <a:latin typeface="Calibri" panose="020F0502020204030204"/>
                <a:cs typeface="Arial" panose="020B0604020202020204" pitchFamily="34" charset="0"/>
              </a:rPr>
              <a:t>الجهة</a:t>
            </a:r>
            <a:endParaRPr lang="ar-EG" sz="2400" dirty="0">
              <a:solidFill>
                <a:sysClr val="windowText" lastClr="000000"/>
              </a:solidFill>
              <a:latin typeface="Calibri" panose="020F0502020204030204"/>
              <a:cs typeface="Arial" panose="020B0604020202020204" pitchFamily="34" charset="0"/>
            </a:endParaRP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جمعية المحترفين للتنمية البشرية واللوجيستية</a:t>
            </a:r>
          </a:p>
          <a:p>
            <a:pPr lvl="1" algn="r" rtl="1">
              <a:spcBef>
                <a:spcPts val="1240"/>
              </a:spcBef>
              <a:defRPr/>
            </a:pPr>
            <a:r>
              <a:rPr lang="ar-EG" sz="3200" dirty="0">
                <a:solidFill>
                  <a:sysClr val="windowText" lastClr="000000"/>
                </a:solidFill>
                <a:latin typeface="Calibri" panose="020F0502020204030204"/>
                <a:cs typeface="Arial" panose="020B0604020202020204" pitchFamily="34" charset="0"/>
              </a:rPr>
              <a:t>الوظيفة</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منسق فني تعليم</a:t>
            </a:r>
          </a:p>
          <a:p>
            <a:pPr lvl="1" algn="r" rtl="1">
              <a:spcBef>
                <a:spcPts val="1240"/>
              </a:spcBef>
              <a:defRPr/>
            </a:pPr>
            <a:r>
              <a:rPr lang="ar-EG" sz="3200" dirty="0">
                <a:solidFill>
                  <a:sysClr val="windowText" lastClr="000000"/>
                </a:solidFill>
                <a:latin typeface="Calibri" panose="020F0502020204030204"/>
                <a:cs typeface="Arial" panose="020B0604020202020204" pitchFamily="34" charset="0"/>
              </a:rPr>
              <a:t>الجهة </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برنامج تطوير التعليم (هيئة البحوث الامريكية)</a:t>
            </a:r>
          </a:p>
          <a:p>
            <a:pPr lvl="1" algn="r" rtl="1">
              <a:spcBef>
                <a:spcPts val="1240"/>
              </a:spcBef>
              <a:defRPr/>
            </a:pPr>
            <a:r>
              <a:rPr lang="ar-EG" sz="3200" dirty="0">
                <a:solidFill>
                  <a:sysClr val="windowText" lastClr="000000"/>
                </a:solidFill>
                <a:latin typeface="Calibri" panose="020F0502020204030204"/>
                <a:cs typeface="Arial" panose="020B0604020202020204" pitchFamily="34" charset="0"/>
              </a:rPr>
              <a:t>الوظيفة</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منسق فني تعليم</a:t>
            </a:r>
          </a:p>
          <a:p>
            <a:pPr lvl="1" algn="r" rtl="1">
              <a:spcBef>
                <a:spcPts val="1240"/>
              </a:spcBef>
              <a:defRPr/>
            </a:pPr>
            <a:r>
              <a:rPr lang="ar-EG" sz="3200" dirty="0">
                <a:solidFill>
                  <a:sysClr val="windowText" lastClr="000000"/>
                </a:solidFill>
                <a:latin typeface="Calibri" panose="020F0502020204030204"/>
                <a:cs typeface="Arial" panose="020B0604020202020204" pitchFamily="34" charset="0"/>
              </a:rPr>
              <a:t>الجهة </a:t>
            </a:r>
          </a:p>
          <a:p>
            <a:pPr lvl="2" algn="r" rtl="1">
              <a:spcBef>
                <a:spcPts val="1240"/>
              </a:spcBef>
              <a:defRPr/>
            </a:pPr>
            <a:r>
              <a:rPr lang="ar-EG" sz="2400" dirty="0">
                <a:solidFill>
                  <a:sysClr val="windowText" lastClr="000000"/>
                </a:solidFill>
                <a:latin typeface="Calibri" panose="020F0502020204030204"/>
                <a:cs typeface="Arial" panose="020B0604020202020204" pitchFamily="34" charset="0"/>
              </a:rPr>
              <a:t>برنامج تطوير التعليم (هيئة البحوث الامريكية)</a:t>
            </a:r>
          </a:p>
          <a:p>
            <a:pPr lvl="2" algn="r" rtl="1">
              <a:spcBef>
                <a:spcPts val="1240"/>
              </a:spcBef>
              <a:defRPr/>
            </a:pPr>
            <a:endParaRPr lang="ar-EG" sz="2400" dirty="0">
              <a:solidFill>
                <a:sysClr val="windowText" lastClr="000000"/>
              </a:solidFill>
              <a:latin typeface="Calibri" panose="020F0502020204030204"/>
              <a:cs typeface="Arial" panose="020B0604020202020204" pitchFamily="34" charset="0"/>
            </a:endParaRPr>
          </a:p>
          <a:p>
            <a:endParaRPr lang="en-US" sz="4000" dirty="0"/>
          </a:p>
        </p:txBody>
      </p:sp>
    </p:spTree>
    <p:extLst>
      <p:ext uri="{BB962C8B-B14F-4D97-AF65-F5344CB8AC3E}">
        <p14:creationId xmlns:p14="http://schemas.microsoft.com/office/powerpoint/2010/main" val="149480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9455" y="1339915"/>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أثر المشروع وتطبيقاته</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667770" y="2805319"/>
            <a:ext cx="13783807" cy="6546579"/>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dirty="0">
                <a:solidFill>
                  <a:sysClr val="windowText" lastClr="000000"/>
                </a:solidFill>
                <a:latin typeface="Calibri" panose="020F0502020204030204"/>
                <a:cs typeface="Arial" panose="020B0604020202020204" pitchFamily="34" charset="0"/>
              </a:rPr>
              <a:t>أثر المشروع الاقتصادي والاجتماعي والبيئي (مثال: عدد الوظائف التي سيوفرها المشروع، أثره في تقليل الانبعاثات الضارة،....)</a:t>
            </a:r>
          </a:p>
          <a:p>
            <a:pPr marL="283487" indent="-283487" algn="r" defTabSz="1133947" rtl="1">
              <a:spcBef>
                <a:spcPts val="1240"/>
              </a:spcBef>
              <a:defRPr/>
            </a:pPr>
            <a:r>
              <a:rPr lang="en-US" dirty="0">
                <a:solidFill>
                  <a:sysClr val="windowText" lastClr="000000"/>
                </a:solidFill>
                <a:latin typeface="Calibri" panose="020F0502020204030204"/>
                <a:cs typeface="Arial" panose="020B0604020202020204" pitchFamily="34" charset="0"/>
              </a:rPr>
              <a:t> </a:t>
            </a:r>
            <a:r>
              <a:rPr lang="ar-EG" dirty="0">
                <a:solidFill>
                  <a:sysClr val="windowText" lastClr="000000"/>
                </a:solidFill>
                <a:latin typeface="Calibri" panose="020F0502020204030204"/>
                <a:cs typeface="+mj-cs"/>
              </a:rPr>
              <a:t>يتخلف من المخلفات البلدية مشكلة بيئية عميقة يصعب على المحليات في المناطق الريفية حلها باستخدام الطرق المتعارف عليها دون تلويث البيئة ولذلك وجد في استخدام تكنولوجيا التغويز اللاهوائي الحل الامثل في التخلص من تلك النوعية من المخلفات دون تلويث البيئة، وتعظيم الاستفادة من تلك النوعيةمن المخلفات بتحويلها الى طاقة نظيفة واسمدة عضوية مما يساهم في:</a:t>
            </a:r>
          </a:p>
          <a:p>
            <a:pPr lvl="1" algn="r" rtl="1">
              <a:spcBef>
                <a:spcPts val="1240"/>
              </a:spcBef>
              <a:defRPr/>
            </a:pPr>
            <a:r>
              <a:rPr lang="ar-EG" sz="2800" dirty="0">
                <a:solidFill>
                  <a:sysClr val="windowText" lastClr="000000"/>
                </a:solidFill>
                <a:latin typeface="Calibri" panose="020F0502020204030204"/>
                <a:cs typeface="+mj-cs"/>
              </a:rPr>
              <a:t>توفير الطاقة النظيفة</a:t>
            </a:r>
          </a:p>
          <a:p>
            <a:pPr lvl="1" algn="r" rtl="1">
              <a:spcBef>
                <a:spcPts val="1240"/>
              </a:spcBef>
              <a:defRPr/>
            </a:pPr>
            <a:r>
              <a:rPr lang="ar-EG" sz="2800" dirty="0">
                <a:solidFill>
                  <a:sysClr val="windowText" lastClr="000000"/>
                </a:solidFill>
                <a:latin typeface="Calibri" panose="020F0502020204030204"/>
                <a:cs typeface="+mj-cs"/>
              </a:rPr>
              <a:t>تحقيق الزراعة النظيفة </a:t>
            </a:r>
          </a:p>
          <a:p>
            <a:pPr lvl="1" algn="r" rtl="1">
              <a:spcBef>
                <a:spcPts val="1240"/>
              </a:spcBef>
              <a:defRPr/>
            </a:pPr>
            <a:r>
              <a:rPr lang="ar-EG" sz="2800" dirty="0">
                <a:solidFill>
                  <a:sysClr val="windowText" lastClr="000000"/>
                </a:solidFill>
                <a:latin typeface="Calibri" panose="020F0502020204030204"/>
                <a:cs typeface="+mj-cs"/>
              </a:rPr>
              <a:t>وحماية البيئة من التلوث</a:t>
            </a:r>
          </a:p>
          <a:p>
            <a:pPr lvl="1" algn="r" rtl="1">
              <a:spcBef>
                <a:spcPts val="1240"/>
              </a:spcBef>
              <a:defRPr/>
            </a:pPr>
            <a:r>
              <a:rPr lang="ar-EG" sz="2800" dirty="0">
                <a:solidFill>
                  <a:sysClr val="windowText" lastClr="000000"/>
                </a:solidFill>
                <a:latin typeface="Calibri" panose="020F0502020204030204"/>
                <a:cs typeface="+mj-cs"/>
              </a:rPr>
              <a:t>توفير فرص عمل حيث يوفر المشروع عدد 12 فرصة عمل </a:t>
            </a:r>
          </a:p>
          <a:p>
            <a:pPr lvl="1" algn="r" rtl="1">
              <a:spcBef>
                <a:spcPts val="1240"/>
              </a:spcBef>
              <a:defRPr/>
            </a:pPr>
            <a:r>
              <a:rPr lang="ar-EG" sz="2800" dirty="0">
                <a:solidFill>
                  <a:sysClr val="windowText" lastClr="000000"/>
                </a:solidFill>
                <a:latin typeface="Calibri" panose="020F0502020204030204"/>
                <a:cs typeface="+mj-cs"/>
              </a:rPr>
              <a:t>تحسين الوضع الاقتصادي و</a:t>
            </a:r>
          </a:p>
          <a:p>
            <a:pPr lvl="1" algn="r" rtl="1">
              <a:spcBef>
                <a:spcPts val="1240"/>
              </a:spcBef>
              <a:defRPr/>
            </a:pPr>
            <a:r>
              <a:rPr lang="ar-EG" sz="2800" dirty="0">
                <a:solidFill>
                  <a:sysClr val="windowText" lastClr="000000"/>
                </a:solidFill>
                <a:latin typeface="Calibri" panose="020F0502020204030204"/>
                <a:cs typeface="+mj-cs"/>
              </a:rPr>
              <a:t>تحسين الوضع البيئي </a:t>
            </a:r>
          </a:p>
          <a:p>
            <a:pPr lvl="1" algn="r" rtl="1">
              <a:spcBef>
                <a:spcPts val="1240"/>
              </a:spcBef>
              <a:defRPr/>
            </a:pPr>
            <a:r>
              <a:rPr lang="ar-EG" sz="2800" dirty="0">
                <a:solidFill>
                  <a:sysClr val="windowText" lastClr="000000"/>
                </a:solidFill>
                <a:latin typeface="Calibri" panose="020F0502020204030204"/>
                <a:cs typeface="+mj-cs"/>
              </a:rPr>
              <a:t>رفع المستوى الصحي والاجتماعي بالريف المصري</a:t>
            </a:r>
            <a:endParaRPr lang="en-US" sz="2800" dirty="0">
              <a:solidFill>
                <a:sysClr val="windowText" lastClr="000000"/>
              </a:solidFill>
              <a:latin typeface="Calibri" panose="020F0502020204030204"/>
              <a:cs typeface="+mj-cs"/>
            </a:endParaRPr>
          </a:p>
          <a:p>
            <a:pPr lvl="1" algn="r" rtl="1">
              <a:spcBef>
                <a:spcPts val="1240"/>
              </a:spcBef>
              <a:defRPr/>
            </a:pPr>
            <a:endParaRPr lang="en-US" sz="2800" dirty="0">
              <a:solidFill>
                <a:sysClr val="windowText" lastClr="000000"/>
              </a:solidFill>
              <a:latin typeface="Calibri" panose="020F0502020204030204"/>
              <a:cs typeface="+mj-cs"/>
            </a:endParaRPr>
          </a:p>
          <a:p>
            <a:pPr marL="283487" indent="-283487" algn="r" defTabSz="1133947" rtl="1">
              <a:spcBef>
                <a:spcPts val="1240"/>
              </a:spcBef>
              <a:defRPr/>
            </a:pPr>
            <a:endParaRPr lang="ar-EG" dirty="0">
              <a:solidFill>
                <a:sysClr val="windowText" lastClr="000000"/>
              </a:solidFill>
              <a:latin typeface="Calibri" panose="020F0502020204030204"/>
              <a:cs typeface="+mj-cs"/>
            </a:endParaRPr>
          </a:p>
          <a:p>
            <a:pPr marL="0" indent="0" algn="r" defTabSz="1133947" rtl="1">
              <a:spcBef>
                <a:spcPts val="1240"/>
              </a:spcBef>
              <a:buNone/>
              <a:defRPr/>
            </a:pPr>
            <a:endParaRPr lang="ar-EG"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6838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7404E-DFAD-46B9-A959-651A534A9A4F}"/>
              </a:ext>
            </a:extLst>
          </p:cNvPr>
          <p:cNvSpPr>
            <a:spLocks noGrp="1"/>
          </p:cNvSpPr>
          <p:nvPr>
            <p:ph idx="1"/>
          </p:nvPr>
        </p:nvSpPr>
        <p:spPr>
          <a:xfrm>
            <a:off x="1039455" y="1710963"/>
            <a:ext cx="13349126" cy="3634943"/>
          </a:xfrm>
        </p:spPr>
        <p:txBody>
          <a:bodyPr>
            <a:normAutofit/>
          </a:bodyPr>
          <a:lstStyle/>
          <a:p>
            <a:pPr lvl="1" algn="r" rtl="1">
              <a:spcBef>
                <a:spcPts val="1240"/>
              </a:spcBef>
              <a:defRPr/>
            </a:pPr>
            <a:r>
              <a:rPr lang="ar-EG" sz="4000" b="1" dirty="0">
                <a:solidFill>
                  <a:sysClr val="windowText" lastClr="000000"/>
                </a:solidFill>
                <a:latin typeface="Calibri" panose="020F0502020204030204"/>
                <a:cs typeface="+mj-cs"/>
              </a:rPr>
              <a:t>التأثير على الصحة العامة والسلامة</a:t>
            </a:r>
          </a:p>
          <a:p>
            <a:pPr algn="r" rtl="1">
              <a:defRPr/>
            </a:pPr>
            <a:r>
              <a:rPr lang="ar-EG" sz="4000" dirty="0">
                <a:solidFill>
                  <a:sysClr val="windowText" lastClr="000000"/>
                </a:solidFill>
                <a:latin typeface="Calibri" panose="020F0502020204030204"/>
                <a:cs typeface="+mj-cs"/>
              </a:rPr>
              <a:t>لوحدة التغويز اللاهوائي تأثير ايجابي كبير وشديد الاهمية كونه يخلص المنطقة من مقالب النفايات المكشوفة وما تحدثه من تأثيرات على الصحة العامة للتجمعات البشرية المحيطة كما يمتد اثره الى القضاء على سوء الممارسات الخاصة بجمع وتناول النفايات الصلبة. وسوف يطبق المشروع طرقاً اكثر فاعلية لادارة المخلفات مما يؤثر ايجابياً على مستويات الصحة العامة والسلامة بالمنطقة.</a:t>
            </a:r>
          </a:p>
          <a:p>
            <a:endParaRPr lang="en-US" sz="4000" dirty="0"/>
          </a:p>
        </p:txBody>
      </p:sp>
      <p:sp>
        <p:nvSpPr>
          <p:cNvPr id="4" name="Rectangle 3">
            <a:extLst>
              <a:ext uri="{FF2B5EF4-FFF2-40B4-BE49-F238E27FC236}">
                <a16:creationId xmlns:a16="http://schemas.microsoft.com/office/drawing/2014/main" id="{C63AD922-3456-4D8E-848C-DFDB4D78E453}"/>
              </a:ext>
            </a:extLst>
          </p:cNvPr>
          <p:cNvSpPr/>
          <p:nvPr/>
        </p:nvSpPr>
        <p:spPr>
          <a:xfrm>
            <a:off x="0" y="5830985"/>
            <a:ext cx="6677713" cy="3767238"/>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5"/>
          </a:p>
        </p:txBody>
      </p:sp>
      <p:pic>
        <p:nvPicPr>
          <p:cNvPr id="6" name="Picture 5">
            <a:extLst>
              <a:ext uri="{FF2B5EF4-FFF2-40B4-BE49-F238E27FC236}">
                <a16:creationId xmlns:a16="http://schemas.microsoft.com/office/drawing/2014/main" id="{9F8A491B-1FEA-4275-B9DD-C60BE57C2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915" y="5345906"/>
            <a:ext cx="3080981" cy="4107974"/>
          </a:xfrm>
          <a:prstGeom prst="rect">
            <a:avLst/>
          </a:prstGeom>
        </p:spPr>
      </p:pic>
    </p:spTree>
    <p:extLst>
      <p:ext uri="{BB962C8B-B14F-4D97-AF65-F5344CB8AC3E}">
        <p14:creationId xmlns:p14="http://schemas.microsoft.com/office/powerpoint/2010/main" val="302348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EC8B-DDC3-4374-9E4C-239C10267AB7}"/>
              </a:ext>
            </a:extLst>
          </p:cNvPr>
          <p:cNvSpPr>
            <a:spLocks noGrp="1"/>
          </p:cNvSpPr>
          <p:nvPr>
            <p:ph type="title"/>
          </p:nvPr>
        </p:nvSpPr>
        <p:spPr>
          <a:xfrm>
            <a:off x="1746821" y="1308153"/>
            <a:ext cx="12876219" cy="1642081"/>
          </a:xfrm>
        </p:spPr>
        <p:txBody>
          <a:bodyPr>
            <a:noAutofit/>
          </a:bodyPr>
          <a:lstStyle/>
          <a:p>
            <a:pPr algn="r"/>
            <a:r>
              <a:rPr lang="ar-EG" sz="3200" b="1" dirty="0">
                <a:solidFill>
                  <a:sysClr val="windowText" lastClr="000000"/>
                </a:solidFill>
                <a:latin typeface="Calibri" panose="020F0502020204030204"/>
                <a:ea typeface="+mn-ea"/>
              </a:rPr>
              <a:t>ما تم تنفيذه والخطط المستقبلية للمشروع</a:t>
            </a:r>
            <a:r>
              <a:rPr lang="ar-EG" sz="7200" b="1" dirty="0">
                <a:solidFill>
                  <a:sysClr val="windowText" lastClr="000000"/>
                </a:solidFill>
                <a:latin typeface="Calibri" panose="020F0502020204030204"/>
                <a:ea typeface="+mn-ea"/>
              </a:rPr>
              <a:t> </a:t>
            </a:r>
            <a:br>
              <a:rPr lang="ar-EG" sz="7200" b="1" dirty="0">
                <a:solidFill>
                  <a:sysClr val="windowText" lastClr="000000"/>
                </a:solidFill>
                <a:latin typeface="Calibri" panose="020F0502020204030204"/>
                <a:ea typeface="+mn-ea"/>
              </a:rPr>
            </a:br>
            <a:endParaRPr lang="en-US" sz="7200" b="1" dirty="0"/>
          </a:p>
        </p:txBody>
      </p:sp>
      <p:sp>
        <p:nvSpPr>
          <p:cNvPr id="3" name="Content Placeholder 2">
            <a:extLst>
              <a:ext uri="{FF2B5EF4-FFF2-40B4-BE49-F238E27FC236}">
                <a16:creationId xmlns:a16="http://schemas.microsoft.com/office/drawing/2014/main" id="{3EC698F9-FE1F-402C-8558-16FADDC4A79B}"/>
              </a:ext>
            </a:extLst>
          </p:cNvPr>
          <p:cNvSpPr>
            <a:spLocks noGrp="1"/>
          </p:cNvSpPr>
          <p:nvPr>
            <p:ph idx="1"/>
          </p:nvPr>
        </p:nvSpPr>
        <p:spPr>
          <a:xfrm>
            <a:off x="1039456" y="2216531"/>
            <a:ext cx="13040439" cy="4155354"/>
          </a:xfrm>
        </p:spPr>
        <p:txBody>
          <a:bodyPr>
            <a:normAutofit/>
          </a:bodyPr>
          <a:lstStyle/>
          <a:p>
            <a:pPr marL="0" indent="0" algn="r">
              <a:buNone/>
            </a:pPr>
            <a:r>
              <a:rPr lang="ar-EG" sz="4000" dirty="0"/>
              <a:t>تم تنفيذ وحدة لانتاج الطاقة بقرية قلهانة بسعة 2500طن قمامة يومياً </a:t>
            </a:r>
          </a:p>
          <a:p>
            <a:pPr marL="0" indent="0" algn="r">
              <a:buNone/>
            </a:pPr>
            <a:r>
              <a:rPr lang="ar-EG" sz="4000" dirty="0"/>
              <a:t>تنتج الوحدة 100 كيلو وات كهرباء في الساعة اي 2400 كيلو وات يومياً بالاضافة الى البيوشار وهو سماد عضوي عالي الجودة.</a:t>
            </a:r>
            <a:endParaRPr lang="en-US" sz="4000" dirty="0"/>
          </a:p>
          <a:p>
            <a:pPr marL="0" indent="0" algn="r">
              <a:buNone/>
            </a:pPr>
            <a:r>
              <a:rPr lang="ar-EG" sz="4000" dirty="0"/>
              <a:t>المشروع قابل للتطبيق بجميع قرى المحافظة وهناك مواقع تم دراستها وجاهزة لتنفيذ نفس المشروع وبقوى استيعابية اكبر من بين تلك المواقع ابشواي منطقة السنجأ و مصنع العدوة لتدوير المخلفات وعزبة قلمشاة</a:t>
            </a:r>
          </a:p>
          <a:p>
            <a:pPr marL="0" indent="0" algn="r">
              <a:buNone/>
            </a:pPr>
            <a:endParaRPr lang="ar-EG" sz="4000" dirty="0"/>
          </a:p>
          <a:p>
            <a:pPr marL="0" indent="0" algn="r">
              <a:buNone/>
            </a:pPr>
            <a:endParaRPr lang="ar-EG" sz="4000" dirty="0"/>
          </a:p>
          <a:p>
            <a:pPr marL="0" indent="0" algn="r">
              <a:buNone/>
            </a:pPr>
            <a:endParaRPr lang="en-US" sz="4000" dirty="0"/>
          </a:p>
        </p:txBody>
      </p:sp>
      <p:pic>
        <p:nvPicPr>
          <p:cNvPr id="5" name="Picture 4">
            <a:extLst>
              <a:ext uri="{FF2B5EF4-FFF2-40B4-BE49-F238E27FC236}">
                <a16:creationId xmlns:a16="http://schemas.microsoft.com/office/drawing/2014/main" id="{4F4E4EB4-B292-4206-816F-8B072C60BA55}"/>
              </a:ext>
            </a:extLst>
          </p:cNvPr>
          <p:cNvPicPr>
            <a:picLocks noChangeAspect="1"/>
          </p:cNvPicPr>
          <p:nvPr/>
        </p:nvPicPr>
        <p:blipFill>
          <a:blip r:embed="rId2"/>
          <a:stretch>
            <a:fillRect/>
          </a:stretch>
        </p:blipFill>
        <p:spPr>
          <a:xfrm>
            <a:off x="556083" y="6371884"/>
            <a:ext cx="3705366" cy="3808898"/>
          </a:xfrm>
          <a:prstGeom prst="rect">
            <a:avLst/>
          </a:prstGeom>
        </p:spPr>
      </p:pic>
      <p:pic>
        <p:nvPicPr>
          <p:cNvPr id="7" name="Picture 6">
            <a:extLst>
              <a:ext uri="{FF2B5EF4-FFF2-40B4-BE49-F238E27FC236}">
                <a16:creationId xmlns:a16="http://schemas.microsoft.com/office/drawing/2014/main" id="{361ED7D3-4145-46F9-B0F2-921AA4CD52D5}"/>
              </a:ext>
            </a:extLst>
          </p:cNvPr>
          <p:cNvPicPr>
            <a:picLocks noChangeAspect="1"/>
          </p:cNvPicPr>
          <p:nvPr/>
        </p:nvPicPr>
        <p:blipFill>
          <a:blip r:embed="rId3"/>
          <a:stretch>
            <a:fillRect/>
          </a:stretch>
        </p:blipFill>
        <p:spPr>
          <a:xfrm>
            <a:off x="10185660" y="6413012"/>
            <a:ext cx="4933690" cy="3077240"/>
          </a:xfrm>
          <a:prstGeom prst="rect">
            <a:avLst/>
          </a:prstGeom>
        </p:spPr>
      </p:pic>
      <p:pic>
        <p:nvPicPr>
          <p:cNvPr id="8" name="Picture 7">
            <a:extLst>
              <a:ext uri="{FF2B5EF4-FFF2-40B4-BE49-F238E27FC236}">
                <a16:creationId xmlns:a16="http://schemas.microsoft.com/office/drawing/2014/main" id="{AC95515A-0F1A-474B-A1D9-8D647B31D1CD}"/>
              </a:ext>
            </a:extLst>
          </p:cNvPr>
          <p:cNvPicPr>
            <a:picLocks noChangeAspect="1"/>
          </p:cNvPicPr>
          <p:nvPr/>
        </p:nvPicPr>
        <p:blipFill>
          <a:blip r:embed="rId4"/>
          <a:stretch>
            <a:fillRect/>
          </a:stretch>
        </p:blipFill>
        <p:spPr>
          <a:xfrm>
            <a:off x="4589331" y="6472149"/>
            <a:ext cx="4556874" cy="3159344"/>
          </a:xfrm>
          <a:prstGeom prst="rect">
            <a:avLst/>
          </a:prstGeom>
        </p:spPr>
      </p:pic>
    </p:spTree>
    <p:extLst>
      <p:ext uri="{BB962C8B-B14F-4D97-AF65-F5344CB8AC3E}">
        <p14:creationId xmlns:p14="http://schemas.microsoft.com/office/powerpoint/2010/main" val="1888941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418</Words>
  <Application>Microsoft Office PowerPoint</Application>
  <PresentationFormat>Custom</PresentationFormat>
  <Paragraphs>56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مشروع تحويل المخلفات الصلبة الى طاقة باستخدام التغويز اللاهوائي</vt:lpstr>
      <vt:lpstr>PowerPoint Presentation</vt:lpstr>
      <vt:lpstr>PowerPoint Presentation</vt:lpstr>
      <vt:lpstr>PowerPoint Presentation</vt:lpstr>
      <vt:lpstr>PowerPoint Presentation</vt:lpstr>
      <vt:lpstr>ما تم تنفيذه والخطط المستقبلية للمشروع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20</cp:revision>
  <dcterms:created xsi:type="dcterms:W3CDTF">2022-09-29T13:35:57Z</dcterms:created>
  <dcterms:modified xsi:type="dcterms:W3CDTF">2022-10-21T13:13:51Z</dcterms:modified>
</cp:coreProperties>
</file>