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268" r:id="rId3"/>
    <p:sldId id="269" r:id="rId4"/>
    <p:sldId id="270" r:id="rId5"/>
    <p:sldId id="272" r:id="rId6"/>
    <p:sldId id="275" r:id="rId7"/>
  </p:sldIdLst>
  <p:sldSz cx="15119350" cy="10691813"/>
  <p:notesSz cx="6858000" cy="9144000"/>
  <p:defaultTextStyle>
    <a:defPPr>
      <a:defRPr lang="ar-EG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6613" y="766763"/>
            <a:ext cx="5426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42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1pPr>
    <a:lvl2pPr marL="619460"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2pPr>
    <a:lvl3pPr marL="1238921"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3pPr>
    <a:lvl4pPr marL="1858381"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4pPr>
    <a:lvl5pPr marL="2477841"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5pPr>
    <a:lvl6pPr marL="309730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889919" y="1749795"/>
            <a:ext cx="11339513" cy="3722335"/>
          </a:xfrm>
        </p:spPr>
        <p:txBody>
          <a:bodyPr anchor="b"/>
          <a:lstStyle>
            <a:lvl1pPr algn="ctr"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2976"/>
            </a:lvl1pPr>
            <a:lvl2pPr marL="566974" indent="0" algn="ctr">
              <a:buNone/>
              <a:defRPr sz="2480"/>
            </a:lvl2pPr>
            <a:lvl3pPr marL="1133947" indent="0" algn="ctr">
              <a:buNone/>
              <a:defRPr sz="2232"/>
            </a:lvl3pPr>
            <a:lvl4pPr marL="1700921" indent="0" algn="ctr">
              <a:buNone/>
              <a:defRPr sz="1984"/>
            </a:lvl4pPr>
            <a:lvl5pPr marL="2267895" indent="0" algn="ctr">
              <a:buNone/>
              <a:defRPr sz="1984"/>
            </a:lvl5pPr>
            <a:lvl6pPr marL="2834869" indent="0" algn="ctr">
              <a:buNone/>
              <a:defRPr sz="1984"/>
            </a:lvl6pPr>
            <a:lvl7pPr marL="3401842" indent="0" algn="ctr">
              <a:buNone/>
              <a:defRPr sz="1984"/>
            </a:lvl7pPr>
            <a:lvl8pPr marL="3968816" indent="0" algn="ctr">
              <a:buNone/>
              <a:defRPr sz="1984"/>
            </a:lvl8pPr>
            <a:lvl9pPr marL="4535790" indent="0" algn="ctr">
              <a:buNone/>
              <a:defRPr sz="1984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0B10-35BA-4DD5-959E-C4B5F6F7B51C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34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14BF5-CE01-45DF-A137-6D46DD72CCEB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Vertical Title 1"/>
          <p:cNvSpPr>
            <a:spLocks noGrp="1"/>
          </p:cNvSpPr>
          <p:nvPr>
            <p:ph type="title" orient="vert"/>
          </p:nvPr>
        </p:nvSpPr>
        <p:spPr>
          <a:xfrm>
            <a:off x="10819785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18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5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E099-AA8B-4FE7-8538-CB1CB3F90FE6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370C-9979-450E-8944-90E8381A1043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1031581" y="2665530"/>
            <a:ext cx="13040439" cy="4447496"/>
          </a:xfrm>
        </p:spPr>
        <p:txBody>
          <a:bodyPr anchor="b"/>
          <a:lstStyle>
            <a:lvl1pPr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39" name="Text Placeholder 2"/>
          <p:cNvSpPr>
            <a:spLocks noGrp="1"/>
          </p:cNvSpPr>
          <p:nvPr>
            <p:ph type="body" idx="1"/>
          </p:nvPr>
        </p:nvSpPr>
        <p:spPr>
          <a:xfrm>
            <a:off x="1031581" y="7155102"/>
            <a:ext cx="13040439" cy="2338833"/>
          </a:xfrm>
        </p:spPr>
        <p:txBody>
          <a:bodyPr/>
          <a:lstStyle>
            <a:lvl1pPr marL="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12195-8AF7-4887-A9CB-F98B291793BF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4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44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45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4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06BAA-9998-460B-AB79-BF84F060A513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4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1041425" y="569241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50" name="Text Placeholder 2"/>
          <p:cNvSpPr>
            <a:spLocks noGrp="1"/>
          </p:cNvSpPr>
          <p:nvPr>
            <p:ph type="body" idx="1"/>
          </p:nvPr>
        </p:nvSpPr>
        <p:spPr>
          <a:xfrm>
            <a:off x="1041425" y="2620980"/>
            <a:ext cx="63961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1" name="Content Placeholder 3"/>
          <p:cNvSpPr>
            <a:spLocks noGrp="1"/>
          </p:cNvSpPr>
          <p:nvPr>
            <p:ph sz="half" idx="2"/>
          </p:nvPr>
        </p:nvSpPr>
        <p:spPr>
          <a:xfrm>
            <a:off x="1041425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5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1" y="2620980"/>
            <a:ext cx="64276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53" name="Content Placeholder 5"/>
          <p:cNvSpPr>
            <a:spLocks noGrp="1"/>
          </p:cNvSpPr>
          <p:nvPr>
            <p:ph sz="quarter" idx="4"/>
          </p:nvPr>
        </p:nvSpPr>
        <p:spPr>
          <a:xfrm>
            <a:off x="7654171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5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955DD-4E01-49EE-B96C-4AB31011DF19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5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5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7F9B9-640E-4B4E-B852-476A157BE4ED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8BDB-9A70-4C01-9DD0-D10132BA1A6A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5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61" name="Content Placeholder 2"/>
          <p:cNvSpPr>
            <a:spLocks noGrp="1"/>
          </p:cNvSpPr>
          <p:nvPr>
            <p:ph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62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6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DF72-1FDF-486B-919B-33C92CFC20D7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6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6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28" name="Picture Placeholder 2"/>
          <p:cNvSpPr>
            <a:spLocks noGrp="1"/>
          </p:cNvSpPr>
          <p:nvPr>
            <p:ph type="pic"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endParaRPr lang="ar-EG"/>
          </a:p>
        </p:txBody>
      </p:sp>
      <p:sp>
        <p:nvSpPr>
          <p:cNvPr id="104862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BABE6-545B-4C20-8B98-6585F8E2AFC6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63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1039456" y="569241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B394B-F00C-4DB1-8FB8-76BC77F85F7A}" type="datetime8">
              <a:rPr lang="ar-EG" smtClean="0"/>
              <a:t>22 تشرين الأول، 22</a:t>
            </a:fld>
            <a:endParaRPr lang="ar-EG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7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1133947" rtl="0" eaLnBrk="1" latinLnBrk="0" hangingPunct="1">
        <a:lnSpc>
          <a:spcPct val="90000"/>
        </a:lnSpc>
        <a:spcBef>
          <a:spcPct val="0"/>
        </a:spcBef>
        <a:buNone/>
        <a:defRPr sz="5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87" indent="-283487" algn="l" defTabSz="1133947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3472" kern="1200">
          <a:solidFill>
            <a:schemeClr val="tx1"/>
          </a:solidFill>
          <a:latin typeface="+mn-lt"/>
          <a:ea typeface="+mn-ea"/>
          <a:cs typeface="+mn-cs"/>
        </a:defRPr>
      </a:lvl1pPr>
      <a:lvl2pPr marL="850461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1889919" y="4010859"/>
            <a:ext cx="11339513" cy="2960873"/>
          </a:xfrm>
        </p:spPr>
        <p:txBody>
          <a:bodyPr>
            <a:normAutofit/>
          </a:bodyPr>
          <a:lstStyle/>
          <a:p>
            <a:r>
              <a:rPr lang="ar-EG" b="1" dirty="0"/>
              <a:t>تدوير المخلفات الزراعية وإنتاج أعلاف غير تقليدية (أعلاف الريان)</a:t>
            </a:r>
            <a:endParaRPr lang="en-US" b="1" dirty="0"/>
          </a:p>
        </p:txBody>
      </p:sp>
      <p:pic>
        <p:nvPicPr>
          <p:cNvPr id="2097153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2097154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2097155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2097158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2097159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048587" name="Content Placeholder 2"/>
          <p:cNvSpPr txBox="1"/>
          <p:nvPr/>
        </p:nvSpPr>
        <p:spPr>
          <a:xfrm>
            <a:off x="11964775" y="2905792"/>
            <a:ext cx="2870891" cy="650697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الاســــــــم      : </a:t>
            </a:r>
            <a:endParaRPr lang="ar-EG" sz="248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EG" sz="3472" b="1" dirty="0">
                <a:solidFill>
                  <a:srgbClr val="C00000"/>
                </a:solidFill>
              </a:rPr>
              <a:t>الوظيفة        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EG" sz="3472" b="1" dirty="0">
                <a:solidFill>
                  <a:srgbClr val="C00000"/>
                </a:solidFill>
              </a:rPr>
              <a:t>الخلفية العلمية </a:t>
            </a: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marL="0" indent="0" algn="r" rtl="1">
              <a:buNone/>
            </a:pPr>
            <a:endParaRPr lang="ar-EG" sz="1488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EG" sz="198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الخبرات        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048588" name="TextBox 1"/>
          <p:cNvSpPr txBox="1"/>
          <p:nvPr/>
        </p:nvSpPr>
        <p:spPr>
          <a:xfrm>
            <a:off x="480431" y="2848725"/>
            <a:ext cx="11300610" cy="626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/>
            <a:r>
              <a:rPr lang="ar-EG" sz="3472" b="1" dirty="0"/>
              <a:t>إيمان جمال إبراهيم</a:t>
            </a:r>
          </a:p>
        </p:txBody>
      </p:sp>
      <p:sp>
        <p:nvSpPr>
          <p:cNvPr id="1048589" name="TextBox 11"/>
          <p:cNvSpPr txBox="1"/>
          <p:nvPr/>
        </p:nvSpPr>
        <p:spPr>
          <a:xfrm>
            <a:off x="480449" y="3676426"/>
            <a:ext cx="11392460" cy="573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</a:pPr>
            <a:r>
              <a:rPr lang="ar-EG" sz="3472" b="1" dirty="0">
                <a:solidFill>
                  <a:schemeClr val="tx1"/>
                </a:solidFill>
              </a:rPr>
              <a:t>المدير التنفيذي – أعلاف الريان.</a:t>
            </a:r>
          </a:p>
        </p:txBody>
      </p:sp>
      <p:sp>
        <p:nvSpPr>
          <p:cNvPr id="1048590" name="TextBox 12"/>
          <p:cNvSpPr txBox="1"/>
          <p:nvPr/>
        </p:nvSpPr>
        <p:spPr>
          <a:xfrm>
            <a:off x="388563" y="4271838"/>
            <a:ext cx="11484346" cy="1842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</a:pPr>
            <a:r>
              <a:rPr lang="ar-EG" sz="3472" b="1" dirty="0">
                <a:solidFill>
                  <a:schemeClr val="tx1"/>
                </a:solidFill>
              </a:rPr>
              <a:t>باحثة ماجستير قسم وقاية النبات (شعبة المبيدات ).</a:t>
            </a:r>
          </a:p>
          <a:p>
            <a:pPr algn="r" rtl="1">
              <a:lnSpc>
                <a:spcPct val="90000"/>
              </a:lnSpc>
              <a:spcBef>
                <a:spcPts val="1240"/>
              </a:spcBef>
            </a:pPr>
            <a:r>
              <a:rPr lang="ar-EG" sz="3472" b="1" dirty="0">
                <a:solidFill>
                  <a:schemeClr val="tx1"/>
                </a:solidFill>
              </a:rPr>
              <a:t>بكالوريوس زراعة.</a:t>
            </a:r>
          </a:p>
          <a:p>
            <a:pPr algn="r" rtl="1">
              <a:lnSpc>
                <a:spcPct val="90000"/>
              </a:lnSpc>
              <a:spcBef>
                <a:spcPts val="1240"/>
              </a:spcBef>
            </a:pPr>
            <a:endParaRPr lang="ar-EG" sz="3472" b="1" dirty="0">
              <a:solidFill>
                <a:schemeClr val="tx1"/>
              </a:solidFill>
            </a:endParaRPr>
          </a:p>
        </p:txBody>
      </p:sp>
      <p:sp>
        <p:nvSpPr>
          <p:cNvPr id="1048591" name="TextBox 13"/>
          <p:cNvSpPr txBox="1"/>
          <p:nvPr/>
        </p:nvSpPr>
        <p:spPr>
          <a:xfrm>
            <a:off x="530405" y="5602783"/>
            <a:ext cx="11484346" cy="5732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>
              <a:lnSpc>
                <a:spcPct val="90000"/>
              </a:lnSpc>
              <a:spcBef>
                <a:spcPts val="1240"/>
              </a:spcBef>
            </a:pPr>
            <a:r>
              <a:rPr lang="ar-EG" sz="3472" b="1" dirty="0">
                <a:solidFill>
                  <a:schemeClr val="tx1"/>
                </a:solidFill>
              </a:rPr>
              <a:t>مؤسس إحدى الفرق المحتضنة لدى برنامج الأمم المتحدة للتنمية الصناعية.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D40F2C-0C5C-D353-39A1-F9CE8F0A1D5A}"/>
              </a:ext>
            </a:extLst>
          </p:cNvPr>
          <p:cNvSpPr txBox="1"/>
          <p:nvPr/>
        </p:nvSpPr>
        <p:spPr>
          <a:xfrm>
            <a:off x="12056642" y="6433528"/>
            <a:ext cx="2870892" cy="573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1133947" rtl="1">
              <a:lnSpc>
                <a:spcPct val="90000"/>
              </a:lnSpc>
              <a:spcBef>
                <a:spcPts val="1240"/>
              </a:spcBef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فكرة المشروع : 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C6F95E29-1F3B-95F7-B1B8-CEA4C0184CE5}"/>
              </a:ext>
            </a:extLst>
          </p:cNvPr>
          <p:cNvSpPr txBox="1"/>
          <p:nvPr/>
        </p:nvSpPr>
        <p:spPr>
          <a:xfrm>
            <a:off x="756031" y="6450911"/>
            <a:ext cx="11300610" cy="22295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/>
            <a:r>
              <a:rPr lang="ar-EG" sz="3472" b="1" dirty="0"/>
              <a:t>إنتاج أعلاف ذات قيمة غذائية عالية عن طريق تدوير المخلفات الزراعية (سفير القصب) مع استخدام تطبيقات حديثة ومستدامة (الطحالب الخضراء ، والشرش) في إنتاج  الأعلاف باستخدام وسائل تصنيع مبتكرة ، </a:t>
            </a:r>
            <a:r>
              <a:rPr lang="ar-EG" sz="3472" b="1" dirty="0">
                <a:solidFill>
                  <a:srgbClr val="00B050"/>
                </a:solidFill>
              </a:rPr>
              <a:t>محققا عشرة من أهداف التنمية الأممية المستدامة 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2097162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2097163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048592" name="Content Placeholder 2"/>
          <p:cNvSpPr txBox="1"/>
          <p:nvPr/>
        </p:nvSpPr>
        <p:spPr>
          <a:xfrm>
            <a:off x="11964775" y="2647848"/>
            <a:ext cx="2870891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الفئة المستفيدة :</a:t>
            </a: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130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الميزة التنافسية: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048594" name="TextBox 11"/>
          <p:cNvSpPr txBox="1"/>
          <p:nvPr/>
        </p:nvSpPr>
        <p:spPr>
          <a:xfrm>
            <a:off x="491548" y="3307246"/>
            <a:ext cx="11392460" cy="6266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ar-EG" sz="3472" b="1" dirty="0"/>
              <a:t>صغار المربين وأصحاب المزارع والتجار في نطاق جنوب الصعيد.</a:t>
            </a:r>
          </a:p>
        </p:txBody>
      </p:sp>
      <p:sp>
        <p:nvSpPr>
          <p:cNvPr id="1048595" name="TextBox 12"/>
          <p:cNvSpPr txBox="1"/>
          <p:nvPr/>
        </p:nvSpPr>
        <p:spPr>
          <a:xfrm>
            <a:off x="636072" y="4109910"/>
            <a:ext cx="11484346" cy="4802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إنتاج ورفع القيمة الغذائية للعلفة المالئة لتحقيق الاكتفاء الذاتي باستخدام مواد طبيعية مفيدة للحيوان اتساقًا مع رؤية مصر للتنمية المستدامة 2030.</a:t>
            </a:r>
          </a:p>
          <a:p>
            <a:pPr marL="566974" indent="-566974" algn="justLow" rtl="1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انخفاض سعر العلف المنتج مقارنة بالأعلاف الأخرى ومواجهة نقص الأعلاف في الصيف.</a:t>
            </a:r>
          </a:p>
          <a:p>
            <a:pPr marL="566974" indent="-566974" algn="justLow" rtl="1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توفير العملة الأجنبية من خلال زيادة معدل الإنتاج المحلي.</a:t>
            </a:r>
          </a:p>
          <a:p>
            <a:pPr marL="566974" indent="-566974" algn="justLow" rtl="1">
              <a:lnSpc>
                <a:spcPct val="150000"/>
              </a:lnSpc>
              <a:buClr>
                <a:srgbClr val="00B050"/>
              </a:buClr>
              <a:buFont typeface="Wingdings" panose="05000000000000000000" pitchFamily="2" charset="2"/>
              <a:buChar char="v"/>
            </a:pPr>
            <a:r>
              <a:rPr lang="ar-EG" sz="3472" b="1" dirty="0"/>
              <a:t>نموذج اقتصادي تنموي مبتكر وقابل للتكرار.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5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2097166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2097167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048596" name="Content Placeholder 2"/>
          <p:cNvSpPr txBox="1"/>
          <p:nvPr/>
        </p:nvSpPr>
        <p:spPr>
          <a:xfrm>
            <a:off x="11940046" y="2327596"/>
            <a:ext cx="2882568" cy="1133951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1116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الاقتصادي: </a:t>
            </a: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048597" name="TextBox 1"/>
          <p:cNvSpPr txBox="1"/>
          <p:nvPr/>
        </p:nvSpPr>
        <p:spPr>
          <a:xfrm>
            <a:off x="148368" y="2710720"/>
            <a:ext cx="11668040" cy="28839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altLang="en-US" sz="2480" b="1" dirty="0"/>
              <a:t>التوسع في تربية الماشية لانخفاض سعر العلف مقارنة بالأعلاف الأخرى. </a:t>
            </a:r>
            <a:endParaRPr lang="ar-EG" sz="2480" b="1" dirty="0"/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altLang="en-US" sz="2480" b="1" dirty="0"/>
              <a:t>توفير فرص عمل لتحقيق التمكين الاقتصادي للمرأة وزيادة دخل الأسرة.</a:t>
            </a:r>
            <a:endParaRPr lang="ar-EG" sz="2480" b="1" dirty="0"/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altLang="en-US" sz="2480" b="1" dirty="0"/>
              <a:t>تقليل استيراد الأعلاف وتحقيق الاكتفاء الذاتي.</a:t>
            </a:r>
            <a:endParaRPr lang="ar-EG" sz="2480" b="1" dirty="0"/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altLang="en-US" sz="2480" b="1" dirty="0"/>
              <a:t>مساعدة مربى الماشية في استخدام عليقة متوازنة بأسعار منخفضة.</a:t>
            </a:r>
          </a:p>
          <a:p>
            <a:pPr marL="566974" indent="-566974" algn="r" rtl="1">
              <a:lnSpc>
                <a:spcPct val="150000"/>
              </a:lnSpc>
              <a:buClr>
                <a:schemeClr val="tx2">
                  <a:lumMod val="75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2480" b="1" dirty="0">
                <a:solidFill>
                  <a:srgbClr val="00B050"/>
                </a:solidFill>
              </a:rPr>
              <a:t>محققا خمسة من أهداف التنمية الأممية المستدامة .</a:t>
            </a:r>
          </a:p>
        </p:txBody>
      </p:sp>
      <p:pic>
        <p:nvPicPr>
          <p:cNvPr id="2097168" name="Picture 2" descr="https://upload.wikimedia.org/wikipedia/commons/thumb/0/03/Sustainable_Development_Goal_1-ar.png/800px-Sustainable_Development_Goal_1-a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2007" y="2669870"/>
            <a:ext cx="1451154" cy="1159287"/>
          </a:xfrm>
          <a:prstGeom prst="rect">
            <a:avLst/>
          </a:prstGeom>
          <a:noFill/>
        </p:spPr>
      </p:pic>
      <p:pic>
        <p:nvPicPr>
          <p:cNvPr id="2097169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9512" y="3925611"/>
            <a:ext cx="1443649" cy="1143830"/>
          </a:xfrm>
          <a:prstGeom prst="rect">
            <a:avLst/>
          </a:prstGeom>
        </p:spPr>
      </p:pic>
      <p:pic>
        <p:nvPicPr>
          <p:cNvPr id="11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71528" y="2686058"/>
            <a:ext cx="1433637" cy="11430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9157" y="5228225"/>
            <a:ext cx="1424004" cy="115420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54304" y="3968578"/>
            <a:ext cx="1424004" cy="1143099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5D9E042-0BDC-7510-93DC-5438265C7D35}"/>
              </a:ext>
            </a:extLst>
          </p:cNvPr>
          <p:cNvSpPr txBox="1"/>
          <p:nvPr/>
        </p:nvSpPr>
        <p:spPr>
          <a:xfrm>
            <a:off x="12026594" y="5342741"/>
            <a:ext cx="2882568" cy="148414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</a:pPr>
            <a:endParaRPr lang="ar-EG" sz="248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1116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الاجتماعي:</a:t>
            </a: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767F1DF9-0F17-0406-2B6D-93E9A6670EE6}"/>
              </a:ext>
            </a:extLst>
          </p:cNvPr>
          <p:cNvSpPr txBox="1"/>
          <p:nvPr/>
        </p:nvSpPr>
        <p:spPr>
          <a:xfrm>
            <a:off x="2745940" y="5865051"/>
            <a:ext cx="9070467" cy="34563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/>
              <a:t>توفير مصدر دخل آمن  للسيدات لمناهضة العادات السلبية في المجتمع. 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/>
              <a:t>المساواة بين الرجل والمرأة في توفير فرص العمل.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/>
              <a:t>رفع الوعى الاجتماعي والثقافي للأسر الريفية</a:t>
            </a:r>
            <a:r>
              <a:rPr lang="ar-EG" altLang="en-US" sz="2480" b="1" dirty="0"/>
              <a:t>.</a:t>
            </a:r>
            <a:r>
              <a:rPr lang="ar-EG" sz="2480" b="1" dirty="0"/>
              <a:t> 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/>
              <a:t>نشر ثقافة العمل الجماعي التكاملي والفهم المتعمق لقضايا المجتمع.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/>
              <a:t>إتاحة فرص متكافئة للمرأة للاندماج في مجال العمل الزراعي.</a:t>
            </a:r>
          </a:p>
          <a:p>
            <a:pPr marL="566974" indent="-566974" algn="r" rtl="1">
              <a:lnSpc>
                <a:spcPct val="150000"/>
              </a:lnSpc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2480" b="1" dirty="0">
                <a:solidFill>
                  <a:srgbClr val="00B050"/>
                </a:solidFill>
              </a:rPr>
              <a:t>محققا ثلاثة من أهداف التنمية الأممية المستدامة .</a:t>
            </a: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2F633B7C-304D-DD25-77F0-C69AD44BAB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2007" y="8061233"/>
            <a:ext cx="1424004" cy="1154202"/>
          </a:xfrm>
          <a:prstGeom prst="rect">
            <a:avLst/>
          </a:prstGeom>
        </p:spPr>
      </p:pic>
      <p:pic>
        <p:nvPicPr>
          <p:cNvPr id="5" name="Picture 8" descr="https://upload.wikimedia.org/wikipedia/commons/thumb/b/ba/Sustainable_Development_Goal_10-ar.png/800px-Sustainable_Development_Goal_10-ar.png">
            <a:extLst>
              <a:ext uri="{FF2B5EF4-FFF2-40B4-BE49-F238E27FC236}">
                <a16:creationId xmlns:a16="http://schemas.microsoft.com/office/drawing/2014/main" id="{335DEA2D-23D5-3826-FC0A-21BB029A7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29670" y="8061233"/>
            <a:ext cx="1448639" cy="1153138"/>
          </a:xfrm>
          <a:prstGeom prst="rect">
            <a:avLst/>
          </a:prstGeom>
          <a:noFill/>
        </p:spPr>
      </p:pic>
      <p:pic>
        <p:nvPicPr>
          <p:cNvPr id="6" name="Picture 4" descr="https://upload.wikimedia.org/wikipedia/commons/thumb/1/1c/Sustainable_Development_Goal_5.ar.png/800px-Sustainable_Development_Goal_5.ar.png">
            <a:extLst>
              <a:ext uri="{FF2B5EF4-FFF2-40B4-BE49-F238E27FC236}">
                <a16:creationId xmlns:a16="http://schemas.microsoft.com/office/drawing/2014/main" id="{2AB69596-9110-7602-1566-43DB026F6D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5582" y="6810577"/>
            <a:ext cx="1437580" cy="1154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8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2097179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2097180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048600" name="Content Placeholder 2"/>
          <p:cNvSpPr txBox="1"/>
          <p:nvPr/>
        </p:nvSpPr>
        <p:spPr>
          <a:xfrm>
            <a:off x="12049556" y="2499794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الأثر البيـــــــئي:</a:t>
            </a:r>
            <a:endParaRPr lang="en-US" sz="3472" b="1" dirty="0">
              <a:solidFill>
                <a:srgbClr val="C00000"/>
              </a:solidFill>
              <a:latin typeface="Calibri" panose="020F0502020204030204"/>
            </a:endParaRPr>
          </a:p>
        </p:txBody>
      </p:sp>
      <p:sp>
        <p:nvSpPr>
          <p:cNvPr id="1048601" name="TextBox 12"/>
          <p:cNvSpPr txBox="1"/>
          <p:nvPr/>
        </p:nvSpPr>
        <p:spPr>
          <a:xfrm>
            <a:off x="3687995" y="2710390"/>
            <a:ext cx="8635940" cy="3145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altLang="en-US" sz="2480" b="1" dirty="0"/>
              <a:t>أسهمت عملية تدوير سفير القصب في التخلص الآمن من نصف مليون طن من المخلفات سنويًا.</a:t>
            </a:r>
            <a:endParaRPr lang="ar-EG" sz="2480" b="1" dirty="0"/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altLang="en-US" sz="2480" b="1" dirty="0"/>
              <a:t>الحد من انبعاث غازات الاحتباس الحرارى والتكيف مع التغيرات المناخية.</a:t>
            </a:r>
            <a:endParaRPr lang="ar-EG" sz="2480" b="1" dirty="0"/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altLang="en-US" sz="2480" b="1" dirty="0"/>
              <a:t>أسهمت عملية تدوير سفير القصب في المكافحة الحيوية لبعض الآفات التي تصيب المحاصيل الزراعية بطريقة غير مباشرة.</a:t>
            </a:r>
            <a:endParaRPr lang="ar-EG" sz="2480" b="1" dirty="0"/>
          </a:p>
          <a:p>
            <a:pPr marL="566974" indent="-566974" algn="justLow" rtl="1"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altLang="en-US" sz="2480" b="1" dirty="0"/>
              <a:t>أسهمت عملية تدوير سفير القصب في الحفاظ على الموارد الطبيعية (خصوبة التربة وجودة الإنتاج).</a:t>
            </a:r>
          </a:p>
          <a:p>
            <a:pPr marL="566974" indent="-566974" algn="justLow" rtl="1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v"/>
            </a:pPr>
            <a:r>
              <a:rPr lang="ar-EG" sz="2480" b="1" dirty="0">
                <a:solidFill>
                  <a:srgbClr val="00B050"/>
                </a:solidFill>
              </a:rPr>
              <a:t>محققا هدفين من أهداف التنمية الأممية المستدامة .</a:t>
            </a:r>
          </a:p>
        </p:txBody>
      </p:sp>
      <p:pic>
        <p:nvPicPr>
          <p:cNvPr id="2097182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244" y="2754125"/>
            <a:ext cx="1735019" cy="1174343"/>
          </a:xfrm>
          <a:prstGeom prst="rect">
            <a:avLst/>
          </a:prstGeom>
        </p:spPr>
      </p:pic>
      <p:pic>
        <p:nvPicPr>
          <p:cNvPr id="2097183" name="Picture 2" descr="https://upload.wikimedia.org/wikipedia/commons/thumb/1/11/Sustainable_Development_Goal_13-ar.png/800px-Sustainable_Development_Goal_13-a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244" y="4186038"/>
            <a:ext cx="1735019" cy="1174344"/>
          </a:xfrm>
          <a:prstGeom prst="rect">
            <a:avLst/>
          </a:prstGeom>
          <a:noFill/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0F12D97-152E-0CB5-8969-C0A85CC0F6C6}"/>
              </a:ext>
            </a:extLst>
          </p:cNvPr>
          <p:cNvSpPr txBox="1"/>
          <p:nvPr/>
        </p:nvSpPr>
        <p:spPr>
          <a:xfrm>
            <a:off x="11862330" y="5803047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تنفيذه: </a:t>
            </a: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7661161A-5EF9-7C19-FA95-4723BA74A0C2}"/>
              </a:ext>
            </a:extLst>
          </p:cNvPr>
          <p:cNvSpPr txBox="1"/>
          <p:nvPr/>
        </p:nvSpPr>
        <p:spPr>
          <a:xfrm>
            <a:off x="544742" y="6138069"/>
            <a:ext cx="11779193" cy="39176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</a:pPr>
            <a:r>
              <a:rPr lang="ar-EG" sz="2480" b="1" dirty="0">
                <a:solidFill>
                  <a:srgbClr val="00B050"/>
                </a:solidFill>
              </a:rPr>
              <a:t>تم عمل نموذج أولى ( </a:t>
            </a:r>
            <a:r>
              <a:rPr lang="en-US" sz="2480" b="1" dirty="0">
                <a:solidFill>
                  <a:srgbClr val="00B050"/>
                </a:solidFill>
              </a:rPr>
              <a:t>Prototype</a:t>
            </a:r>
            <a:r>
              <a:rPr lang="ar-EG" sz="2480" b="1" dirty="0">
                <a:solidFill>
                  <a:srgbClr val="00B050"/>
                </a:solidFill>
              </a:rPr>
              <a:t>) يشمل الآتي :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>
                <a:solidFill>
                  <a:sysClr val="windowText" lastClr="000000"/>
                </a:solidFill>
              </a:rPr>
              <a:t> عمل أحواض لإنتاج الطحالب الخضراء.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>
                <a:solidFill>
                  <a:sysClr val="windowText" lastClr="000000"/>
                </a:solidFill>
              </a:rPr>
              <a:t>الاستعانة بالسيدات الريفيات في جمع الشرش وتجفيفه.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>
                <a:solidFill>
                  <a:sysClr val="windowText" lastClr="000000"/>
                </a:solidFill>
              </a:rPr>
              <a:t>تم تقدير نسبة البروتين للطحالب المستخدمة لاختيار الأمثل من النوعين التاليين: الكلوريلا (</a:t>
            </a:r>
            <a:r>
              <a:rPr lang="en-US" sz="2480" b="1" dirty="0">
                <a:solidFill>
                  <a:sysClr val="windowText" lastClr="000000"/>
                </a:solidFill>
              </a:rPr>
              <a:t>Chlorella</a:t>
            </a:r>
            <a:r>
              <a:rPr lang="ar-EG" sz="2480" b="1" dirty="0">
                <a:solidFill>
                  <a:sysClr val="windowText" lastClr="000000"/>
                </a:solidFill>
              </a:rPr>
              <a:t>) والأسبيرولينا (</a:t>
            </a:r>
            <a:r>
              <a:rPr lang="en-US" sz="2480" b="1" dirty="0">
                <a:solidFill>
                  <a:sysClr val="windowText" lastClr="000000"/>
                </a:solidFill>
              </a:rPr>
              <a:t>Spirulina</a:t>
            </a:r>
            <a:r>
              <a:rPr lang="ar-EG" sz="2480" b="1" dirty="0">
                <a:solidFill>
                  <a:sysClr val="windowText" lastClr="000000"/>
                </a:solidFill>
              </a:rPr>
              <a:t>).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>
                <a:solidFill>
                  <a:sysClr val="windowText" lastClr="000000"/>
                </a:solidFill>
              </a:rPr>
              <a:t>تم تقدير نسبة البروتين والأحماض الأمينية في الشرش. 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>
                <a:solidFill>
                  <a:sysClr val="windowText" lastClr="000000"/>
                </a:solidFill>
              </a:rPr>
              <a:t>عمل دراسة جدوى للمشروع بناءً على دراسة السوق.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2480" b="1" dirty="0">
                <a:solidFill>
                  <a:sysClr val="windowText" lastClr="000000"/>
                </a:solidFill>
              </a:rPr>
              <a:t>الحصول على المنتج النهائي على هيئة كريات مضغوطة (</a:t>
            </a:r>
            <a:r>
              <a:rPr lang="en-US" sz="2480" b="1" dirty="0">
                <a:solidFill>
                  <a:sysClr val="windowText" lastClr="000000"/>
                </a:solidFill>
              </a:rPr>
              <a:t>pellets</a:t>
            </a:r>
            <a:r>
              <a:rPr lang="ar-EG" sz="2480" b="1" dirty="0">
                <a:solidFill>
                  <a:sysClr val="windowText" lastClr="000000"/>
                </a:solidFill>
              </a:rPr>
              <a:t>).</a:t>
            </a:r>
          </a:p>
          <a:p>
            <a:pPr marL="566974" indent="-566974" algn="justLow" rtl="1">
              <a:lnSpc>
                <a:spcPct val="80000"/>
              </a:lnSpc>
              <a:spcBef>
                <a:spcPts val="1240"/>
              </a:spcBef>
              <a:buClr>
                <a:schemeClr val="accent6"/>
              </a:buClr>
              <a:buFont typeface="Wingdings" panose="05000000000000000000" pitchFamily="2" charset="2"/>
              <a:buChar char="v"/>
            </a:pPr>
            <a:endParaRPr lang="ar-EG" sz="248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9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764" y="1195205"/>
            <a:ext cx="1695628" cy="1229329"/>
          </a:xfrm>
          <a:prstGeom prst="rect">
            <a:avLst/>
          </a:prstGeom>
        </p:spPr>
      </p:pic>
      <p:pic>
        <p:nvPicPr>
          <p:cNvPr id="209719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2805" y="1242473"/>
            <a:ext cx="2677262" cy="1182060"/>
          </a:xfrm>
          <a:prstGeom prst="rect">
            <a:avLst/>
          </a:prstGeom>
        </p:spPr>
      </p:pic>
      <p:pic>
        <p:nvPicPr>
          <p:cNvPr id="2097196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9282" y="997135"/>
            <a:ext cx="2052482" cy="1672736"/>
          </a:xfrm>
          <a:prstGeom prst="rect">
            <a:avLst/>
          </a:prstGeom>
        </p:spPr>
      </p:pic>
      <p:sp>
        <p:nvSpPr>
          <p:cNvPr id="1048606" name="Content Placeholder 2"/>
          <p:cNvSpPr txBox="1"/>
          <p:nvPr/>
        </p:nvSpPr>
        <p:spPr>
          <a:xfrm>
            <a:off x="11964775" y="2647848"/>
            <a:ext cx="2882568" cy="6764916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spcBef>
                <a:spcPts val="1240"/>
              </a:spcBef>
              <a:buNone/>
            </a:pPr>
            <a:endParaRPr lang="ar-EG" sz="124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r>
              <a:rPr lang="ar-EG" sz="3472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الخطط المستقبلية:</a:t>
            </a: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048607" name="TextBox 1"/>
          <p:cNvSpPr txBox="1"/>
          <p:nvPr/>
        </p:nvSpPr>
        <p:spPr>
          <a:xfrm>
            <a:off x="694420" y="2639146"/>
            <a:ext cx="11153781" cy="64053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 rtl="1">
              <a:lnSpc>
                <a:spcPct val="150000"/>
              </a:lnSpc>
              <a:buClr>
                <a:schemeClr val="accent6"/>
              </a:buClr>
            </a:pPr>
            <a:r>
              <a:rPr lang="ar-EG" sz="3472" b="1" dirty="0">
                <a:solidFill>
                  <a:sysClr val="windowText" lastClr="000000"/>
                </a:solidFill>
              </a:rPr>
              <a:t>بعد نجاح النموذج الأولى جارى تأسيس مشروع متكامل يشمل الآتي  :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ysClr val="windowText" lastClr="000000"/>
                </a:solidFill>
              </a:rPr>
              <a:t>تم الانتهاء من دراسة جدوى المشروع.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ysClr val="windowText" lastClr="000000"/>
                </a:solidFill>
              </a:rPr>
              <a:t>البدء في إنشاء الشركة.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ysClr val="windowText" lastClr="000000"/>
                </a:solidFill>
              </a:rPr>
              <a:t>تأجير مساحة من الأرض لإقامة مصنع للعلف.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ysClr val="windowText" lastClr="000000"/>
                </a:solidFill>
              </a:rPr>
              <a:t>تأجير معدات لتدوير المخلفات مثل المفرمة والمكبس وفرن التجفيف .</a:t>
            </a:r>
          </a:p>
          <a:p>
            <a:pPr marL="566974" indent="-566974" algn="justLow" rtl="1">
              <a:lnSpc>
                <a:spcPct val="150000"/>
              </a:lnSpc>
              <a:buClr>
                <a:schemeClr val="accent6"/>
              </a:buClr>
              <a:buFont typeface="Wingdings" panose="05000000000000000000" pitchFamily="2" charset="2"/>
              <a:buChar char="v"/>
            </a:pPr>
            <a:r>
              <a:rPr lang="ar-EG" sz="3472" b="1" dirty="0">
                <a:solidFill>
                  <a:sysClr val="windowText" lastClr="000000"/>
                </a:solidFill>
              </a:rPr>
              <a:t>عمل مدارس حقلية لتوعية المزارعين بأضرار حرق سفير القصب والتوعية بإعادة تدويره وكيفية رفع قيمته الغذائية بطريقة آمنة بدلاً من رفعها عن طريق تخمر النترات التي تؤدى لتليف الكبد 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497</Words>
  <Application>Microsoft Office PowerPoint</Application>
  <PresentationFormat>Custom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تدوير المخلفات الزراعية وإنتاج أعلاف غير تقليدية (أعلاف الريان)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39</cp:revision>
  <dcterms:created xsi:type="dcterms:W3CDTF">2022-09-29T09:35:57Z</dcterms:created>
  <dcterms:modified xsi:type="dcterms:W3CDTF">2022-10-22T03:02:50Z</dcterms:modified>
</cp:coreProperties>
</file>