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7" r:id="rId2"/>
    <p:sldId id="268" r:id="rId3"/>
    <p:sldId id="269" r:id="rId4"/>
    <p:sldId id="270" r:id="rId5"/>
    <p:sldId id="272" r:id="rId6"/>
    <p:sldId id="275" r:id="rId7"/>
  </p:sldIdLst>
  <p:sldSz cx="15119350" cy="10691813"/>
  <p:notesSz cx="6858000" cy="9144000"/>
  <p:defaultTextStyle>
    <a:defPPr>
      <a:defRPr lang="ar-EG"/>
    </a:defPPr>
    <a:lvl1pPr marL="0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1pPr>
    <a:lvl2pPr marL="619460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2pPr>
    <a:lvl3pPr marL="1238921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3pPr>
    <a:lvl4pPr marL="1858381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4pPr>
    <a:lvl5pPr marL="2477841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5pPr>
    <a:lvl6pPr marL="3097301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6pPr>
    <a:lvl7pPr marL="3716762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7pPr>
    <a:lvl8pPr marL="4336222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8pPr>
    <a:lvl9pPr marL="4955682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476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582" y="84"/>
      </p:cViewPr>
      <p:guideLst>
        <p:guide orient="horz" pos="3368"/>
        <p:guide pos="476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36613" y="766763"/>
            <a:ext cx="5426075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8425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626" kern="1200">
        <a:solidFill>
          <a:schemeClr val="tx1"/>
        </a:solidFill>
        <a:latin typeface="Arial" charset="0"/>
        <a:ea typeface="+mn-ea"/>
        <a:cs typeface="+mn-cs"/>
      </a:defRPr>
    </a:lvl1pPr>
    <a:lvl2pPr marL="619460" algn="l" rtl="0" fontAlgn="base">
      <a:spcBef>
        <a:spcPct val="30000"/>
      </a:spcBef>
      <a:spcAft>
        <a:spcPct val="0"/>
      </a:spcAft>
      <a:defRPr sz="1626" kern="1200">
        <a:solidFill>
          <a:schemeClr val="tx1"/>
        </a:solidFill>
        <a:latin typeface="Arial" charset="0"/>
        <a:ea typeface="+mn-ea"/>
        <a:cs typeface="+mn-cs"/>
      </a:defRPr>
    </a:lvl2pPr>
    <a:lvl3pPr marL="1238921" algn="l" rtl="0" fontAlgn="base">
      <a:spcBef>
        <a:spcPct val="30000"/>
      </a:spcBef>
      <a:spcAft>
        <a:spcPct val="0"/>
      </a:spcAft>
      <a:defRPr sz="1626" kern="1200">
        <a:solidFill>
          <a:schemeClr val="tx1"/>
        </a:solidFill>
        <a:latin typeface="Arial" charset="0"/>
        <a:ea typeface="+mn-ea"/>
        <a:cs typeface="+mn-cs"/>
      </a:defRPr>
    </a:lvl3pPr>
    <a:lvl4pPr marL="1858381" algn="l" rtl="0" fontAlgn="base">
      <a:spcBef>
        <a:spcPct val="30000"/>
      </a:spcBef>
      <a:spcAft>
        <a:spcPct val="0"/>
      </a:spcAft>
      <a:defRPr sz="1626" kern="1200">
        <a:solidFill>
          <a:schemeClr val="tx1"/>
        </a:solidFill>
        <a:latin typeface="Arial" charset="0"/>
        <a:ea typeface="+mn-ea"/>
        <a:cs typeface="+mn-cs"/>
      </a:defRPr>
    </a:lvl4pPr>
    <a:lvl5pPr marL="2477841" algn="l" rtl="0" fontAlgn="base">
      <a:spcBef>
        <a:spcPct val="30000"/>
      </a:spcBef>
      <a:spcAft>
        <a:spcPct val="0"/>
      </a:spcAft>
      <a:defRPr sz="1626" kern="1200">
        <a:solidFill>
          <a:schemeClr val="tx1"/>
        </a:solidFill>
        <a:latin typeface="Arial" charset="0"/>
        <a:ea typeface="+mn-ea"/>
        <a:cs typeface="+mn-cs"/>
      </a:defRPr>
    </a:lvl5pPr>
    <a:lvl6pPr marL="3097301" algn="l" defTabSz="1238921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6pPr>
    <a:lvl7pPr marL="3716762" algn="l" defTabSz="1238921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7pPr>
    <a:lvl8pPr marL="4336222" algn="l" defTabSz="1238921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8pPr>
    <a:lvl9pPr marL="4955682" algn="l" defTabSz="1238921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1889919" y="1749795"/>
            <a:ext cx="11339513" cy="3722335"/>
          </a:xfrm>
        </p:spPr>
        <p:txBody>
          <a:bodyPr anchor="b"/>
          <a:lstStyle>
            <a:lvl1pPr algn="ctr">
              <a:defRPr sz="7441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2976"/>
            </a:lvl1pPr>
            <a:lvl2pPr marL="566974" indent="0" algn="ctr">
              <a:buNone/>
              <a:defRPr sz="2480"/>
            </a:lvl2pPr>
            <a:lvl3pPr marL="1133947" indent="0" algn="ctr">
              <a:buNone/>
              <a:defRPr sz="2232"/>
            </a:lvl3pPr>
            <a:lvl4pPr marL="1700921" indent="0" algn="ctr">
              <a:buNone/>
              <a:defRPr sz="1984"/>
            </a:lvl4pPr>
            <a:lvl5pPr marL="2267895" indent="0" algn="ctr">
              <a:buNone/>
              <a:defRPr sz="1984"/>
            </a:lvl5pPr>
            <a:lvl6pPr marL="2834869" indent="0" algn="ctr">
              <a:buNone/>
              <a:defRPr sz="1984"/>
            </a:lvl6pPr>
            <a:lvl7pPr marL="3401842" indent="0" algn="ctr">
              <a:buNone/>
              <a:defRPr sz="1984"/>
            </a:lvl7pPr>
            <a:lvl8pPr marL="3968816" indent="0" algn="ctr">
              <a:buNone/>
              <a:defRPr sz="1984"/>
            </a:lvl8pPr>
            <a:lvl9pPr marL="4535790" indent="0" algn="ctr">
              <a:buNone/>
              <a:defRPr sz="1984"/>
            </a:lvl9pPr>
          </a:lstStyle>
          <a:p>
            <a:r>
              <a:rPr lang="en-US"/>
              <a:t>Click to edit Master subtitle style</a:t>
            </a:r>
            <a:endParaRPr lang="ar-EG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0B10-35BA-4DD5-959E-C4B5F6F7B51C}" type="datetime8">
              <a:rPr lang="ar-EG" smtClean="0"/>
              <a:t>22 تشرين الأول، 22</a:t>
            </a:fld>
            <a:endParaRPr lang="ar-EG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1048634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104863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4BF5-CE01-45DF-A137-6D46DD72CCEB}" type="datetime8">
              <a:rPr lang="ar-EG" smtClean="0"/>
              <a:t>22 تشرين الأول، 22</a:t>
            </a:fld>
            <a:endParaRPr lang="ar-EG"/>
          </a:p>
        </p:txBody>
      </p:sp>
      <p:sp>
        <p:nvSpPr>
          <p:cNvPr id="104863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104863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Vertical Title 1"/>
          <p:cNvSpPr>
            <a:spLocks noGrp="1"/>
          </p:cNvSpPr>
          <p:nvPr>
            <p:ph type="title" orient="vert"/>
          </p:nvPr>
        </p:nvSpPr>
        <p:spPr>
          <a:xfrm>
            <a:off x="10819785" y="569240"/>
            <a:ext cx="3260110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1048618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5" y="569240"/>
            <a:ext cx="9591338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10486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EE099-AA8B-4FE7-8538-CB1CB3F90FE6}" type="datetime8">
              <a:rPr lang="ar-EG" smtClean="0"/>
              <a:t>22 تشرين الأول، 22</a:t>
            </a:fld>
            <a:endParaRPr lang="ar-EG"/>
          </a:p>
        </p:txBody>
      </p:sp>
      <p:sp>
        <p:nvSpPr>
          <p:cNvPr id="10486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10486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10486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104862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4370C-9979-450E-8944-90E8381A1043}" type="datetime8">
              <a:rPr lang="ar-EG" smtClean="0"/>
              <a:t>22 تشرين الأول، 22</a:t>
            </a:fld>
            <a:endParaRPr lang="ar-EG"/>
          </a:p>
        </p:txBody>
      </p:sp>
      <p:sp>
        <p:nvSpPr>
          <p:cNvPr id="10486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10486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Title 1"/>
          <p:cNvSpPr>
            <a:spLocks noGrp="1"/>
          </p:cNvSpPr>
          <p:nvPr>
            <p:ph type="title"/>
          </p:nvPr>
        </p:nvSpPr>
        <p:spPr>
          <a:xfrm>
            <a:off x="1031581" y="2665530"/>
            <a:ext cx="13040439" cy="4447496"/>
          </a:xfrm>
        </p:spPr>
        <p:txBody>
          <a:bodyPr anchor="b"/>
          <a:lstStyle>
            <a:lvl1pPr>
              <a:defRPr sz="7441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1048639" name="Text Placeholder 2"/>
          <p:cNvSpPr>
            <a:spLocks noGrp="1"/>
          </p:cNvSpPr>
          <p:nvPr>
            <p:ph type="body" idx="1"/>
          </p:nvPr>
        </p:nvSpPr>
        <p:spPr>
          <a:xfrm>
            <a:off x="1031581" y="7155102"/>
            <a:ext cx="13040439" cy="2338833"/>
          </a:xfrm>
        </p:spPr>
        <p:txBody>
          <a:bodyPr/>
          <a:lstStyle>
            <a:lvl1pPr marL="0" indent="0">
              <a:buNone/>
              <a:defRPr sz="2976">
                <a:solidFill>
                  <a:schemeClr val="tx1">
                    <a:tint val="75000"/>
                  </a:schemeClr>
                </a:solidFill>
              </a:defRPr>
            </a:lvl1pPr>
            <a:lvl2pPr marL="566974" indent="0">
              <a:buNone/>
              <a:defRPr sz="2480">
                <a:solidFill>
                  <a:schemeClr val="tx1">
                    <a:tint val="75000"/>
                  </a:schemeClr>
                </a:solidFill>
              </a:defRPr>
            </a:lvl2pPr>
            <a:lvl3pPr marL="1133947" indent="0">
              <a:buNone/>
              <a:defRPr sz="2232">
                <a:solidFill>
                  <a:schemeClr val="tx1">
                    <a:tint val="75000"/>
                  </a:schemeClr>
                </a:solidFill>
              </a:defRPr>
            </a:lvl3pPr>
            <a:lvl4pPr marL="1700921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4pPr>
            <a:lvl5pPr marL="2267895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5pPr>
            <a:lvl6pPr marL="2834869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6pPr>
            <a:lvl7pPr marL="340184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7pPr>
            <a:lvl8pPr marL="3968816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8pPr>
            <a:lvl9pPr marL="4535790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4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12195-8AF7-4887-A9CB-F98B291793BF}" type="datetime8">
              <a:rPr lang="ar-EG" smtClean="0"/>
              <a:t>22 تشرين الأول، 22</a:t>
            </a:fld>
            <a:endParaRPr lang="ar-EG"/>
          </a:p>
        </p:txBody>
      </p:sp>
      <p:sp>
        <p:nvSpPr>
          <p:cNvPr id="104864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10486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1048644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1048645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104864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06BAA-9998-460B-AB79-BF84F060A513}" type="datetime8">
              <a:rPr lang="ar-EG" smtClean="0"/>
              <a:t>22 تشرين الأول، 22</a:t>
            </a:fld>
            <a:endParaRPr lang="ar-EG"/>
          </a:p>
        </p:txBody>
      </p:sp>
      <p:sp>
        <p:nvSpPr>
          <p:cNvPr id="104864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104864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Title 1"/>
          <p:cNvSpPr>
            <a:spLocks noGrp="1"/>
          </p:cNvSpPr>
          <p:nvPr>
            <p:ph type="title"/>
          </p:nvPr>
        </p:nvSpPr>
        <p:spPr>
          <a:xfrm>
            <a:off x="1041425" y="569241"/>
            <a:ext cx="13040439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1048650" name="Text Placeholder 2"/>
          <p:cNvSpPr>
            <a:spLocks noGrp="1"/>
          </p:cNvSpPr>
          <p:nvPr>
            <p:ph type="body" idx="1"/>
          </p:nvPr>
        </p:nvSpPr>
        <p:spPr>
          <a:xfrm>
            <a:off x="1041425" y="2620980"/>
            <a:ext cx="6396193" cy="1284502"/>
          </a:xfrm>
        </p:spPr>
        <p:txBody>
          <a:bodyPr anchor="b"/>
          <a:lstStyle>
            <a:lvl1pPr marL="0" indent="0">
              <a:buNone/>
              <a:defRPr sz="2976" b="1"/>
            </a:lvl1pPr>
            <a:lvl2pPr marL="566974" indent="0">
              <a:buNone/>
              <a:defRPr sz="2480" b="1"/>
            </a:lvl2pPr>
            <a:lvl3pPr marL="1133947" indent="0">
              <a:buNone/>
              <a:defRPr sz="2232" b="1"/>
            </a:lvl3pPr>
            <a:lvl4pPr marL="1700921" indent="0">
              <a:buNone/>
              <a:defRPr sz="1984" b="1"/>
            </a:lvl4pPr>
            <a:lvl5pPr marL="2267895" indent="0">
              <a:buNone/>
              <a:defRPr sz="1984" b="1"/>
            </a:lvl5pPr>
            <a:lvl6pPr marL="2834869" indent="0">
              <a:buNone/>
              <a:defRPr sz="1984" b="1"/>
            </a:lvl6pPr>
            <a:lvl7pPr marL="3401842" indent="0">
              <a:buNone/>
              <a:defRPr sz="1984" b="1"/>
            </a:lvl7pPr>
            <a:lvl8pPr marL="3968816" indent="0">
              <a:buNone/>
              <a:defRPr sz="1984" b="1"/>
            </a:lvl8pPr>
            <a:lvl9pPr marL="4535790" indent="0">
              <a:buNone/>
              <a:defRPr sz="198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51" name="Content Placeholder 3"/>
          <p:cNvSpPr>
            <a:spLocks noGrp="1"/>
          </p:cNvSpPr>
          <p:nvPr>
            <p:ph sz="half" idx="2"/>
          </p:nvPr>
        </p:nvSpPr>
        <p:spPr>
          <a:xfrm>
            <a:off x="1041425" y="3905482"/>
            <a:ext cx="639619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104865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1" y="2620980"/>
            <a:ext cx="6427693" cy="1284502"/>
          </a:xfrm>
        </p:spPr>
        <p:txBody>
          <a:bodyPr anchor="b"/>
          <a:lstStyle>
            <a:lvl1pPr marL="0" indent="0">
              <a:buNone/>
              <a:defRPr sz="2976" b="1"/>
            </a:lvl1pPr>
            <a:lvl2pPr marL="566974" indent="0">
              <a:buNone/>
              <a:defRPr sz="2480" b="1"/>
            </a:lvl2pPr>
            <a:lvl3pPr marL="1133947" indent="0">
              <a:buNone/>
              <a:defRPr sz="2232" b="1"/>
            </a:lvl3pPr>
            <a:lvl4pPr marL="1700921" indent="0">
              <a:buNone/>
              <a:defRPr sz="1984" b="1"/>
            </a:lvl4pPr>
            <a:lvl5pPr marL="2267895" indent="0">
              <a:buNone/>
              <a:defRPr sz="1984" b="1"/>
            </a:lvl5pPr>
            <a:lvl6pPr marL="2834869" indent="0">
              <a:buNone/>
              <a:defRPr sz="1984" b="1"/>
            </a:lvl6pPr>
            <a:lvl7pPr marL="3401842" indent="0">
              <a:buNone/>
              <a:defRPr sz="1984" b="1"/>
            </a:lvl7pPr>
            <a:lvl8pPr marL="3968816" indent="0">
              <a:buNone/>
              <a:defRPr sz="1984" b="1"/>
            </a:lvl8pPr>
            <a:lvl9pPr marL="4535790" indent="0">
              <a:buNone/>
              <a:defRPr sz="198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53" name="Content Placeholder 5"/>
          <p:cNvSpPr>
            <a:spLocks noGrp="1"/>
          </p:cNvSpPr>
          <p:nvPr>
            <p:ph sz="quarter" idx="4"/>
          </p:nvPr>
        </p:nvSpPr>
        <p:spPr>
          <a:xfrm>
            <a:off x="7654171" y="3905482"/>
            <a:ext cx="642769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104865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955DD-4E01-49EE-B96C-4AB31011DF19}" type="datetime8">
              <a:rPr lang="ar-EG" smtClean="0"/>
              <a:t>22 تشرين الأول، 22</a:t>
            </a:fld>
            <a:endParaRPr lang="ar-EG"/>
          </a:p>
        </p:txBody>
      </p:sp>
      <p:sp>
        <p:nvSpPr>
          <p:cNvPr id="104865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104865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104861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7F9B9-640E-4B4E-B852-476A157BE4ED}" type="datetime8">
              <a:rPr lang="ar-EG" smtClean="0"/>
              <a:t>22 تشرين الأول، 22</a:t>
            </a:fld>
            <a:endParaRPr lang="ar-EG"/>
          </a:p>
        </p:txBody>
      </p:sp>
      <p:sp>
        <p:nvSpPr>
          <p:cNvPr id="104861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104861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58BDB-9A70-4C01-9DD0-D10132BA1A6A}" type="datetime8">
              <a:rPr lang="ar-EG" smtClean="0"/>
              <a:t>22 تشرين الأول، 22</a:t>
            </a:fld>
            <a:endParaRPr lang="ar-EG"/>
          </a:p>
        </p:txBody>
      </p:sp>
      <p:sp>
        <p:nvSpPr>
          <p:cNvPr id="104865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104865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0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3" cy="2494756"/>
          </a:xfrm>
        </p:spPr>
        <p:txBody>
          <a:bodyPr anchor="b"/>
          <a:lstStyle>
            <a:lvl1pPr>
              <a:defRPr sz="3968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1048661" name="Content Placeholder 2"/>
          <p:cNvSpPr>
            <a:spLocks noGrp="1"/>
          </p:cNvSpPr>
          <p:nvPr>
            <p:ph idx="1"/>
          </p:nvPr>
        </p:nvSpPr>
        <p:spPr>
          <a:xfrm>
            <a:off x="6427693" y="1539424"/>
            <a:ext cx="7654171" cy="7598117"/>
          </a:xfrm>
        </p:spPr>
        <p:txBody>
          <a:bodyPr/>
          <a:lstStyle>
            <a:lvl1pPr>
              <a:defRPr sz="3968"/>
            </a:lvl1pPr>
            <a:lvl2pPr>
              <a:defRPr sz="3472"/>
            </a:lvl2pPr>
            <a:lvl3pPr>
              <a:defRPr sz="2976"/>
            </a:lvl3pPr>
            <a:lvl4pPr>
              <a:defRPr sz="2480"/>
            </a:lvl4pPr>
            <a:lvl5pPr>
              <a:defRPr sz="2480"/>
            </a:lvl5pPr>
            <a:lvl6pPr>
              <a:defRPr sz="2480"/>
            </a:lvl6pPr>
            <a:lvl7pPr>
              <a:defRPr sz="2480"/>
            </a:lvl7pPr>
            <a:lvl8pPr>
              <a:defRPr sz="2480"/>
            </a:lvl8pPr>
            <a:lvl9pPr>
              <a:defRPr sz="24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1048662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3" cy="5942372"/>
          </a:xfrm>
        </p:spPr>
        <p:txBody>
          <a:bodyPr/>
          <a:lstStyle>
            <a:lvl1pPr marL="0" indent="0">
              <a:buNone/>
              <a:defRPr sz="1984"/>
            </a:lvl1pPr>
            <a:lvl2pPr marL="566974" indent="0">
              <a:buNone/>
              <a:defRPr sz="1736"/>
            </a:lvl2pPr>
            <a:lvl3pPr marL="1133947" indent="0">
              <a:buNone/>
              <a:defRPr sz="1488"/>
            </a:lvl3pPr>
            <a:lvl4pPr marL="1700921" indent="0">
              <a:buNone/>
              <a:defRPr sz="1240"/>
            </a:lvl4pPr>
            <a:lvl5pPr marL="2267895" indent="0">
              <a:buNone/>
              <a:defRPr sz="1240"/>
            </a:lvl5pPr>
            <a:lvl6pPr marL="2834869" indent="0">
              <a:buNone/>
              <a:defRPr sz="1240"/>
            </a:lvl6pPr>
            <a:lvl7pPr marL="3401842" indent="0">
              <a:buNone/>
              <a:defRPr sz="1240"/>
            </a:lvl7pPr>
            <a:lvl8pPr marL="3968816" indent="0">
              <a:buNone/>
              <a:defRPr sz="1240"/>
            </a:lvl8pPr>
            <a:lvl9pPr marL="4535790" indent="0">
              <a:buNone/>
              <a:defRPr sz="12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6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4DF72-1FDF-486B-919B-33C92CFC20D7}" type="datetime8">
              <a:rPr lang="ar-EG" smtClean="0"/>
              <a:t>22 تشرين الأول، 22</a:t>
            </a:fld>
            <a:endParaRPr lang="ar-EG"/>
          </a:p>
        </p:txBody>
      </p:sp>
      <p:sp>
        <p:nvSpPr>
          <p:cNvPr id="104866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104866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3" cy="2494756"/>
          </a:xfrm>
        </p:spPr>
        <p:txBody>
          <a:bodyPr anchor="b"/>
          <a:lstStyle>
            <a:lvl1pPr>
              <a:defRPr sz="3968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1048628" name="Picture Placeholder 2"/>
          <p:cNvSpPr>
            <a:spLocks noGrp="1"/>
          </p:cNvSpPr>
          <p:nvPr>
            <p:ph type="pic" idx="1"/>
          </p:nvPr>
        </p:nvSpPr>
        <p:spPr>
          <a:xfrm>
            <a:off x="6427693" y="1539424"/>
            <a:ext cx="7654171" cy="7598117"/>
          </a:xfrm>
        </p:spPr>
        <p:txBody>
          <a:bodyPr/>
          <a:lstStyle>
            <a:lvl1pPr marL="0" indent="0">
              <a:buNone/>
              <a:defRPr sz="3968"/>
            </a:lvl1pPr>
            <a:lvl2pPr marL="566974" indent="0">
              <a:buNone/>
              <a:defRPr sz="3472"/>
            </a:lvl2pPr>
            <a:lvl3pPr marL="1133947" indent="0">
              <a:buNone/>
              <a:defRPr sz="2976"/>
            </a:lvl3pPr>
            <a:lvl4pPr marL="1700921" indent="0">
              <a:buNone/>
              <a:defRPr sz="2480"/>
            </a:lvl4pPr>
            <a:lvl5pPr marL="2267895" indent="0">
              <a:buNone/>
              <a:defRPr sz="2480"/>
            </a:lvl5pPr>
            <a:lvl6pPr marL="2834869" indent="0">
              <a:buNone/>
              <a:defRPr sz="2480"/>
            </a:lvl6pPr>
            <a:lvl7pPr marL="3401842" indent="0">
              <a:buNone/>
              <a:defRPr sz="2480"/>
            </a:lvl7pPr>
            <a:lvl8pPr marL="3968816" indent="0">
              <a:buNone/>
              <a:defRPr sz="2480"/>
            </a:lvl8pPr>
            <a:lvl9pPr marL="4535790" indent="0">
              <a:buNone/>
              <a:defRPr sz="2480"/>
            </a:lvl9pPr>
          </a:lstStyle>
          <a:p>
            <a:endParaRPr lang="ar-EG"/>
          </a:p>
        </p:txBody>
      </p:sp>
      <p:sp>
        <p:nvSpPr>
          <p:cNvPr id="1048629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3" cy="5942372"/>
          </a:xfrm>
        </p:spPr>
        <p:txBody>
          <a:bodyPr/>
          <a:lstStyle>
            <a:lvl1pPr marL="0" indent="0">
              <a:buNone/>
              <a:defRPr sz="1984"/>
            </a:lvl1pPr>
            <a:lvl2pPr marL="566974" indent="0">
              <a:buNone/>
              <a:defRPr sz="1736"/>
            </a:lvl2pPr>
            <a:lvl3pPr marL="1133947" indent="0">
              <a:buNone/>
              <a:defRPr sz="1488"/>
            </a:lvl3pPr>
            <a:lvl4pPr marL="1700921" indent="0">
              <a:buNone/>
              <a:defRPr sz="1240"/>
            </a:lvl4pPr>
            <a:lvl5pPr marL="2267895" indent="0">
              <a:buNone/>
              <a:defRPr sz="1240"/>
            </a:lvl5pPr>
            <a:lvl6pPr marL="2834869" indent="0">
              <a:buNone/>
              <a:defRPr sz="1240"/>
            </a:lvl6pPr>
            <a:lvl7pPr marL="3401842" indent="0">
              <a:buNone/>
              <a:defRPr sz="1240"/>
            </a:lvl7pPr>
            <a:lvl8pPr marL="3968816" indent="0">
              <a:buNone/>
              <a:defRPr sz="1240"/>
            </a:lvl8pPr>
            <a:lvl9pPr marL="4535790" indent="0">
              <a:buNone/>
              <a:defRPr sz="12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3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BABE6-545B-4C20-8B98-6585F8E2AFC6}" type="datetime8">
              <a:rPr lang="ar-EG" smtClean="0"/>
              <a:t>22 تشرين الأول، 22</a:t>
            </a:fld>
            <a:endParaRPr lang="ar-EG"/>
          </a:p>
        </p:txBody>
      </p:sp>
      <p:sp>
        <p:nvSpPr>
          <p:cNvPr id="104863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104863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1039456" y="569241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7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B394B-F00C-4DB1-8FB8-76BC77F85F7A}" type="datetime8">
              <a:rPr lang="ar-EG" smtClean="0"/>
              <a:t>22 تشرين الأول، 22</a:t>
            </a:fld>
            <a:endParaRPr lang="ar-EG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7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7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1133947" rtl="0" eaLnBrk="1" latinLnBrk="0" hangingPunct="1">
        <a:lnSpc>
          <a:spcPct val="90000"/>
        </a:lnSpc>
        <a:spcBef>
          <a:spcPct val="0"/>
        </a:spcBef>
        <a:buNone/>
        <a:defRPr sz="545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3487" indent="-283487" algn="l" defTabSz="1133947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sz="3472" kern="1200">
          <a:solidFill>
            <a:schemeClr val="tx1"/>
          </a:solidFill>
          <a:latin typeface="+mn-lt"/>
          <a:ea typeface="+mn-ea"/>
          <a:cs typeface="+mn-cs"/>
        </a:defRPr>
      </a:lvl1pPr>
      <a:lvl2pPr marL="850461" indent="-283487" algn="l" defTabSz="1133947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2pPr>
      <a:lvl3pPr marL="1417434" indent="-283487" algn="l" defTabSz="1133947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2480" kern="1200">
          <a:solidFill>
            <a:schemeClr val="tx1"/>
          </a:solidFill>
          <a:latin typeface="+mn-lt"/>
          <a:ea typeface="+mn-ea"/>
          <a:cs typeface="+mn-cs"/>
        </a:defRPr>
      </a:lvl3pPr>
      <a:lvl4pPr marL="1984408" indent="-283487" algn="l" defTabSz="1133947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2232" kern="1200">
          <a:solidFill>
            <a:schemeClr val="tx1"/>
          </a:solidFill>
          <a:latin typeface="+mn-lt"/>
          <a:ea typeface="+mn-ea"/>
          <a:cs typeface="+mn-cs"/>
        </a:defRPr>
      </a:lvl4pPr>
      <a:lvl5pPr marL="2551382" indent="-283487" algn="l" defTabSz="1133947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2232" kern="1200">
          <a:solidFill>
            <a:schemeClr val="tx1"/>
          </a:solidFill>
          <a:latin typeface="+mn-lt"/>
          <a:ea typeface="+mn-ea"/>
          <a:cs typeface="+mn-cs"/>
        </a:defRPr>
      </a:lvl5pPr>
      <a:lvl6pPr marL="3118355" indent="-283487" algn="l" defTabSz="1133947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2232" kern="1200">
          <a:solidFill>
            <a:schemeClr val="tx1"/>
          </a:solidFill>
          <a:latin typeface="+mn-lt"/>
          <a:ea typeface="+mn-ea"/>
          <a:cs typeface="+mn-cs"/>
        </a:defRPr>
      </a:lvl6pPr>
      <a:lvl7pPr marL="3685329" indent="-283487" algn="l" defTabSz="1133947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2232" kern="1200">
          <a:solidFill>
            <a:schemeClr val="tx1"/>
          </a:solidFill>
          <a:latin typeface="+mn-lt"/>
          <a:ea typeface="+mn-ea"/>
          <a:cs typeface="+mn-cs"/>
        </a:defRPr>
      </a:lvl7pPr>
      <a:lvl8pPr marL="4252303" indent="-283487" algn="l" defTabSz="1133947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2232" kern="1200">
          <a:solidFill>
            <a:schemeClr val="tx1"/>
          </a:solidFill>
          <a:latin typeface="+mn-lt"/>
          <a:ea typeface="+mn-ea"/>
          <a:cs typeface="+mn-cs"/>
        </a:defRPr>
      </a:lvl8pPr>
      <a:lvl9pPr marL="4819277" indent="-283487" algn="l" defTabSz="1133947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223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1pPr>
      <a:lvl2pPr marL="566974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2pPr>
      <a:lvl3pPr marL="1133947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3pPr>
      <a:lvl4pPr marL="1700921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4pPr>
      <a:lvl5pPr marL="2267895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5pPr>
      <a:lvl6pPr marL="2834869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6pPr>
      <a:lvl7pPr marL="3401842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7pPr>
      <a:lvl8pPr marL="3968816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8pPr>
      <a:lvl9pPr marL="4535790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>
          <a:xfrm>
            <a:off x="1889919" y="4010859"/>
            <a:ext cx="11339513" cy="2960873"/>
          </a:xfrm>
        </p:spPr>
        <p:txBody>
          <a:bodyPr>
            <a:normAutofit/>
          </a:bodyPr>
          <a:lstStyle/>
          <a:p>
            <a:r>
              <a:rPr lang="ar-EG" b="1" dirty="0"/>
              <a:t>تدوير المخلفات الزراعية وإنتاج أعلاف غير تقليدية (أعلاف الريان)</a:t>
            </a:r>
            <a:endParaRPr lang="en-US" b="1" dirty="0"/>
          </a:p>
        </p:txBody>
      </p:sp>
      <p:pic>
        <p:nvPicPr>
          <p:cNvPr id="2097153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1764" y="1195205"/>
            <a:ext cx="1695628" cy="1229329"/>
          </a:xfrm>
          <a:prstGeom prst="rect">
            <a:avLst/>
          </a:prstGeom>
        </p:spPr>
      </p:pic>
      <p:pic>
        <p:nvPicPr>
          <p:cNvPr id="2097154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12805" y="1242473"/>
            <a:ext cx="2677262" cy="1182060"/>
          </a:xfrm>
          <a:prstGeom prst="rect">
            <a:avLst/>
          </a:prstGeom>
        </p:spPr>
      </p:pic>
      <p:pic>
        <p:nvPicPr>
          <p:cNvPr id="2097155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29282" y="997135"/>
            <a:ext cx="2052482" cy="167273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7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1764" y="1195205"/>
            <a:ext cx="1695628" cy="1229329"/>
          </a:xfrm>
          <a:prstGeom prst="rect">
            <a:avLst/>
          </a:prstGeom>
        </p:spPr>
      </p:pic>
      <p:pic>
        <p:nvPicPr>
          <p:cNvPr id="2097158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12805" y="1242473"/>
            <a:ext cx="2677262" cy="1182060"/>
          </a:xfrm>
          <a:prstGeom prst="rect">
            <a:avLst/>
          </a:prstGeom>
        </p:spPr>
      </p:pic>
      <p:pic>
        <p:nvPicPr>
          <p:cNvPr id="2097159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29282" y="997135"/>
            <a:ext cx="2052482" cy="1672736"/>
          </a:xfrm>
          <a:prstGeom prst="rect">
            <a:avLst/>
          </a:prstGeom>
        </p:spPr>
      </p:pic>
      <p:sp>
        <p:nvSpPr>
          <p:cNvPr id="1048587" name="Content Placeholder 2"/>
          <p:cNvSpPr txBox="1"/>
          <p:nvPr/>
        </p:nvSpPr>
        <p:spPr>
          <a:xfrm>
            <a:off x="11964775" y="2905792"/>
            <a:ext cx="2870891" cy="6506972"/>
          </a:xfrm>
          <a:prstGeom prst="rect">
            <a:avLst/>
          </a:prstGeom>
        </p:spPr>
        <p:txBody>
          <a:bodyPr vert="horz" lIns="113395" tIns="56698" rIns="113395" bIns="5669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1133947" rtl="1">
              <a:spcBef>
                <a:spcPts val="1240"/>
              </a:spcBef>
              <a:buNone/>
            </a:pPr>
            <a:r>
              <a:rPr lang="ar-EG" sz="3472" b="1" dirty="0">
                <a:solidFill>
                  <a:srgbClr val="C00000"/>
                </a:solidFill>
                <a:latin typeface="Calibri" panose="020F0502020204030204"/>
                <a:cs typeface="Arial" panose="020B0604020202020204" pitchFamily="34" charset="0"/>
              </a:rPr>
              <a:t>الاســــــــم      : </a:t>
            </a:r>
            <a:endParaRPr lang="ar-EG" sz="2480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r>
              <a:rPr lang="ar-EG" sz="3472" b="1" dirty="0">
                <a:solidFill>
                  <a:srgbClr val="C00000"/>
                </a:solidFill>
              </a:rPr>
              <a:t>الوظيفة         </a:t>
            </a:r>
            <a:r>
              <a:rPr lang="ar-EG" sz="3472" b="1" dirty="0">
                <a:solidFill>
                  <a:srgbClr val="C00000"/>
                </a:solidFill>
                <a:latin typeface="Calibri" panose="020F0502020204030204"/>
                <a:cs typeface="Arial" panose="020B0604020202020204" pitchFamily="34" charset="0"/>
              </a:rPr>
              <a:t>:</a:t>
            </a:r>
            <a:endParaRPr lang="ar-EG" sz="1302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r>
              <a:rPr lang="ar-EG" sz="3472" b="1" dirty="0">
                <a:solidFill>
                  <a:srgbClr val="C00000"/>
                </a:solidFill>
              </a:rPr>
              <a:t>الخلفية العلمية </a:t>
            </a:r>
            <a:r>
              <a:rPr lang="ar-EG" sz="3472" b="1" dirty="0">
                <a:solidFill>
                  <a:srgbClr val="C00000"/>
                </a:solidFill>
                <a:latin typeface="Calibri" panose="020F0502020204030204"/>
                <a:cs typeface="Arial" panose="020B0604020202020204" pitchFamily="34" charset="0"/>
              </a:rPr>
              <a:t>:</a:t>
            </a:r>
          </a:p>
          <a:p>
            <a:pPr marL="0" indent="0" algn="r" rtl="1">
              <a:buNone/>
            </a:pPr>
            <a:endParaRPr lang="ar-EG" sz="1488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endParaRPr lang="ar-EG" sz="1984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r>
              <a:rPr lang="ar-EG" sz="3472" b="1" dirty="0">
                <a:solidFill>
                  <a:srgbClr val="C00000"/>
                </a:solidFill>
                <a:latin typeface="Calibri" panose="020F0502020204030204"/>
                <a:cs typeface="Arial" panose="020B0604020202020204" pitchFamily="34" charset="0"/>
              </a:rPr>
              <a:t>الخبرات        :</a:t>
            </a:r>
            <a:endParaRPr lang="en-US" sz="3472" b="1" dirty="0">
              <a:solidFill>
                <a:srgbClr val="C00000"/>
              </a:solidFill>
              <a:latin typeface="Calibri" panose="020F0502020204030204"/>
            </a:endParaRPr>
          </a:p>
        </p:txBody>
      </p:sp>
      <p:sp>
        <p:nvSpPr>
          <p:cNvPr id="1048588" name="TextBox 1"/>
          <p:cNvSpPr txBox="1"/>
          <p:nvPr/>
        </p:nvSpPr>
        <p:spPr>
          <a:xfrm>
            <a:off x="480431" y="2848725"/>
            <a:ext cx="11300610" cy="62664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Low" rtl="1"/>
            <a:r>
              <a:rPr lang="ar-EG" sz="3472" b="1" dirty="0"/>
              <a:t>إيمان جمال إبراهيم</a:t>
            </a:r>
          </a:p>
        </p:txBody>
      </p:sp>
      <p:sp>
        <p:nvSpPr>
          <p:cNvPr id="1048589" name="TextBox 11"/>
          <p:cNvSpPr txBox="1"/>
          <p:nvPr/>
        </p:nvSpPr>
        <p:spPr>
          <a:xfrm>
            <a:off x="480449" y="3676426"/>
            <a:ext cx="11392460" cy="5732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 rtl="1">
              <a:lnSpc>
                <a:spcPct val="90000"/>
              </a:lnSpc>
              <a:spcBef>
                <a:spcPts val="1240"/>
              </a:spcBef>
            </a:pPr>
            <a:r>
              <a:rPr lang="ar-EG" sz="3472" b="1" dirty="0">
                <a:solidFill>
                  <a:schemeClr val="tx1"/>
                </a:solidFill>
              </a:rPr>
              <a:t>المدير التنفيذي – أعلاف الريان.</a:t>
            </a:r>
          </a:p>
        </p:txBody>
      </p:sp>
      <p:sp>
        <p:nvSpPr>
          <p:cNvPr id="1048590" name="TextBox 12"/>
          <p:cNvSpPr txBox="1"/>
          <p:nvPr/>
        </p:nvSpPr>
        <p:spPr>
          <a:xfrm>
            <a:off x="388563" y="4271838"/>
            <a:ext cx="11484346" cy="18428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 rtl="1">
              <a:lnSpc>
                <a:spcPct val="90000"/>
              </a:lnSpc>
              <a:spcBef>
                <a:spcPts val="1240"/>
              </a:spcBef>
            </a:pPr>
            <a:r>
              <a:rPr lang="ar-EG" sz="3472" b="1" dirty="0">
                <a:solidFill>
                  <a:schemeClr val="tx1"/>
                </a:solidFill>
              </a:rPr>
              <a:t>باحثة ماجستير قسم وقاية النبات (شعبة المبيدات ).</a:t>
            </a:r>
          </a:p>
          <a:p>
            <a:pPr algn="r" rtl="1">
              <a:lnSpc>
                <a:spcPct val="90000"/>
              </a:lnSpc>
              <a:spcBef>
                <a:spcPts val="1240"/>
              </a:spcBef>
            </a:pPr>
            <a:r>
              <a:rPr lang="ar-EG" sz="3472" b="1" dirty="0">
                <a:solidFill>
                  <a:schemeClr val="tx1"/>
                </a:solidFill>
              </a:rPr>
              <a:t>بكالوريوس زراعة.</a:t>
            </a:r>
          </a:p>
          <a:p>
            <a:pPr algn="r" rtl="1">
              <a:lnSpc>
                <a:spcPct val="90000"/>
              </a:lnSpc>
              <a:spcBef>
                <a:spcPts val="1240"/>
              </a:spcBef>
            </a:pPr>
            <a:endParaRPr lang="ar-EG" sz="3472" b="1" dirty="0">
              <a:solidFill>
                <a:schemeClr val="tx1"/>
              </a:solidFill>
            </a:endParaRPr>
          </a:p>
        </p:txBody>
      </p:sp>
      <p:sp>
        <p:nvSpPr>
          <p:cNvPr id="1048591" name="TextBox 13"/>
          <p:cNvSpPr txBox="1"/>
          <p:nvPr/>
        </p:nvSpPr>
        <p:spPr>
          <a:xfrm>
            <a:off x="530405" y="5602783"/>
            <a:ext cx="11484346" cy="5732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 rtl="1">
              <a:lnSpc>
                <a:spcPct val="90000"/>
              </a:lnSpc>
              <a:spcBef>
                <a:spcPts val="1240"/>
              </a:spcBef>
            </a:pPr>
            <a:r>
              <a:rPr lang="ar-EG" sz="3472" b="1" dirty="0">
                <a:solidFill>
                  <a:schemeClr val="tx1"/>
                </a:solidFill>
              </a:rPr>
              <a:t>مؤسس إحدى الفرق المحتضنة لدى برنامج الأمم المتحدة للتنمية الصناعية.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D40F2C-0C5C-D353-39A1-F9CE8F0A1D5A}"/>
              </a:ext>
            </a:extLst>
          </p:cNvPr>
          <p:cNvSpPr txBox="1"/>
          <p:nvPr/>
        </p:nvSpPr>
        <p:spPr>
          <a:xfrm>
            <a:off x="12056642" y="6433528"/>
            <a:ext cx="2870892" cy="5732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133947" rtl="1">
              <a:lnSpc>
                <a:spcPct val="90000"/>
              </a:lnSpc>
              <a:spcBef>
                <a:spcPts val="1240"/>
              </a:spcBef>
            </a:pPr>
            <a:r>
              <a:rPr lang="ar-EG" sz="3472" b="1" dirty="0">
                <a:solidFill>
                  <a:srgbClr val="C00000"/>
                </a:solidFill>
                <a:latin typeface="Calibri" panose="020F0502020204030204"/>
                <a:cs typeface="Arial" panose="020B0604020202020204" pitchFamily="34" charset="0"/>
              </a:rPr>
              <a:t>فكرة المشروع : </a:t>
            </a:r>
          </a:p>
        </p:txBody>
      </p:sp>
      <p:sp>
        <p:nvSpPr>
          <p:cNvPr id="4" name="TextBox 1">
            <a:extLst>
              <a:ext uri="{FF2B5EF4-FFF2-40B4-BE49-F238E27FC236}">
                <a16:creationId xmlns:a16="http://schemas.microsoft.com/office/drawing/2014/main" id="{C6F95E29-1F3B-95F7-B1B8-CEA4C0184CE5}"/>
              </a:ext>
            </a:extLst>
          </p:cNvPr>
          <p:cNvSpPr txBox="1"/>
          <p:nvPr/>
        </p:nvSpPr>
        <p:spPr>
          <a:xfrm>
            <a:off x="756031" y="6450911"/>
            <a:ext cx="11300610" cy="222958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Low" rtl="1"/>
            <a:r>
              <a:rPr lang="ar-EG" sz="3472" b="1" dirty="0"/>
              <a:t>إنتاج أعلاف ذات قيمة غذائية عالية عن طريق تدوير المخلفات الزراعية (سفير القصب) مع استخدام تطبيقات حديثة ومستدامة (الطحالب الخضراء ، والشرش) في إنتاج  الأعلاف باستخدام وسائل تصنيع مبتكرة ، </a:t>
            </a:r>
            <a:r>
              <a:rPr lang="ar-EG" sz="3472" b="1" dirty="0">
                <a:solidFill>
                  <a:srgbClr val="00B050"/>
                </a:solidFill>
              </a:rPr>
              <a:t>محققا عشرة من أهداف التنمية الأممية المستدامة 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1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1764" y="1195205"/>
            <a:ext cx="1695628" cy="1229329"/>
          </a:xfrm>
          <a:prstGeom prst="rect">
            <a:avLst/>
          </a:prstGeom>
        </p:spPr>
      </p:pic>
      <p:pic>
        <p:nvPicPr>
          <p:cNvPr id="2097162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12805" y="1242473"/>
            <a:ext cx="2677262" cy="1182060"/>
          </a:xfrm>
          <a:prstGeom prst="rect">
            <a:avLst/>
          </a:prstGeom>
        </p:spPr>
      </p:pic>
      <p:pic>
        <p:nvPicPr>
          <p:cNvPr id="2097163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29282" y="997135"/>
            <a:ext cx="2052482" cy="1672736"/>
          </a:xfrm>
          <a:prstGeom prst="rect">
            <a:avLst/>
          </a:prstGeom>
        </p:spPr>
      </p:pic>
      <p:sp>
        <p:nvSpPr>
          <p:cNvPr id="1048592" name="Content Placeholder 2"/>
          <p:cNvSpPr txBox="1"/>
          <p:nvPr/>
        </p:nvSpPr>
        <p:spPr>
          <a:xfrm>
            <a:off x="11964775" y="2647848"/>
            <a:ext cx="2870891" cy="6764916"/>
          </a:xfrm>
          <a:prstGeom prst="rect">
            <a:avLst/>
          </a:prstGeom>
        </p:spPr>
        <p:txBody>
          <a:bodyPr vert="horz" lIns="113395" tIns="56698" rIns="113395" bIns="5669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1133947" rtl="1">
              <a:spcBef>
                <a:spcPts val="1240"/>
              </a:spcBef>
              <a:buNone/>
            </a:pPr>
            <a:endParaRPr lang="ar-EG" sz="3472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</a:pPr>
            <a:r>
              <a:rPr lang="ar-EG" sz="3472" b="1" dirty="0">
                <a:solidFill>
                  <a:srgbClr val="C00000"/>
                </a:solidFill>
                <a:latin typeface="Calibri" panose="020F0502020204030204"/>
                <a:cs typeface="Arial" panose="020B0604020202020204" pitchFamily="34" charset="0"/>
              </a:rPr>
              <a:t>الفئة المستفيدة :</a:t>
            </a:r>
          </a:p>
          <a:p>
            <a:pPr marL="0" indent="0" algn="r" defTabSz="1133947" rtl="1">
              <a:spcBef>
                <a:spcPts val="1240"/>
              </a:spcBef>
              <a:buNone/>
            </a:pPr>
            <a:endParaRPr lang="ar-EG" sz="1302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</a:pPr>
            <a:r>
              <a:rPr lang="ar-EG" sz="3472" b="1" dirty="0">
                <a:solidFill>
                  <a:srgbClr val="C00000"/>
                </a:solidFill>
                <a:latin typeface="Calibri" panose="020F0502020204030204"/>
                <a:cs typeface="Arial" panose="020B0604020202020204" pitchFamily="34" charset="0"/>
              </a:rPr>
              <a:t>الميزة التنافسية:</a:t>
            </a:r>
            <a:endParaRPr lang="en-US" sz="3472" b="1" dirty="0">
              <a:solidFill>
                <a:srgbClr val="C00000"/>
              </a:solidFill>
              <a:latin typeface="Calibri" panose="020F0502020204030204"/>
            </a:endParaRPr>
          </a:p>
        </p:txBody>
      </p:sp>
      <p:sp>
        <p:nvSpPr>
          <p:cNvPr id="1048594" name="TextBox 11"/>
          <p:cNvSpPr txBox="1"/>
          <p:nvPr/>
        </p:nvSpPr>
        <p:spPr>
          <a:xfrm>
            <a:off x="491548" y="3307246"/>
            <a:ext cx="11392460" cy="6266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 rtl="1"/>
            <a:r>
              <a:rPr lang="ar-EG" sz="3472" b="1" dirty="0"/>
              <a:t>صغار المربين وأصحاب المزارع والتجار في نطاق جنوب الصعيد.</a:t>
            </a:r>
          </a:p>
        </p:txBody>
      </p:sp>
      <p:sp>
        <p:nvSpPr>
          <p:cNvPr id="1048595" name="TextBox 12"/>
          <p:cNvSpPr txBox="1"/>
          <p:nvPr/>
        </p:nvSpPr>
        <p:spPr>
          <a:xfrm>
            <a:off x="636072" y="4109910"/>
            <a:ext cx="11484346" cy="48023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marL="566974" indent="-566974" algn="justLow" rtl="1">
              <a:lnSpc>
                <a:spcPct val="150000"/>
              </a:lnSpc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ar-EG" sz="3472" b="1" dirty="0"/>
              <a:t>إنتاج ورفع القيمة الغذائية للعلفة المالئة لتحقيق الاكتفاء الذاتي باستخدام مواد طبيعية مفيدة للحيوان اتساقًا مع رؤية مصر للتنمية المستدامة 2030.</a:t>
            </a:r>
          </a:p>
          <a:p>
            <a:pPr marL="566974" indent="-566974" algn="justLow" rtl="1">
              <a:lnSpc>
                <a:spcPct val="150000"/>
              </a:lnSpc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ar-EG" sz="3472" b="1" dirty="0"/>
              <a:t>انخفاض سعر العلف المنتج مقارنة بالأعلاف الأخرى ومواجهة نقص الأعلاف في الصيف.</a:t>
            </a:r>
          </a:p>
          <a:p>
            <a:pPr marL="566974" indent="-566974" algn="justLow" rtl="1">
              <a:lnSpc>
                <a:spcPct val="150000"/>
              </a:lnSpc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ar-EG" sz="3472" b="1" dirty="0"/>
              <a:t>توفير العملة الأجنبية من خلال زيادة معدل الإنتاج المحلي.</a:t>
            </a:r>
          </a:p>
          <a:p>
            <a:pPr marL="566974" indent="-566974" algn="justLow" rtl="1">
              <a:lnSpc>
                <a:spcPct val="150000"/>
              </a:lnSpc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ar-EG" sz="3472" b="1" dirty="0"/>
              <a:t>نموذج اقتصادي تنموي مبتكر وقابل للتكرار.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5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1764" y="1195205"/>
            <a:ext cx="1695628" cy="1229329"/>
          </a:xfrm>
          <a:prstGeom prst="rect">
            <a:avLst/>
          </a:prstGeom>
        </p:spPr>
      </p:pic>
      <p:pic>
        <p:nvPicPr>
          <p:cNvPr id="2097166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12805" y="1242473"/>
            <a:ext cx="2677262" cy="1182060"/>
          </a:xfrm>
          <a:prstGeom prst="rect">
            <a:avLst/>
          </a:prstGeom>
        </p:spPr>
      </p:pic>
      <p:pic>
        <p:nvPicPr>
          <p:cNvPr id="2097167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29282" y="997135"/>
            <a:ext cx="2052482" cy="1672736"/>
          </a:xfrm>
          <a:prstGeom prst="rect">
            <a:avLst/>
          </a:prstGeom>
        </p:spPr>
      </p:pic>
      <p:sp>
        <p:nvSpPr>
          <p:cNvPr id="1048596" name="Content Placeholder 2"/>
          <p:cNvSpPr txBox="1"/>
          <p:nvPr/>
        </p:nvSpPr>
        <p:spPr>
          <a:xfrm>
            <a:off x="11940046" y="2327596"/>
            <a:ext cx="2882568" cy="1133951"/>
          </a:xfrm>
          <a:prstGeom prst="rect">
            <a:avLst/>
          </a:prstGeom>
        </p:spPr>
        <p:txBody>
          <a:bodyPr vert="horz" lIns="113395" tIns="56698" rIns="113395" bIns="5669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1133947" rtl="1">
              <a:spcBef>
                <a:spcPts val="1240"/>
              </a:spcBef>
              <a:buNone/>
            </a:pPr>
            <a:endParaRPr lang="ar-EG" sz="124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</a:pPr>
            <a:endParaRPr lang="ar-EG" sz="1116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</a:pPr>
            <a:r>
              <a:rPr lang="ar-EG" sz="3472" b="1" dirty="0">
                <a:solidFill>
                  <a:srgbClr val="C00000"/>
                </a:solidFill>
                <a:latin typeface="Calibri" panose="020F0502020204030204"/>
                <a:cs typeface="Arial" panose="020B0604020202020204" pitchFamily="34" charset="0"/>
              </a:rPr>
              <a:t>الأثر الاقتصادي: </a:t>
            </a:r>
          </a:p>
          <a:p>
            <a:pPr marL="0" indent="0" algn="r" defTabSz="1133947" rtl="1">
              <a:spcBef>
                <a:spcPts val="1240"/>
              </a:spcBef>
              <a:buNone/>
            </a:pPr>
            <a:endParaRPr lang="ar-EG" sz="3472" b="1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</a:pPr>
            <a:endParaRPr lang="ar-EG" sz="3472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</a:pPr>
            <a:endParaRPr lang="ar-EG" sz="3472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</a:pPr>
            <a:endParaRPr lang="ar-EG" sz="3472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</a:pPr>
            <a:endParaRPr lang="ar-EG" sz="3472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</a:pPr>
            <a:endParaRPr lang="ar-EG" sz="3472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1048597" name="TextBox 1"/>
          <p:cNvSpPr txBox="1"/>
          <p:nvPr/>
        </p:nvSpPr>
        <p:spPr>
          <a:xfrm>
            <a:off x="148368" y="2710720"/>
            <a:ext cx="11668040" cy="28839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66974" indent="-566974" algn="r" rtl="1">
              <a:lnSpc>
                <a:spcPct val="150000"/>
              </a:lnSpc>
              <a:buClr>
                <a:schemeClr val="accent6"/>
              </a:buClr>
              <a:buFont typeface="Wingdings" panose="05000000000000000000" pitchFamily="2" charset="2"/>
              <a:buChar char="v"/>
            </a:pPr>
            <a:r>
              <a:rPr lang="ar-EG" altLang="en-US" sz="2480" b="1" dirty="0"/>
              <a:t>التوسع في تربية الماشية لانخفاض سعر العلف مقارنة بالأعلاف الأخرى. </a:t>
            </a:r>
            <a:endParaRPr lang="ar-EG" sz="2480" b="1" dirty="0"/>
          </a:p>
          <a:p>
            <a:pPr marL="566974" indent="-566974" algn="r" rtl="1">
              <a:lnSpc>
                <a:spcPct val="150000"/>
              </a:lnSpc>
              <a:buClr>
                <a:schemeClr val="accent6"/>
              </a:buClr>
              <a:buFont typeface="Wingdings" panose="05000000000000000000" pitchFamily="2" charset="2"/>
              <a:buChar char="v"/>
            </a:pPr>
            <a:r>
              <a:rPr lang="ar-EG" altLang="en-US" sz="2480" b="1" dirty="0"/>
              <a:t>توفير فرص عمل لتحقيق التمكين الاقتصادي للمرأة وزيادة دخل الأسرة.</a:t>
            </a:r>
            <a:endParaRPr lang="ar-EG" sz="2480" b="1" dirty="0"/>
          </a:p>
          <a:p>
            <a:pPr marL="566974" indent="-566974" algn="r" rtl="1">
              <a:lnSpc>
                <a:spcPct val="150000"/>
              </a:lnSpc>
              <a:buClr>
                <a:schemeClr val="accent6"/>
              </a:buClr>
              <a:buFont typeface="Wingdings" panose="05000000000000000000" pitchFamily="2" charset="2"/>
              <a:buChar char="v"/>
            </a:pPr>
            <a:r>
              <a:rPr lang="ar-EG" altLang="en-US" sz="2480" b="1" dirty="0"/>
              <a:t>تقليل استيراد الأعلاف وتحقيق الاكتفاء الذاتي.</a:t>
            </a:r>
            <a:endParaRPr lang="ar-EG" sz="2480" b="1" dirty="0"/>
          </a:p>
          <a:p>
            <a:pPr marL="566974" indent="-566974" algn="r" rtl="1">
              <a:lnSpc>
                <a:spcPct val="150000"/>
              </a:lnSpc>
              <a:buClr>
                <a:schemeClr val="accent6"/>
              </a:buClr>
              <a:buFont typeface="Wingdings" panose="05000000000000000000" pitchFamily="2" charset="2"/>
              <a:buChar char="v"/>
            </a:pPr>
            <a:r>
              <a:rPr lang="ar-EG" altLang="en-US" sz="2480" b="1" dirty="0"/>
              <a:t>مساعدة مربى الماشية في استخدام عليقة متوازنة بأسعار منخفضة.</a:t>
            </a:r>
          </a:p>
          <a:p>
            <a:pPr marL="566974" indent="-566974" algn="r" rtl="1">
              <a:lnSpc>
                <a:spcPct val="150000"/>
              </a:lnSpc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ar-EG" sz="2480" b="1" dirty="0">
                <a:solidFill>
                  <a:srgbClr val="00B050"/>
                </a:solidFill>
              </a:rPr>
              <a:t>محققا خمسة من أهداف التنمية الأممية المستدامة .</a:t>
            </a:r>
          </a:p>
        </p:txBody>
      </p:sp>
      <p:pic>
        <p:nvPicPr>
          <p:cNvPr id="2097168" name="Picture 2" descr="https://upload.wikimedia.org/wikipedia/commons/thumb/0/03/Sustainable_Development_Goal_1-ar.png/800px-Sustainable_Development_Goal_1-a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2007" y="2669870"/>
            <a:ext cx="1451154" cy="1159287"/>
          </a:xfrm>
          <a:prstGeom prst="rect">
            <a:avLst/>
          </a:prstGeom>
          <a:noFill/>
        </p:spPr>
      </p:pic>
      <p:pic>
        <p:nvPicPr>
          <p:cNvPr id="2097169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9512" y="3925611"/>
            <a:ext cx="1443649" cy="1143830"/>
          </a:xfrm>
          <a:prstGeom prst="rect">
            <a:avLst/>
          </a:prstGeom>
        </p:spPr>
      </p:pic>
      <p:pic>
        <p:nvPicPr>
          <p:cNvPr id="11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71528" y="2686058"/>
            <a:ext cx="1433637" cy="114309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99157" y="5228225"/>
            <a:ext cx="1424004" cy="115420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854304" y="3968578"/>
            <a:ext cx="1424004" cy="1143099"/>
          </a:xfrm>
          <a:prstGeom prst="rect">
            <a:avLst/>
          </a:prstGeom>
        </p:spPr>
      </p:pic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5D9E042-0BDC-7510-93DC-5438265C7D35}"/>
              </a:ext>
            </a:extLst>
          </p:cNvPr>
          <p:cNvSpPr txBox="1"/>
          <p:nvPr/>
        </p:nvSpPr>
        <p:spPr>
          <a:xfrm>
            <a:off x="12026594" y="5342741"/>
            <a:ext cx="2882568" cy="1484142"/>
          </a:xfrm>
          <a:prstGeom prst="rect">
            <a:avLst/>
          </a:prstGeom>
        </p:spPr>
        <p:txBody>
          <a:bodyPr vert="horz" lIns="113395" tIns="56698" rIns="113395" bIns="5669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1133947" rtl="1">
              <a:spcBef>
                <a:spcPts val="1240"/>
              </a:spcBef>
              <a:buNone/>
            </a:pPr>
            <a:endParaRPr lang="ar-EG" sz="248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</a:pPr>
            <a:endParaRPr lang="ar-EG" sz="1116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</a:pPr>
            <a:r>
              <a:rPr lang="ar-EG" sz="3472" b="1" dirty="0">
                <a:solidFill>
                  <a:srgbClr val="C00000"/>
                </a:solidFill>
                <a:latin typeface="Calibri" panose="020F0502020204030204"/>
                <a:cs typeface="Arial" panose="020B0604020202020204" pitchFamily="34" charset="0"/>
              </a:rPr>
              <a:t>الأثر الاجتماعي:</a:t>
            </a:r>
          </a:p>
          <a:p>
            <a:pPr marL="0" indent="0" algn="r" defTabSz="1133947" rtl="1">
              <a:spcBef>
                <a:spcPts val="1240"/>
              </a:spcBef>
              <a:buNone/>
            </a:pPr>
            <a:endParaRPr lang="ar-EG" sz="3472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</a:pPr>
            <a:endParaRPr lang="ar-EG" sz="3472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3" name="TextBox 11">
            <a:extLst>
              <a:ext uri="{FF2B5EF4-FFF2-40B4-BE49-F238E27FC236}">
                <a16:creationId xmlns:a16="http://schemas.microsoft.com/office/drawing/2014/main" id="{767F1DF9-0F17-0406-2B6D-93E9A6670EE6}"/>
              </a:ext>
            </a:extLst>
          </p:cNvPr>
          <p:cNvSpPr txBox="1"/>
          <p:nvPr/>
        </p:nvSpPr>
        <p:spPr>
          <a:xfrm>
            <a:off x="2745940" y="5865051"/>
            <a:ext cx="9070467" cy="34563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marL="566974" indent="-566974" algn="r" rtl="1">
              <a:lnSpc>
                <a:spcPct val="150000"/>
              </a:lnSpc>
              <a:buClr>
                <a:schemeClr val="accent6"/>
              </a:buClr>
              <a:buFont typeface="Wingdings" panose="05000000000000000000" pitchFamily="2" charset="2"/>
              <a:buChar char="v"/>
            </a:pPr>
            <a:r>
              <a:rPr lang="ar-EG" sz="2480" b="1" dirty="0"/>
              <a:t>توفير مصدر دخل آمن  للسيدات لمناهضة العادات السلبية في المجتمع. </a:t>
            </a:r>
          </a:p>
          <a:p>
            <a:pPr marL="566974" indent="-566974" algn="r" rtl="1">
              <a:lnSpc>
                <a:spcPct val="150000"/>
              </a:lnSpc>
              <a:buClr>
                <a:schemeClr val="accent6"/>
              </a:buClr>
              <a:buFont typeface="Wingdings" panose="05000000000000000000" pitchFamily="2" charset="2"/>
              <a:buChar char="v"/>
            </a:pPr>
            <a:r>
              <a:rPr lang="ar-EG" sz="2480" b="1" dirty="0"/>
              <a:t>المساواة بين الرجل والمرأة في توفير فرص العمل.</a:t>
            </a:r>
          </a:p>
          <a:p>
            <a:pPr marL="566974" indent="-566974" algn="justLow" rtl="1">
              <a:lnSpc>
                <a:spcPct val="150000"/>
              </a:lnSpc>
              <a:buClr>
                <a:schemeClr val="accent6"/>
              </a:buClr>
              <a:buFont typeface="Wingdings" panose="05000000000000000000" pitchFamily="2" charset="2"/>
              <a:buChar char="v"/>
            </a:pPr>
            <a:r>
              <a:rPr lang="ar-EG" sz="2480" b="1" dirty="0"/>
              <a:t>رفع الوعى الاجتماعي والثقافي للأسر الريفية</a:t>
            </a:r>
            <a:r>
              <a:rPr lang="ar-EG" altLang="en-US" sz="2480" b="1" dirty="0"/>
              <a:t>.</a:t>
            </a:r>
            <a:r>
              <a:rPr lang="ar-EG" sz="2480" b="1" dirty="0"/>
              <a:t> </a:t>
            </a:r>
          </a:p>
          <a:p>
            <a:pPr marL="566974" indent="-566974" algn="justLow" rtl="1">
              <a:lnSpc>
                <a:spcPct val="150000"/>
              </a:lnSpc>
              <a:buClr>
                <a:schemeClr val="accent6"/>
              </a:buClr>
              <a:buFont typeface="Wingdings" panose="05000000000000000000" pitchFamily="2" charset="2"/>
              <a:buChar char="v"/>
            </a:pPr>
            <a:r>
              <a:rPr lang="ar-EG" sz="2480" b="1" dirty="0"/>
              <a:t>نشر ثقافة العمل الجماعي التكاملي والفهم المتعمق لقضايا المجتمع.</a:t>
            </a:r>
          </a:p>
          <a:p>
            <a:pPr marL="566974" indent="-566974" algn="justLow" rtl="1">
              <a:lnSpc>
                <a:spcPct val="150000"/>
              </a:lnSpc>
              <a:buClr>
                <a:schemeClr val="accent6"/>
              </a:buClr>
              <a:buFont typeface="Wingdings" panose="05000000000000000000" pitchFamily="2" charset="2"/>
              <a:buChar char="v"/>
            </a:pPr>
            <a:r>
              <a:rPr lang="ar-EG" sz="2480" b="1" dirty="0"/>
              <a:t>إتاحة فرص متكافئة للمرأة للاندماج في مجال العمل الزراعي.</a:t>
            </a:r>
          </a:p>
          <a:p>
            <a:pPr marL="566974" indent="-566974" algn="r" rtl="1">
              <a:lnSpc>
                <a:spcPct val="150000"/>
              </a:lnSpc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v"/>
            </a:pPr>
            <a:r>
              <a:rPr lang="ar-EG" sz="2480" b="1" dirty="0">
                <a:solidFill>
                  <a:srgbClr val="00B050"/>
                </a:solidFill>
              </a:rPr>
              <a:t>محققا ثلاثة من أهداف التنمية الأممية المستدامة .</a:t>
            </a:r>
          </a:p>
        </p:txBody>
      </p:sp>
      <p:pic>
        <p:nvPicPr>
          <p:cNvPr id="4" name="Picture 8">
            <a:extLst>
              <a:ext uri="{FF2B5EF4-FFF2-40B4-BE49-F238E27FC236}">
                <a16:creationId xmlns:a16="http://schemas.microsoft.com/office/drawing/2014/main" id="{2F633B7C-304D-DD25-77F0-C69AD44BABA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2007" y="8061233"/>
            <a:ext cx="1424004" cy="1154202"/>
          </a:xfrm>
          <a:prstGeom prst="rect">
            <a:avLst/>
          </a:prstGeom>
        </p:spPr>
      </p:pic>
      <p:pic>
        <p:nvPicPr>
          <p:cNvPr id="5" name="Picture 8" descr="https://upload.wikimedia.org/wikipedia/commons/thumb/b/ba/Sustainable_Development_Goal_10-ar.png/800px-Sustainable_Development_Goal_10-ar.png">
            <a:extLst>
              <a:ext uri="{FF2B5EF4-FFF2-40B4-BE49-F238E27FC236}">
                <a16:creationId xmlns:a16="http://schemas.microsoft.com/office/drawing/2014/main" id="{335DEA2D-23D5-3826-FC0A-21BB029A7E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829670" y="8061233"/>
            <a:ext cx="1448639" cy="1153138"/>
          </a:xfrm>
          <a:prstGeom prst="rect">
            <a:avLst/>
          </a:prstGeom>
          <a:noFill/>
        </p:spPr>
      </p:pic>
      <p:pic>
        <p:nvPicPr>
          <p:cNvPr id="6" name="Picture 4" descr="https://upload.wikimedia.org/wikipedia/commons/thumb/1/1c/Sustainable_Development_Goal_5.ar.png/800px-Sustainable_Development_Goal_5.ar.png">
            <a:extLst>
              <a:ext uri="{FF2B5EF4-FFF2-40B4-BE49-F238E27FC236}">
                <a16:creationId xmlns:a16="http://schemas.microsoft.com/office/drawing/2014/main" id="{2AB69596-9110-7602-1566-43DB026F6D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85582" y="6810577"/>
            <a:ext cx="1437580" cy="11542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78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1764" y="1195205"/>
            <a:ext cx="1695628" cy="1229329"/>
          </a:xfrm>
          <a:prstGeom prst="rect">
            <a:avLst/>
          </a:prstGeom>
        </p:spPr>
      </p:pic>
      <p:pic>
        <p:nvPicPr>
          <p:cNvPr id="2097179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12805" y="1242473"/>
            <a:ext cx="2677262" cy="1182060"/>
          </a:xfrm>
          <a:prstGeom prst="rect">
            <a:avLst/>
          </a:prstGeom>
        </p:spPr>
      </p:pic>
      <p:pic>
        <p:nvPicPr>
          <p:cNvPr id="2097180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29282" y="997135"/>
            <a:ext cx="2052482" cy="1672736"/>
          </a:xfrm>
          <a:prstGeom prst="rect">
            <a:avLst/>
          </a:prstGeom>
        </p:spPr>
      </p:pic>
      <p:sp>
        <p:nvSpPr>
          <p:cNvPr id="1048600" name="Content Placeholder 2"/>
          <p:cNvSpPr txBox="1"/>
          <p:nvPr/>
        </p:nvSpPr>
        <p:spPr>
          <a:xfrm>
            <a:off x="12049556" y="2499794"/>
            <a:ext cx="2882568" cy="6764916"/>
          </a:xfrm>
          <a:prstGeom prst="rect">
            <a:avLst/>
          </a:prstGeom>
        </p:spPr>
        <p:txBody>
          <a:bodyPr vert="horz" lIns="113395" tIns="56698" rIns="113395" bIns="5669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1133947" rtl="1">
              <a:spcBef>
                <a:spcPts val="1240"/>
              </a:spcBef>
              <a:buNone/>
            </a:pPr>
            <a:endParaRPr lang="ar-EG" sz="124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</a:pPr>
            <a:r>
              <a:rPr lang="ar-EG" sz="3472" b="1" dirty="0">
                <a:solidFill>
                  <a:srgbClr val="C00000"/>
                </a:solidFill>
                <a:latin typeface="Calibri" panose="020F0502020204030204"/>
                <a:cs typeface="Arial" panose="020B0604020202020204" pitchFamily="34" charset="0"/>
              </a:rPr>
              <a:t>الأثر البيـــــــئي:</a:t>
            </a:r>
            <a:endParaRPr lang="en-US" sz="3472" b="1" dirty="0">
              <a:solidFill>
                <a:srgbClr val="C00000"/>
              </a:solidFill>
              <a:latin typeface="Calibri" panose="020F0502020204030204"/>
            </a:endParaRPr>
          </a:p>
        </p:txBody>
      </p:sp>
      <p:sp>
        <p:nvSpPr>
          <p:cNvPr id="1048601" name="TextBox 12"/>
          <p:cNvSpPr txBox="1"/>
          <p:nvPr/>
        </p:nvSpPr>
        <p:spPr>
          <a:xfrm>
            <a:off x="3687995" y="2710390"/>
            <a:ext cx="8635940" cy="31454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marL="566974" indent="-566974" algn="justLow" rtl="1">
              <a:buClr>
                <a:schemeClr val="accent6"/>
              </a:buClr>
              <a:buFont typeface="Wingdings" panose="05000000000000000000" pitchFamily="2" charset="2"/>
              <a:buChar char="v"/>
            </a:pPr>
            <a:r>
              <a:rPr lang="ar-EG" altLang="en-US" sz="2480" b="1" dirty="0"/>
              <a:t>أسهمت عملية تدوير سفير القصب في التخلص الآمن من نصف مليون طن من المخلفات سنويًا.</a:t>
            </a:r>
            <a:endParaRPr lang="ar-EG" sz="2480" b="1" dirty="0"/>
          </a:p>
          <a:p>
            <a:pPr marL="566974" indent="-566974" algn="justLow" rtl="1">
              <a:buClr>
                <a:schemeClr val="accent6"/>
              </a:buClr>
              <a:buFont typeface="Wingdings" panose="05000000000000000000" pitchFamily="2" charset="2"/>
              <a:buChar char="v"/>
            </a:pPr>
            <a:r>
              <a:rPr lang="ar-EG" altLang="en-US" sz="2480" b="1" dirty="0"/>
              <a:t>الحد من انبعاث غازات الاحتباس الحرارى والتكيف مع التغيرات المناخية.</a:t>
            </a:r>
            <a:endParaRPr lang="ar-EG" sz="2480" b="1" dirty="0"/>
          </a:p>
          <a:p>
            <a:pPr marL="566974" indent="-566974" algn="justLow" rtl="1">
              <a:buClr>
                <a:schemeClr val="accent6"/>
              </a:buClr>
              <a:buFont typeface="Wingdings" panose="05000000000000000000" pitchFamily="2" charset="2"/>
              <a:buChar char="v"/>
            </a:pPr>
            <a:r>
              <a:rPr lang="ar-EG" altLang="en-US" sz="2480" b="1" dirty="0"/>
              <a:t>أسهمت عملية تدوير سفير القصب في المكافحة الحيوية لبعض الآفات التي تصيب المحاصيل الزراعية بطريقة غير مباشرة.</a:t>
            </a:r>
            <a:endParaRPr lang="ar-EG" sz="2480" b="1" dirty="0"/>
          </a:p>
          <a:p>
            <a:pPr marL="566974" indent="-566974" algn="justLow" rtl="1">
              <a:buClr>
                <a:schemeClr val="accent6"/>
              </a:buClr>
              <a:buFont typeface="Wingdings" panose="05000000000000000000" pitchFamily="2" charset="2"/>
              <a:buChar char="v"/>
            </a:pPr>
            <a:r>
              <a:rPr lang="ar-EG" altLang="en-US" sz="2480" b="1" dirty="0"/>
              <a:t>أسهمت عملية تدوير سفير القصب في الحفاظ على الموارد الطبيعية (خصوبة التربة وجودة الإنتاج).</a:t>
            </a:r>
          </a:p>
          <a:p>
            <a:pPr marL="566974" indent="-566974" algn="justLow" rtl="1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v"/>
            </a:pPr>
            <a:r>
              <a:rPr lang="ar-EG" sz="2480" b="1" dirty="0">
                <a:solidFill>
                  <a:srgbClr val="00B050"/>
                </a:solidFill>
              </a:rPr>
              <a:t>محققا هدفين من أهداف التنمية الأممية المستدامة .</a:t>
            </a:r>
          </a:p>
        </p:txBody>
      </p:sp>
      <p:pic>
        <p:nvPicPr>
          <p:cNvPr id="2097182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7244" y="2754125"/>
            <a:ext cx="1735019" cy="1174343"/>
          </a:xfrm>
          <a:prstGeom prst="rect">
            <a:avLst/>
          </a:prstGeom>
        </p:spPr>
      </p:pic>
      <p:pic>
        <p:nvPicPr>
          <p:cNvPr id="2097183" name="Picture 2" descr="https://upload.wikimedia.org/wikipedia/commons/thumb/1/11/Sustainable_Development_Goal_13-ar.png/800px-Sustainable_Development_Goal_13-ar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7244" y="4186038"/>
            <a:ext cx="1735019" cy="1174344"/>
          </a:xfrm>
          <a:prstGeom prst="rect">
            <a:avLst/>
          </a:prstGeom>
          <a:noFill/>
        </p:spPr>
      </p:pic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B0F12D97-152E-0CB5-8969-C0A85CC0F6C6}"/>
              </a:ext>
            </a:extLst>
          </p:cNvPr>
          <p:cNvSpPr txBox="1"/>
          <p:nvPr/>
        </p:nvSpPr>
        <p:spPr>
          <a:xfrm>
            <a:off x="11862330" y="5803047"/>
            <a:ext cx="2882568" cy="6764916"/>
          </a:xfrm>
          <a:prstGeom prst="rect">
            <a:avLst/>
          </a:prstGeom>
        </p:spPr>
        <p:txBody>
          <a:bodyPr vert="horz" lIns="113395" tIns="56698" rIns="113395" bIns="5669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1133947" rtl="1">
              <a:spcBef>
                <a:spcPts val="1240"/>
              </a:spcBef>
              <a:buNone/>
            </a:pPr>
            <a:endParaRPr lang="ar-EG" sz="124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</a:pPr>
            <a:r>
              <a:rPr lang="ar-EG" sz="3472" b="1" dirty="0">
                <a:solidFill>
                  <a:srgbClr val="C00000"/>
                </a:solidFill>
                <a:latin typeface="Calibri" panose="020F0502020204030204"/>
                <a:cs typeface="Arial" panose="020B0604020202020204" pitchFamily="34" charset="0"/>
              </a:rPr>
              <a:t>ما تم تنفيذه: </a:t>
            </a:r>
          </a:p>
          <a:p>
            <a:pPr marL="0" indent="0" algn="r" defTabSz="1133947" rtl="1">
              <a:spcBef>
                <a:spcPts val="1240"/>
              </a:spcBef>
              <a:buNone/>
            </a:pPr>
            <a:endParaRPr lang="ar-EG" sz="3472" b="1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</a:pPr>
            <a:endParaRPr lang="ar-EG" sz="3472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</a:pPr>
            <a:endParaRPr lang="ar-EG" sz="3472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</a:pPr>
            <a:endParaRPr lang="ar-EG" sz="3472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3" name="TextBox 1">
            <a:extLst>
              <a:ext uri="{FF2B5EF4-FFF2-40B4-BE49-F238E27FC236}">
                <a16:creationId xmlns:a16="http://schemas.microsoft.com/office/drawing/2014/main" id="{7661161A-5EF9-7C19-FA95-4723BA74A0C2}"/>
              </a:ext>
            </a:extLst>
          </p:cNvPr>
          <p:cNvSpPr txBox="1"/>
          <p:nvPr/>
        </p:nvSpPr>
        <p:spPr>
          <a:xfrm>
            <a:off x="544742" y="6138069"/>
            <a:ext cx="11779193" cy="391761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Low" rtl="1">
              <a:lnSpc>
                <a:spcPct val="80000"/>
              </a:lnSpc>
              <a:spcBef>
                <a:spcPts val="1240"/>
              </a:spcBef>
              <a:buClr>
                <a:schemeClr val="accent6"/>
              </a:buClr>
            </a:pPr>
            <a:r>
              <a:rPr lang="ar-EG" sz="2480" b="1" dirty="0">
                <a:solidFill>
                  <a:srgbClr val="00B050"/>
                </a:solidFill>
              </a:rPr>
              <a:t>تم عمل نموذج أولى ( </a:t>
            </a:r>
            <a:r>
              <a:rPr lang="en-US" sz="2480" b="1" dirty="0">
                <a:solidFill>
                  <a:srgbClr val="00B050"/>
                </a:solidFill>
              </a:rPr>
              <a:t>Prototype</a:t>
            </a:r>
            <a:r>
              <a:rPr lang="ar-EG" sz="2480" b="1" dirty="0">
                <a:solidFill>
                  <a:srgbClr val="00B050"/>
                </a:solidFill>
              </a:rPr>
              <a:t>) يشمل الآتي :</a:t>
            </a:r>
          </a:p>
          <a:p>
            <a:pPr marL="566974" indent="-566974" algn="justLow" rtl="1">
              <a:lnSpc>
                <a:spcPct val="80000"/>
              </a:lnSpc>
              <a:spcBef>
                <a:spcPts val="1240"/>
              </a:spcBef>
              <a:buClr>
                <a:schemeClr val="accent6"/>
              </a:buClr>
              <a:buFont typeface="Wingdings" panose="05000000000000000000" pitchFamily="2" charset="2"/>
              <a:buChar char="v"/>
            </a:pPr>
            <a:r>
              <a:rPr lang="ar-EG" sz="2480" b="1" dirty="0">
                <a:solidFill>
                  <a:sysClr val="windowText" lastClr="000000"/>
                </a:solidFill>
              </a:rPr>
              <a:t> عمل أحواض لإنتاج الطحالب الخضراء.</a:t>
            </a:r>
          </a:p>
          <a:p>
            <a:pPr marL="566974" indent="-566974" algn="justLow" rtl="1">
              <a:lnSpc>
                <a:spcPct val="80000"/>
              </a:lnSpc>
              <a:spcBef>
                <a:spcPts val="1240"/>
              </a:spcBef>
              <a:buClr>
                <a:schemeClr val="accent6"/>
              </a:buClr>
              <a:buFont typeface="Wingdings" panose="05000000000000000000" pitchFamily="2" charset="2"/>
              <a:buChar char="v"/>
            </a:pPr>
            <a:r>
              <a:rPr lang="ar-EG" sz="2480" b="1" dirty="0">
                <a:solidFill>
                  <a:sysClr val="windowText" lastClr="000000"/>
                </a:solidFill>
              </a:rPr>
              <a:t>الاستعانة بالسيدات الريفيات في جمع الشرش وتجفيفه.</a:t>
            </a:r>
          </a:p>
          <a:p>
            <a:pPr marL="566974" indent="-566974" algn="justLow" rtl="1">
              <a:lnSpc>
                <a:spcPct val="80000"/>
              </a:lnSpc>
              <a:spcBef>
                <a:spcPts val="1240"/>
              </a:spcBef>
              <a:buClr>
                <a:schemeClr val="accent6"/>
              </a:buClr>
              <a:buFont typeface="Wingdings" panose="05000000000000000000" pitchFamily="2" charset="2"/>
              <a:buChar char="v"/>
            </a:pPr>
            <a:r>
              <a:rPr lang="ar-EG" sz="2480" b="1" dirty="0">
                <a:solidFill>
                  <a:sysClr val="windowText" lastClr="000000"/>
                </a:solidFill>
              </a:rPr>
              <a:t>تم تقدير نسبة البروتين للطحالب المستخدمة لاختيار الأمثل من النوعين التاليين: الكلوريلا (</a:t>
            </a:r>
            <a:r>
              <a:rPr lang="en-US" sz="2480" b="1" dirty="0">
                <a:solidFill>
                  <a:sysClr val="windowText" lastClr="000000"/>
                </a:solidFill>
              </a:rPr>
              <a:t>Chlorella</a:t>
            </a:r>
            <a:r>
              <a:rPr lang="ar-EG" sz="2480" b="1" dirty="0">
                <a:solidFill>
                  <a:sysClr val="windowText" lastClr="000000"/>
                </a:solidFill>
              </a:rPr>
              <a:t>) والأسبيرولينا (</a:t>
            </a:r>
            <a:r>
              <a:rPr lang="en-US" sz="2480" b="1" dirty="0">
                <a:solidFill>
                  <a:sysClr val="windowText" lastClr="000000"/>
                </a:solidFill>
              </a:rPr>
              <a:t>Spirulina</a:t>
            </a:r>
            <a:r>
              <a:rPr lang="ar-EG" sz="2480" b="1" dirty="0">
                <a:solidFill>
                  <a:sysClr val="windowText" lastClr="000000"/>
                </a:solidFill>
              </a:rPr>
              <a:t>).</a:t>
            </a:r>
          </a:p>
          <a:p>
            <a:pPr marL="566974" indent="-566974" algn="justLow" rtl="1">
              <a:lnSpc>
                <a:spcPct val="80000"/>
              </a:lnSpc>
              <a:spcBef>
                <a:spcPts val="1240"/>
              </a:spcBef>
              <a:buClr>
                <a:schemeClr val="accent6"/>
              </a:buClr>
              <a:buFont typeface="Wingdings" panose="05000000000000000000" pitchFamily="2" charset="2"/>
              <a:buChar char="v"/>
            </a:pPr>
            <a:r>
              <a:rPr lang="ar-EG" sz="2480" b="1" dirty="0">
                <a:solidFill>
                  <a:sysClr val="windowText" lastClr="000000"/>
                </a:solidFill>
              </a:rPr>
              <a:t>تم تقدير نسبة البروتين والأحماض الأمينية في الشرش. </a:t>
            </a:r>
          </a:p>
          <a:p>
            <a:pPr marL="566974" indent="-566974" algn="justLow" rtl="1">
              <a:lnSpc>
                <a:spcPct val="80000"/>
              </a:lnSpc>
              <a:spcBef>
                <a:spcPts val="1240"/>
              </a:spcBef>
              <a:buClr>
                <a:schemeClr val="accent6"/>
              </a:buClr>
              <a:buFont typeface="Wingdings" panose="05000000000000000000" pitchFamily="2" charset="2"/>
              <a:buChar char="v"/>
            </a:pPr>
            <a:r>
              <a:rPr lang="ar-EG" sz="2480" b="1" dirty="0">
                <a:solidFill>
                  <a:sysClr val="windowText" lastClr="000000"/>
                </a:solidFill>
              </a:rPr>
              <a:t>عمل دراسة جدوى للمشروع بناءً على دراسة السوق.</a:t>
            </a:r>
          </a:p>
          <a:p>
            <a:pPr marL="566974" indent="-566974" algn="justLow" rtl="1">
              <a:lnSpc>
                <a:spcPct val="80000"/>
              </a:lnSpc>
              <a:spcBef>
                <a:spcPts val="1240"/>
              </a:spcBef>
              <a:buClr>
                <a:schemeClr val="accent6"/>
              </a:buClr>
              <a:buFont typeface="Wingdings" panose="05000000000000000000" pitchFamily="2" charset="2"/>
              <a:buChar char="v"/>
            </a:pPr>
            <a:r>
              <a:rPr lang="ar-EG" sz="2480" b="1" dirty="0">
                <a:solidFill>
                  <a:sysClr val="windowText" lastClr="000000"/>
                </a:solidFill>
              </a:rPr>
              <a:t>الحصول على المنتج النهائي على هيئة كريات مضغوطة (</a:t>
            </a:r>
            <a:r>
              <a:rPr lang="en-US" sz="2480" b="1" dirty="0">
                <a:solidFill>
                  <a:sysClr val="windowText" lastClr="000000"/>
                </a:solidFill>
              </a:rPr>
              <a:t>pellets</a:t>
            </a:r>
            <a:r>
              <a:rPr lang="ar-EG" sz="2480" b="1" dirty="0">
                <a:solidFill>
                  <a:sysClr val="windowText" lastClr="000000"/>
                </a:solidFill>
              </a:rPr>
              <a:t>).</a:t>
            </a:r>
          </a:p>
          <a:p>
            <a:pPr marL="566974" indent="-566974" algn="justLow" rtl="1">
              <a:lnSpc>
                <a:spcPct val="80000"/>
              </a:lnSpc>
              <a:spcBef>
                <a:spcPts val="1240"/>
              </a:spcBef>
              <a:buClr>
                <a:schemeClr val="accent6"/>
              </a:buClr>
              <a:buFont typeface="Wingdings" panose="05000000000000000000" pitchFamily="2" charset="2"/>
              <a:buChar char="v"/>
            </a:pPr>
            <a:endParaRPr lang="ar-EG" sz="2480" b="1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94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1764" y="1195205"/>
            <a:ext cx="1695628" cy="1229329"/>
          </a:xfrm>
          <a:prstGeom prst="rect">
            <a:avLst/>
          </a:prstGeom>
        </p:spPr>
      </p:pic>
      <p:pic>
        <p:nvPicPr>
          <p:cNvPr id="2097195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12805" y="1242473"/>
            <a:ext cx="2677262" cy="1182060"/>
          </a:xfrm>
          <a:prstGeom prst="rect">
            <a:avLst/>
          </a:prstGeom>
        </p:spPr>
      </p:pic>
      <p:pic>
        <p:nvPicPr>
          <p:cNvPr id="2097196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29282" y="997135"/>
            <a:ext cx="2052482" cy="1672736"/>
          </a:xfrm>
          <a:prstGeom prst="rect">
            <a:avLst/>
          </a:prstGeom>
        </p:spPr>
      </p:pic>
      <p:sp>
        <p:nvSpPr>
          <p:cNvPr id="1048606" name="Content Placeholder 2"/>
          <p:cNvSpPr txBox="1"/>
          <p:nvPr/>
        </p:nvSpPr>
        <p:spPr>
          <a:xfrm>
            <a:off x="11964775" y="2647848"/>
            <a:ext cx="2882568" cy="6764916"/>
          </a:xfrm>
          <a:prstGeom prst="rect">
            <a:avLst/>
          </a:prstGeom>
        </p:spPr>
        <p:txBody>
          <a:bodyPr vert="horz" lIns="113395" tIns="56698" rIns="113395" bIns="5669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1133947" rtl="1">
              <a:spcBef>
                <a:spcPts val="1240"/>
              </a:spcBef>
              <a:buNone/>
            </a:pPr>
            <a:endParaRPr lang="ar-EG" sz="124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</a:pPr>
            <a:r>
              <a:rPr lang="ar-EG" sz="3472" b="1" dirty="0">
                <a:solidFill>
                  <a:srgbClr val="C00000"/>
                </a:solidFill>
                <a:latin typeface="Calibri" panose="020F0502020204030204"/>
                <a:cs typeface="Arial" panose="020B0604020202020204" pitchFamily="34" charset="0"/>
              </a:rPr>
              <a:t>الخطط المستقبلية:</a:t>
            </a:r>
          </a:p>
          <a:p>
            <a:pPr marL="0" indent="0" algn="r" defTabSz="1133947" rtl="1">
              <a:spcBef>
                <a:spcPts val="1240"/>
              </a:spcBef>
              <a:buNone/>
            </a:pPr>
            <a:endParaRPr lang="ar-EG" sz="3472" b="1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</a:pPr>
            <a:endParaRPr lang="ar-EG" sz="3472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</a:pPr>
            <a:endParaRPr lang="ar-EG" sz="3472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</a:pPr>
            <a:endParaRPr lang="ar-EG" sz="3472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1048607" name="TextBox 1"/>
          <p:cNvSpPr txBox="1"/>
          <p:nvPr/>
        </p:nvSpPr>
        <p:spPr>
          <a:xfrm>
            <a:off x="694420" y="2639146"/>
            <a:ext cx="11153781" cy="64053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Low" rtl="1">
              <a:lnSpc>
                <a:spcPct val="150000"/>
              </a:lnSpc>
              <a:buClr>
                <a:schemeClr val="accent6"/>
              </a:buClr>
            </a:pPr>
            <a:r>
              <a:rPr lang="ar-EG" sz="3472" b="1" dirty="0">
                <a:solidFill>
                  <a:sysClr val="windowText" lastClr="000000"/>
                </a:solidFill>
              </a:rPr>
              <a:t>بعد نجاح النموذج الأولى جارى تأسيس مشروع متكامل يشمل الآتي  :</a:t>
            </a:r>
          </a:p>
          <a:p>
            <a:pPr marL="566974" indent="-566974" algn="justLow" rtl="1">
              <a:lnSpc>
                <a:spcPct val="150000"/>
              </a:lnSpc>
              <a:buClr>
                <a:schemeClr val="accent6"/>
              </a:buClr>
              <a:buFont typeface="Wingdings" panose="05000000000000000000" pitchFamily="2" charset="2"/>
              <a:buChar char="v"/>
            </a:pPr>
            <a:r>
              <a:rPr lang="ar-EG" sz="3472" b="1" dirty="0">
                <a:solidFill>
                  <a:sysClr val="windowText" lastClr="000000"/>
                </a:solidFill>
              </a:rPr>
              <a:t>تم الانتهاء من دراسة جدوى المشروع.</a:t>
            </a:r>
          </a:p>
          <a:p>
            <a:pPr marL="566974" indent="-566974" algn="justLow" rtl="1">
              <a:lnSpc>
                <a:spcPct val="150000"/>
              </a:lnSpc>
              <a:buClr>
                <a:schemeClr val="accent6"/>
              </a:buClr>
              <a:buFont typeface="Wingdings" panose="05000000000000000000" pitchFamily="2" charset="2"/>
              <a:buChar char="v"/>
            </a:pPr>
            <a:r>
              <a:rPr lang="ar-EG" sz="3472" b="1" dirty="0">
                <a:solidFill>
                  <a:sysClr val="windowText" lastClr="000000"/>
                </a:solidFill>
              </a:rPr>
              <a:t>البدء في إنشاء الشركة.</a:t>
            </a:r>
          </a:p>
          <a:p>
            <a:pPr marL="566974" indent="-566974" algn="justLow" rtl="1">
              <a:lnSpc>
                <a:spcPct val="150000"/>
              </a:lnSpc>
              <a:buClr>
                <a:schemeClr val="accent6"/>
              </a:buClr>
              <a:buFont typeface="Wingdings" panose="05000000000000000000" pitchFamily="2" charset="2"/>
              <a:buChar char="v"/>
            </a:pPr>
            <a:r>
              <a:rPr lang="ar-EG" sz="3472" b="1" dirty="0">
                <a:solidFill>
                  <a:sysClr val="windowText" lastClr="000000"/>
                </a:solidFill>
              </a:rPr>
              <a:t>تأجير مساحة من الأرض لإقامة مصنع للعلف.</a:t>
            </a:r>
          </a:p>
          <a:p>
            <a:pPr marL="566974" indent="-566974" algn="justLow" rtl="1">
              <a:lnSpc>
                <a:spcPct val="150000"/>
              </a:lnSpc>
              <a:buClr>
                <a:schemeClr val="accent6"/>
              </a:buClr>
              <a:buFont typeface="Wingdings" panose="05000000000000000000" pitchFamily="2" charset="2"/>
              <a:buChar char="v"/>
            </a:pPr>
            <a:r>
              <a:rPr lang="ar-EG" sz="3472" b="1" dirty="0">
                <a:solidFill>
                  <a:sysClr val="windowText" lastClr="000000"/>
                </a:solidFill>
              </a:rPr>
              <a:t>تأجير معدات لتدوير المخلفات مثل المفرمة والمكبس وفرن التجفيف .</a:t>
            </a:r>
          </a:p>
          <a:p>
            <a:pPr marL="566974" indent="-566974" algn="justLow" rtl="1">
              <a:lnSpc>
                <a:spcPct val="150000"/>
              </a:lnSpc>
              <a:buClr>
                <a:schemeClr val="accent6"/>
              </a:buClr>
              <a:buFont typeface="Wingdings" panose="05000000000000000000" pitchFamily="2" charset="2"/>
              <a:buChar char="v"/>
            </a:pPr>
            <a:r>
              <a:rPr lang="ar-EG" sz="3472" b="1" dirty="0">
                <a:solidFill>
                  <a:sysClr val="windowText" lastClr="000000"/>
                </a:solidFill>
              </a:rPr>
              <a:t>عمل مدارس حقلية لتوعية المزارعين بأضرار حرق سفير القصب والتوعية بإعادة تدويره وكيفية رفع قيمته الغذائية بطريقة آمنة بدلاً من رفعها عن طريق تخمر النترات التي تؤدى لتليف الكبد 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497</Words>
  <Application>Microsoft Office PowerPoint</Application>
  <PresentationFormat>Custom</PresentationFormat>
  <Paragraphs>72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تدوير المخلفات الزراعية وإنتاج أعلاف غير تقليدية (أعلاف الريان)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mohamed adel</dc:creator>
  <cp:lastModifiedBy>Mohamed Elmelegy</cp:lastModifiedBy>
  <cp:revision>39</cp:revision>
  <dcterms:created xsi:type="dcterms:W3CDTF">2022-09-29T09:35:57Z</dcterms:created>
  <dcterms:modified xsi:type="dcterms:W3CDTF">2022-10-22T03:02:50Z</dcterms:modified>
</cp:coreProperties>
</file>