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9" r:id="rId3"/>
    <p:sldId id="261" r:id="rId4"/>
    <p:sldId id="263" r:id="rId5"/>
    <p:sldId id="265" r:id="rId6"/>
  </p:sldIdLst>
  <p:sldSz cx="15119350" cy="106918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8" userDrawn="1">
          <p15:clr>
            <a:srgbClr val="A4A3A4"/>
          </p15:clr>
        </p15:guide>
        <p15:guide id="2" pos="476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180" autoAdjust="0"/>
    <p:restoredTop sz="94660"/>
  </p:normalViewPr>
  <p:slideViewPr>
    <p:cSldViewPr snapToGrid="0">
      <p:cViewPr>
        <p:scale>
          <a:sx n="50" d="100"/>
          <a:sy n="50" d="100"/>
        </p:scale>
        <p:origin x="858" y="264"/>
      </p:cViewPr>
      <p:guideLst>
        <p:guide orient="horz" pos="3368"/>
        <p:guide pos="476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33951" y="1749795"/>
            <a:ext cx="12851448" cy="3722335"/>
          </a:xfrm>
        </p:spPr>
        <p:txBody>
          <a:bodyPr anchor="b"/>
          <a:lstStyle>
            <a:lvl1pPr algn="ctr">
              <a:defRPr sz="9354"/>
            </a:lvl1pPr>
          </a:lstStyle>
          <a:p>
            <a:r>
              <a:rPr lang="en-US"/>
              <a:t>Click to edit Master title style</a:t>
            </a:r>
            <a:endParaRPr lang="en-US" dirty="0"/>
          </a:p>
        </p:txBody>
      </p:sp>
      <p:sp>
        <p:nvSpPr>
          <p:cNvPr id="3" name="Subtitle 2"/>
          <p:cNvSpPr>
            <a:spLocks noGrp="1"/>
          </p:cNvSpPr>
          <p:nvPr>
            <p:ph type="subTitle" idx="1"/>
          </p:nvPr>
        </p:nvSpPr>
        <p:spPr>
          <a:xfrm>
            <a:off x="1889919" y="5615678"/>
            <a:ext cx="11339513" cy="2581379"/>
          </a:xfrm>
        </p:spPr>
        <p:txBody>
          <a:bodyPr/>
          <a:lstStyle>
            <a:lvl1pPr marL="0" indent="0" algn="ctr">
              <a:buNone/>
              <a:defRPr sz="3742"/>
            </a:lvl1pPr>
            <a:lvl2pPr marL="712775" indent="0" algn="ctr">
              <a:buNone/>
              <a:defRPr sz="3118"/>
            </a:lvl2pPr>
            <a:lvl3pPr marL="1425550" indent="0" algn="ctr">
              <a:buNone/>
              <a:defRPr sz="2806"/>
            </a:lvl3pPr>
            <a:lvl4pPr marL="2138324" indent="0" algn="ctr">
              <a:buNone/>
              <a:defRPr sz="2494"/>
            </a:lvl4pPr>
            <a:lvl5pPr marL="2851099" indent="0" algn="ctr">
              <a:buNone/>
              <a:defRPr sz="2494"/>
            </a:lvl5pPr>
            <a:lvl6pPr marL="3563874" indent="0" algn="ctr">
              <a:buNone/>
              <a:defRPr sz="2494"/>
            </a:lvl6pPr>
            <a:lvl7pPr marL="4276649" indent="0" algn="ctr">
              <a:buNone/>
              <a:defRPr sz="2494"/>
            </a:lvl7pPr>
            <a:lvl8pPr marL="4989424" indent="0" algn="ctr">
              <a:buNone/>
              <a:defRPr sz="2494"/>
            </a:lvl8pPr>
            <a:lvl9pPr marL="5702198" indent="0" algn="ctr">
              <a:buNone/>
              <a:defRPr sz="2494"/>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682D066-E1D5-435E-AAB1-000871C3FCD3}" type="datetimeFigureOut">
              <a:rPr lang="ar-EG" smtClean="0"/>
              <a:t>27/03/1444</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FFE8E38B-3A5B-40C5-9933-6260CA32EC75}" type="slidenum">
              <a:rPr lang="ar-EG" smtClean="0"/>
              <a:t>‹#›</a:t>
            </a:fld>
            <a:endParaRPr lang="ar-EG"/>
          </a:p>
        </p:txBody>
      </p:sp>
    </p:spTree>
    <p:extLst>
      <p:ext uri="{BB962C8B-B14F-4D97-AF65-F5344CB8AC3E}">
        <p14:creationId xmlns:p14="http://schemas.microsoft.com/office/powerpoint/2010/main" val="40411462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682D066-E1D5-435E-AAB1-000871C3FCD3}" type="datetimeFigureOut">
              <a:rPr lang="ar-EG" smtClean="0"/>
              <a:t>27/03/1444</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FFE8E38B-3A5B-40C5-9933-6260CA32EC75}" type="slidenum">
              <a:rPr lang="ar-EG" smtClean="0"/>
              <a:t>‹#›</a:t>
            </a:fld>
            <a:endParaRPr lang="ar-EG"/>
          </a:p>
        </p:txBody>
      </p:sp>
    </p:spTree>
    <p:extLst>
      <p:ext uri="{BB962C8B-B14F-4D97-AF65-F5344CB8AC3E}">
        <p14:creationId xmlns:p14="http://schemas.microsoft.com/office/powerpoint/2010/main" val="8034746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819786" y="569240"/>
            <a:ext cx="3260110" cy="90608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39456" y="569240"/>
            <a:ext cx="9591338" cy="9060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682D066-E1D5-435E-AAB1-000871C3FCD3}" type="datetimeFigureOut">
              <a:rPr lang="ar-EG" smtClean="0"/>
              <a:t>27/03/1444</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FFE8E38B-3A5B-40C5-9933-6260CA32EC75}" type="slidenum">
              <a:rPr lang="ar-EG" smtClean="0"/>
              <a:t>‹#›</a:t>
            </a:fld>
            <a:endParaRPr lang="ar-EG"/>
          </a:p>
        </p:txBody>
      </p:sp>
    </p:spTree>
    <p:extLst>
      <p:ext uri="{BB962C8B-B14F-4D97-AF65-F5344CB8AC3E}">
        <p14:creationId xmlns:p14="http://schemas.microsoft.com/office/powerpoint/2010/main" val="35715223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682D066-E1D5-435E-AAB1-000871C3FCD3}" type="datetimeFigureOut">
              <a:rPr lang="ar-EG" smtClean="0"/>
              <a:t>27/03/1444</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FFE8E38B-3A5B-40C5-9933-6260CA32EC75}" type="slidenum">
              <a:rPr lang="ar-EG" smtClean="0"/>
              <a:t>‹#›</a:t>
            </a:fld>
            <a:endParaRPr lang="ar-EG"/>
          </a:p>
        </p:txBody>
      </p:sp>
    </p:spTree>
    <p:extLst>
      <p:ext uri="{BB962C8B-B14F-4D97-AF65-F5344CB8AC3E}">
        <p14:creationId xmlns:p14="http://schemas.microsoft.com/office/powerpoint/2010/main" val="30537366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31582" y="2665532"/>
            <a:ext cx="13040439" cy="4447496"/>
          </a:xfrm>
        </p:spPr>
        <p:txBody>
          <a:bodyPr anchor="b"/>
          <a:lstStyle>
            <a:lvl1pPr>
              <a:defRPr sz="9354"/>
            </a:lvl1pPr>
          </a:lstStyle>
          <a:p>
            <a:r>
              <a:rPr lang="en-US"/>
              <a:t>Click to edit Master title style</a:t>
            </a:r>
            <a:endParaRPr lang="en-US" dirty="0"/>
          </a:p>
        </p:txBody>
      </p:sp>
      <p:sp>
        <p:nvSpPr>
          <p:cNvPr id="3" name="Text Placeholder 2"/>
          <p:cNvSpPr>
            <a:spLocks noGrp="1"/>
          </p:cNvSpPr>
          <p:nvPr>
            <p:ph type="body" idx="1"/>
          </p:nvPr>
        </p:nvSpPr>
        <p:spPr>
          <a:xfrm>
            <a:off x="1031582" y="7155103"/>
            <a:ext cx="13040439" cy="2338833"/>
          </a:xfrm>
        </p:spPr>
        <p:txBody>
          <a:bodyPr/>
          <a:lstStyle>
            <a:lvl1pPr marL="0" indent="0">
              <a:buNone/>
              <a:defRPr sz="3742">
                <a:solidFill>
                  <a:schemeClr val="tx1"/>
                </a:solidFill>
              </a:defRPr>
            </a:lvl1pPr>
            <a:lvl2pPr marL="712775" indent="0">
              <a:buNone/>
              <a:defRPr sz="3118">
                <a:solidFill>
                  <a:schemeClr val="tx1">
                    <a:tint val="75000"/>
                  </a:schemeClr>
                </a:solidFill>
              </a:defRPr>
            </a:lvl2pPr>
            <a:lvl3pPr marL="1425550" indent="0">
              <a:buNone/>
              <a:defRPr sz="2806">
                <a:solidFill>
                  <a:schemeClr val="tx1">
                    <a:tint val="75000"/>
                  </a:schemeClr>
                </a:solidFill>
              </a:defRPr>
            </a:lvl3pPr>
            <a:lvl4pPr marL="2138324" indent="0">
              <a:buNone/>
              <a:defRPr sz="2494">
                <a:solidFill>
                  <a:schemeClr val="tx1">
                    <a:tint val="75000"/>
                  </a:schemeClr>
                </a:solidFill>
              </a:defRPr>
            </a:lvl4pPr>
            <a:lvl5pPr marL="2851099" indent="0">
              <a:buNone/>
              <a:defRPr sz="2494">
                <a:solidFill>
                  <a:schemeClr val="tx1">
                    <a:tint val="75000"/>
                  </a:schemeClr>
                </a:solidFill>
              </a:defRPr>
            </a:lvl5pPr>
            <a:lvl6pPr marL="3563874" indent="0">
              <a:buNone/>
              <a:defRPr sz="2494">
                <a:solidFill>
                  <a:schemeClr val="tx1">
                    <a:tint val="75000"/>
                  </a:schemeClr>
                </a:solidFill>
              </a:defRPr>
            </a:lvl6pPr>
            <a:lvl7pPr marL="4276649" indent="0">
              <a:buNone/>
              <a:defRPr sz="2494">
                <a:solidFill>
                  <a:schemeClr val="tx1">
                    <a:tint val="75000"/>
                  </a:schemeClr>
                </a:solidFill>
              </a:defRPr>
            </a:lvl7pPr>
            <a:lvl8pPr marL="4989424" indent="0">
              <a:buNone/>
              <a:defRPr sz="2494">
                <a:solidFill>
                  <a:schemeClr val="tx1">
                    <a:tint val="75000"/>
                  </a:schemeClr>
                </a:solidFill>
              </a:defRPr>
            </a:lvl8pPr>
            <a:lvl9pPr marL="5702198" indent="0">
              <a:buNone/>
              <a:defRPr sz="2494">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682D066-E1D5-435E-AAB1-000871C3FCD3}" type="datetimeFigureOut">
              <a:rPr lang="ar-EG" smtClean="0"/>
              <a:t>27/03/1444</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FFE8E38B-3A5B-40C5-9933-6260CA32EC75}" type="slidenum">
              <a:rPr lang="ar-EG" smtClean="0"/>
              <a:t>‹#›</a:t>
            </a:fld>
            <a:endParaRPr lang="ar-EG"/>
          </a:p>
        </p:txBody>
      </p:sp>
    </p:spTree>
    <p:extLst>
      <p:ext uri="{BB962C8B-B14F-4D97-AF65-F5344CB8AC3E}">
        <p14:creationId xmlns:p14="http://schemas.microsoft.com/office/powerpoint/2010/main" val="39104106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39455" y="2846200"/>
            <a:ext cx="6425724" cy="67838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654171" y="2846200"/>
            <a:ext cx="6425724" cy="67838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682D066-E1D5-435E-AAB1-000871C3FCD3}" type="datetimeFigureOut">
              <a:rPr lang="ar-EG" smtClean="0"/>
              <a:t>27/03/1444</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FFE8E38B-3A5B-40C5-9933-6260CA32EC75}" type="slidenum">
              <a:rPr lang="ar-EG" smtClean="0"/>
              <a:t>‹#›</a:t>
            </a:fld>
            <a:endParaRPr lang="ar-EG"/>
          </a:p>
        </p:txBody>
      </p:sp>
    </p:spTree>
    <p:extLst>
      <p:ext uri="{BB962C8B-B14F-4D97-AF65-F5344CB8AC3E}">
        <p14:creationId xmlns:p14="http://schemas.microsoft.com/office/powerpoint/2010/main" val="2461392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41425" y="569242"/>
            <a:ext cx="13040439" cy="2066590"/>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41426" y="2620980"/>
            <a:ext cx="63961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US"/>
              <a:t>Click to edit Master text styles</a:t>
            </a:r>
          </a:p>
        </p:txBody>
      </p:sp>
      <p:sp>
        <p:nvSpPr>
          <p:cNvPr id="4" name="Content Placeholder 3"/>
          <p:cNvSpPr>
            <a:spLocks noGrp="1"/>
          </p:cNvSpPr>
          <p:nvPr>
            <p:ph sz="half" idx="2"/>
          </p:nvPr>
        </p:nvSpPr>
        <p:spPr>
          <a:xfrm>
            <a:off x="1041426" y="3905482"/>
            <a:ext cx="6396193" cy="574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654172" y="2620980"/>
            <a:ext cx="64276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US"/>
              <a:t>Click to edit Master text styles</a:t>
            </a:r>
          </a:p>
        </p:txBody>
      </p:sp>
      <p:sp>
        <p:nvSpPr>
          <p:cNvPr id="6" name="Content Placeholder 5"/>
          <p:cNvSpPr>
            <a:spLocks noGrp="1"/>
          </p:cNvSpPr>
          <p:nvPr>
            <p:ph sz="quarter" idx="4"/>
          </p:nvPr>
        </p:nvSpPr>
        <p:spPr>
          <a:xfrm>
            <a:off x="7654172" y="3905482"/>
            <a:ext cx="6427693" cy="574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682D066-E1D5-435E-AAB1-000871C3FCD3}" type="datetimeFigureOut">
              <a:rPr lang="ar-EG" smtClean="0"/>
              <a:t>27/03/1444</a:t>
            </a:fld>
            <a:endParaRPr lang="ar-EG"/>
          </a:p>
        </p:txBody>
      </p:sp>
      <p:sp>
        <p:nvSpPr>
          <p:cNvPr id="8" name="Footer Placeholder 7"/>
          <p:cNvSpPr>
            <a:spLocks noGrp="1"/>
          </p:cNvSpPr>
          <p:nvPr>
            <p:ph type="ftr" sz="quarter" idx="11"/>
          </p:nvPr>
        </p:nvSpPr>
        <p:spPr/>
        <p:txBody>
          <a:bodyPr/>
          <a:lstStyle/>
          <a:p>
            <a:endParaRPr lang="ar-EG"/>
          </a:p>
        </p:txBody>
      </p:sp>
      <p:sp>
        <p:nvSpPr>
          <p:cNvPr id="9" name="Slide Number Placeholder 8"/>
          <p:cNvSpPr>
            <a:spLocks noGrp="1"/>
          </p:cNvSpPr>
          <p:nvPr>
            <p:ph type="sldNum" sz="quarter" idx="12"/>
          </p:nvPr>
        </p:nvSpPr>
        <p:spPr/>
        <p:txBody>
          <a:bodyPr/>
          <a:lstStyle/>
          <a:p>
            <a:fld id="{FFE8E38B-3A5B-40C5-9933-6260CA32EC75}" type="slidenum">
              <a:rPr lang="ar-EG" smtClean="0"/>
              <a:t>‹#›</a:t>
            </a:fld>
            <a:endParaRPr lang="ar-EG"/>
          </a:p>
        </p:txBody>
      </p:sp>
    </p:spTree>
    <p:extLst>
      <p:ext uri="{BB962C8B-B14F-4D97-AF65-F5344CB8AC3E}">
        <p14:creationId xmlns:p14="http://schemas.microsoft.com/office/powerpoint/2010/main" val="40320941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682D066-E1D5-435E-AAB1-000871C3FCD3}" type="datetimeFigureOut">
              <a:rPr lang="ar-EG" smtClean="0"/>
              <a:t>27/03/1444</a:t>
            </a:fld>
            <a:endParaRPr lang="ar-EG"/>
          </a:p>
        </p:txBody>
      </p:sp>
      <p:sp>
        <p:nvSpPr>
          <p:cNvPr id="4" name="Footer Placeholder 3"/>
          <p:cNvSpPr>
            <a:spLocks noGrp="1"/>
          </p:cNvSpPr>
          <p:nvPr>
            <p:ph type="ftr" sz="quarter" idx="11"/>
          </p:nvPr>
        </p:nvSpPr>
        <p:spPr/>
        <p:txBody>
          <a:bodyPr/>
          <a:lstStyle/>
          <a:p>
            <a:endParaRPr lang="ar-EG"/>
          </a:p>
        </p:txBody>
      </p:sp>
      <p:sp>
        <p:nvSpPr>
          <p:cNvPr id="5" name="Slide Number Placeholder 4"/>
          <p:cNvSpPr>
            <a:spLocks noGrp="1"/>
          </p:cNvSpPr>
          <p:nvPr>
            <p:ph type="sldNum" sz="quarter" idx="12"/>
          </p:nvPr>
        </p:nvSpPr>
        <p:spPr/>
        <p:txBody>
          <a:bodyPr/>
          <a:lstStyle/>
          <a:p>
            <a:fld id="{FFE8E38B-3A5B-40C5-9933-6260CA32EC75}" type="slidenum">
              <a:rPr lang="ar-EG" smtClean="0"/>
              <a:t>‹#›</a:t>
            </a:fld>
            <a:endParaRPr lang="ar-EG"/>
          </a:p>
        </p:txBody>
      </p:sp>
    </p:spTree>
    <p:extLst>
      <p:ext uri="{BB962C8B-B14F-4D97-AF65-F5344CB8AC3E}">
        <p14:creationId xmlns:p14="http://schemas.microsoft.com/office/powerpoint/2010/main" val="37371032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82D066-E1D5-435E-AAB1-000871C3FCD3}" type="datetimeFigureOut">
              <a:rPr lang="ar-EG" smtClean="0"/>
              <a:t>27/03/1444</a:t>
            </a:fld>
            <a:endParaRPr lang="ar-EG"/>
          </a:p>
        </p:txBody>
      </p:sp>
      <p:sp>
        <p:nvSpPr>
          <p:cNvPr id="3" name="Footer Placeholder 2"/>
          <p:cNvSpPr>
            <a:spLocks noGrp="1"/>
          </p:cNvSpPr>
          <p:nvPr>
            <p:ph type="ftr" sz="quarter" idx="11"/>
          </p:nvPr>
        </p:nvSpPr>
        <p:spPr/>
        <p:txBody>
          <a:bodyPr/>
          <a:lstStyle/>
          <a:p>
            <a:endParaRPr lang="ar-EG"/>
          </a:p>
        </p:txBody>
      </p:sp>
      <p:sp>
        <p:nvSpPr>
          <p:cNvPr id="4" name="Slide Number Placeholder 3"/>
          <p:cNvSpPr>
            <a:spLocks noGrp="1"/>
          </p:cNvSpPr>
          <p:nvPr>
            <p:ph type="sldNum" sz="quarter" idx="12"/>
          </p:nvPr>
        </p:nvSpPr>
        <p:spPr/>
        <p:txBody>
          <a:bodyPr/>
          <a:lstStyle/>
          <a:p>
            <a:fld id="{FFE8E38B-3A5B-40C5-9933-6260CA32EC75}" type="slidenum">
              <a:rPr lang="ar-EG" smtClean="0"/>
              <a:t>‹#›</a:t>
            </a:fld>
            <a:endParaRPr lang="ar-EG"/>
          </a:p>
        </p:txBody>
      </p:sp>
    </p:spTree>
    <p:extLst>
      <p:ext uri="{BB962C8B-B14F-4D97-AF65-F5344CB8AC3E}">
        <p14:creationId xmlns:p14="http://schemas.microsoft.com/office/powerpoint/2010/main" val="750524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US"/>
              <a:t>Click to edit Master title style</a:t>
            </a:r>
            <a:endParaRPr lang="en-US" dirty="0"/>
          </a:p>
        </p:txBody>
      </p:sp>
      <p:sp>
        <p:nvSpPr>
          <p:cNvPr id="3" name="Content Placeholder 2"/>
          <p:cNvSpPr>
            <a:spLocks noGrp="1"/>
          </p:cNvSpPr>
          <p:nvPr>
            <p:ph idx="1"/>
          </p:nvPr>
        </p:nvSpPr>
        <p:spPr>
          <a:xfrm>
            <a:off x="6427693" y="1539425"/>
            <a:ext cx="7654171" cy="7598117"/>
          </a:xfrm>
        </p:spPr>
        <p:txBody>
          <a:bodyPr/>
          <a:lstStyle>
            <a:lvl1pPr>
              <a:defRPr sz="4989"/>
            </a:lvl1pPr>
            <a:lvl2pPr>
              <a:defRPr sz="4365"/>
            </a:lvl2pPr>
            <a:lvl3pPr>
              <a:defRPr sz="3742"/>
            </a:lvl3pPr>
            <a:lvl4pPr>
              <a:defRPr sz="3118"/>
            </a:lvl4pPr>
            <a:lvl5pPr>
              <a:defRPr sz="3118"/>
            </a:lvl5pPr>
            <a:lvl6pPr>
              <a:defRPr sz="3118"/>
            </a:lvl6pPr>
            <a:lvl7pPr>
              <a:defRPr sz="3118"/>
            </a:lvl7pPr>
            <a:lvl8pPr>
              <a:defRPr sz="3118"/>
            </a:lvl8pPr>
            <a:lvl9pPr>
              <a:defRPr sz="311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US"/>
              <a:t>Click to edit Master text styles</a:t>
            </a:r>
          </a:p>
        </p:txBody>
      </p:sp>
      <p:sp>
        <p:nvSpPr>
          <p:cNvPr id="5" name="Date Placeholder 4"/>
          <p:cNvSpPr>
            <a:spLocks noGrp="1"/>
          </p:cNvSpPr>
          <p:nvPr>
            <p:ph type="dt" sz="half" idx="10"/>
          </p:nvPr>
        </p:nvSpPr>
        <p:spPr/>
        <p:txBody>
          <a:bodyPr/>
          <a:lstStyle/>
          <a:p>
            <a:fld id="{8682D066-E1D5-435E-AAB1-000871C3FCD3}" type="datetimeFigureOut">
              <a:rPr lang="ar-EG" smtClean="0"/>
              <a:t>27/03/1444</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FFE8E38B-3A5B-40C5-9933-6260CA32EC75}" type="slidenum">
              <a:rPr lang="ar-EG" smtClean="0"/>
              <a:t>‹#›</a:t>
            </a:fld>
            <a:endParaRPr lang="ar-EG"/>
          </a:p>
        </p:txBody>
      </p:sp>
    </p:spTree>
    <p:extLst>
      <p:ext uri="{BB962C8B-B14F-4D97-AF65-F5344CB8AC3E}">
        <p14:creationId xmlns:p14="http://schemas.microsoft.com/office/powerpoint/2010/main" val="11115269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US"/>
              <a:t>Click to edit Master title style</a:t>
            </a:r>
            <a:endParaRPr lang="en-US" dirty="0"/>
          </a:p>
        </p:txBody>
      </p:sp>
      <p:sp>
        <p:nvSpPr>
          <p:cNvPr id="3" name="Picture Placeholder 2"/>
          <p:cNvSpPr>
            <a:spLocks noGrp="1" noChangeAspect="1"/>
          </p:cNvSpPr>
          <p:nvPr>
            <p:ph type="pic" idx="1"/>
          </p:nvPr>
        </p:nvSpPr>
        <p:spPr>
          <a:xfrm>
            <a:off x="6427693" y="1539425"/>
            <a:ext cx="7654171" cy="7598117"/>
          </a:xfrm>
        </p:spPr>
        <p:txBody>
          <a:bodyPr anchor="t"/>
          <a:lstStyle>
            <a:lvl1pPr marL="0" indent="0">
              <a:buNone/>
              <a:defRPr sz="4989"/>
            </a:lvl1pPr>
            <a:lvl2pPr marL="712775" indent="0">
              <a:buNone/>
              <a:defRPr sz="4365"/>
            </a:lvl2pPr>
            <a:lvl3pPr marL="1425550" indent="0">
              <a:buNone/>
              <a:defRPr sz="3742"/>
            </a:lvl3pPr>
            <a:lvl4pPr marL="2138324" indent="0">
              <a:buNone/>
              <a:defRPr sz="3118"/>
            </a:lvl4pPr>
            <a:lvl5pPr marL="2851099" indent="0">
              <a:buNone/>
              <a:defRPr sz="3118"/>
            </a:lvl5pPr>
            <a:lvl6pPr marL="3563874" indent="0">
              <a:buNone/>
              <a:defRPr sz="3118"/>
            </a:lvl6pPr>
            <a:lvl7pPr marL="4276649" indent="0">
              <a:buNone/>
              <a:defRPr sz="3118"/>
            </a:lvl7pPr>
            <a:lvl8pPr marL="4989424" indent="0">
              <a:buNone/>
              <a:defRPr sz="3118"/>
            </a:lvl8pPr>
            <a:lvl9pPr marL="5702198" indent="0">
              <a:buNone/>
              <a:defRPr sz="3118"/>
            </a:lvl9pPr>
          </a:lstStyle>
          <a:p>
            <a:r>
              <a:rPr lang="en-US"/>
              <a:t>Click icon to add picture</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US"/>
              <a:t>Click to edit Master text styles</a:t>
            </a:r>
          </a:p>
        </p:txBody>
      </p:sp>
      <p:sp>
        <p:nvSpPr>
          <p:cNvPr id="5" name="Date Placeholder 4"/>
          <p:cNvSpPr>
            <a:spLocks noGrp="1"/>
          </p:cNvSpPr>
          <p:nvPr>
            <p:ph type="dt" sz="half" idx="10"/>
          </p:nvPr>
        </p:nvSpPr>
        <p:spPr/>
        <p:txBody>
          <a:bodyPr/>
          <a:lstStyle/>
          <a:p>
            <a:fld id="{8682D066-E1D5-435E-AAB1-000871C3FCD3}" type="datetimeFigureOut">
              <a:rPr lang="ar-EG" smtClean="0"/>
              <a:t>27/03/1444</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FFE8E38B-3A5B-40C5-9933-6260CA32EC75}" type="slidenum">
              <a:rPr lang="ar-EG" smtClean="0"/>
              <a:t>‹#›</a:t>
            </a:fld>
            <a:endParaRPr lang="ar-EG"/>
          </a:p>
        </p:txBody>
      </p:sp>
    </p:spTree>
    <p:extLst>
      <p:ext uri="{BB962C8B-B14F-4D97-AF65-F5344CB8AC3E}">
        <p14:creationId xmlns:p14="http://schemas.microsoft.com/office/powerpoint/2010/main" val="33755845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9456" y="569242"/>
            <a:ext cx="13040439" cy="206659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39456" y="2846200"/>
            <a:ext cx="13040439" cy="678385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9455" y="9909729"/>
            <a:ext cx="3401854" cy="569240"/>
          </a:xfrm>
          <a:prstGeom prst="rect">
            <a:avLst/>
          </a:prstGeom>
        </p:spPr>
        <p:txBody>
          <a:bodyPr vert="horz" lIns="91440" tIns="45720" rIns="91440" bIns="45720" rtlCol="0" anchor="ctr"/>
          <a:lstStyle>
            <a:lvl1pPr algn="l">
              <a:defRPr sz="1871">
                <a:solidFill>
                  <a:schemeClr val="tx1">
                    <a:tint val="75000"/>
                  </a:schemeClr>
                </a:solidFill>
              </a:defRPr>
            </a:lvl1pPr>
          </a:lstStyle>
          <a:p>
            <a:fld id="{8682D066-E1D5-435E-AAB1-000871C3FCD3}" type="datetimeFigureOut">
              <a:rPr lang="ar-EG" smtClean="0"/>
              <a:t>27/03/1444</a:t>
            </a:fld>
            <a:endParaRPr lang="ar-EG"/>
          </a:p>
        </p:txBody>
      </p:sp>
      <p:sp>
        <p:nvSpPr>
          <p:cNvPr id="5" name="Footer Placeholder 4"/>
          <p:cNvSpPr>
            <a:spLocks noGrp="1"/>
          </p:cNvSpPr>
          <p:nvPr>
            <p:ph type="ftr" sz="quarter" idx="3"/>
          </p:nvPr>
        </p:nvSpPr>
        <p:spPr>
          <a:xfrm>
            <a:off x="5008285" y="9909729"/>
            <a:ext cx="5102781" cy="569240"/>
          </a:xfrm>
          <a:prstGeom prst="rect">
            <a:avLst/>
          </a:prstGeom>
        </p:spPr>
        <p:txBody>
          <a:bodyPr vert="horz" lIns="91440" tIns="45720" rIns="91440" bIns="45720" rtlCol="0" anchor="ctr"/>
          <a:lstStyle>
            <a:lvl1pPr algn="ctr">
              <a:defRPr sz="1871">
                <a:solidFill>
                  <a:schemeClr val="tx1">
                    <a:tint val="75000"/>
                  </a:schemeClr>
                </a:solidFill>
              </a:defRPr>
            </a:lvl1pPr>
          </a:lstStyle>
          <a:p>
            <a:endParaRPr lang="ar-EG"/>
          </a:p>
        </p:txBody>
      </p:sp>
      <p:sp>
        <p:nvSpPr>
          <p:cNvPr id="6" name="Slide Number Placeholder 5"/>
          <p:cNvSpPr>
            <a:spLocks noGrp="1"/>
          </p:cNvSpPr>
          <p:nvPr>
            <p:ph type="sldNum" sz="quarter" idx="4"/>
          </p:nvPr>
        </p:nvSpPr>
        <p:spPr>
          <a:xfrm>
            <a:off x="10678041" y="9909729"/>
            <a:ext cx="3401854" cy="569240"/>
          </a:xfrm>
          <a:prstGeom prst="rect">
            <a:avLst/>
          </a:prstGeom>
        </p:spPr>
        <p:txBody>
          <a:bodyPr vert="horz" lIns="91440" tIns="45720" rIns="91440" bIns="45720" rtlCol="0" anchor="ctr"/>
          <a:lstStyle>
            <a:lvl1pPr algn="r">
              <a:defRPr sz="1871">
                <a:solidFill>
                  <a:schemeClr val="tx1">
                    <a:tint val="75000"/>
                  </a:schemeClr>
                </a:solidFill>
              </a:defRPr>
            </a:lvl1pPr>
          </a:lstStyle>
          <a:p>
            <a:fld id="{FFE8E38B-3A5B-40C5-9933-6260CA32EC75}" type="slidenum">
              <a:rPr lang="ar-EG" smtClean="0"/>
              <a:t>‹#›</a:t>
            </a:fld>
            <a:endParaRPr lang="ar-EG"/>
          </a:p>
        </p:txBody>
      </p:sp>
    </p:spTree>
    <p:extLst>
      <p:ext uri="{BB962C8B-B14F-4D97-AF65-F5344CB8AC3E}">
        <p14:creationId xmlns:p14="http://schemas.microsoft.com/office/powerpoint/2010/main" val="27179623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425550" rtl="1" eaLnBrk="1" latinLnBrk="0" hangingPunct="1">
        <a:lnSpc>
          <a:spcPct val="90000"/>
        </a:lnSpc>
        <a:spcBef>
          <a:spcPct val="0"/>
        </a:spcBef>
        <a:buNone/>
        <a:defRPr sz="6860" kern="1200">
          <a:solidFill>
            <a:schemeClr val="tx1"/>
          </a:solidFill>
          <a:latin typeface="+mj-lt"/>
          <a:ea typeface="+mj-ea"/>
          <a:cs typeface="+mj-cs"/>
        </a:defRPr>
      </a:lvl1pPr>
    </p:titleStyle>
    <p:bodyStyle>
      <a:lvl1pPr marL="356387" indent="-356387" algn="r" defTabSz="1425550" rtl="1" eaLnBrk="1" latinLnBrk="0" hangingPunct="1">
        <a:lnSpc>
          <a:spcPct val="90000"/>
        </a:lnSpc>
        <a:spcBef>
          <a:spcPts val="1559"/>
        </a:spcBef>
        <a:buFont typeface="Arial" panose="020B0604020202020204" pitchFamily="34" charset="0"/>
        <a:buChar char="•"/>
        <a:defRPr sz="4365" kern="1200">
          <a:solidFill>
            <a:schemeClr val="tx1"/>
          </a:solidFill>
          <a:latin typeface="+mn-lt"/>
          <a:ea typeface="+mn-ea"/>
          <a:cs typeface="+mn-cs"/>
        </a:defRPr>
      </a:lvl1pPr>
      <a:lvl2pPr marL="1069162" indent="-356387" algn="r" defTabSz="1425550" rtl="1"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r" defTabSz="1425550" rtl="1"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r" defTabSz="1425550" rtl="1"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r" defTabSz="1425550" rtl="1"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r" defTabSz="1425550" rtl="1"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r" defTabSz="1425550" rtl="1"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r" defTabSz="1425550" rtl="1"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r" defTabSz="1425550" rtl="1"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p:bodyStyle>
    <p:otherStyle>
      <a:defPPr>
        <a:defRPr lang="en-US"/>
      </a:defPPr>
      <a:lvl1pPr marL="0" algn="r" defTabSz="1425550" rtl="1" eaLnBrk="1" latinLnBrk="0" hangingPunct="1">
        <a:defRPr sz="2806" kern="1200">
          <a:solidFill>
            <a:schemeClr val="tx1"/>
          </a:solidFill>
          <a:latin typeface="+mn-lt"/>
          <a:ea typeface="+mn-ea"/>
          <a:cs typeface="+mn-cs"/>
        </a:defRPr>
      </a:lvl1pPr>
      <a:lvl2pPr marL="712775" algn="r" defTabSz="1425550" rtl="1" eaLnBrk="1" latinLnBrk="0" hangingPunct="1">
        <a:defRPr sz="2806" kern="1200">
          <a:solidFill>
            <a:schemeClr val="tx1"/>
          </a:solidFill>
          <a:latin typeface="+mn-lt"/>
          <a:ea typeface="+mn-ea"/>
          <a:cs typeface="+mn-cs"/>
        </a:defRPr>
      </a:lvl2pPr>
      <a:lvl3pPr marL="1425550" algn="r" defTabSz="1425550" rtl="1" eaLnBrk="1" latinLnBrk="0" hangingPunct="1">
        <a:defRPr sz="2806" kern="1200">
          <a:solidFill>
            <a:schemeClr val="tx1"/>
          </a:solidFill>
          <a:latin typeface="+mn-lt"/>
          <a:ea typeface="+mn-ea"/>
          <a:cs typeface="+mn-cs"/>
        </a:defRPr>
      </a:lvl3pPr>
      <a:lvl4pPr marL="2138324" algn="r" defTabSz="1425550" rtl="1" eaLnBrk="1" latinLnBrk="0" hangingPunct="1">
        <a:defRPr sz="2806" kern="1200">
          <a:solidFill>
            <a:schemeClr val="tx1"/>
          </a:solidFill>
          <a:latin typeface="+mn-lt"/>
          <a:ea typeface="+mn-ea"/>
          <a:cs typeface="+mn-cs"/>
        </a:defRPr>
      </a:lvl4pPr>
      <a:lvl5pPr marL="2851099" algn="r" defTabSz="1425550" rtl="1" eaLnBrk="1" latinLnBrk="0" hangingPunct="1">
        <a:defRPr sz="2806" kern="1200">
          <a:solidFill>
            <a:schemeClr val="tx1"/>
          </a:solidFill>
          <a:latin typeface="+mn-lt"/>
          <a:ea typeface="+mn-ea"/>
          <a:cs typeface="+mn-cs"/>
        </a:defRPr>
      </a:lvl5pPr>
      <a:lvl6pPr marL="3563874" algn="r" defTabSz="1425550" rtl="1" eaLnBrk="1" latinLnBrk="0" hangingPunct="1">
        <a:defRPr sz="2806" kern="1200">
          <a:solidFill>
            <a:schemeClr val="tx1"/>
          </a:solidFill>
          <a:latin typeface="+mn-lt"/>
          <a:ea typeface="+mn-ea"/>
          <a:cs typeface="+mn-cs"/>
        </a:defRPr>
      </a:lvl6pPr>
      <a:lvl7pPr marL="4276649" algn="r" defTabSz="1425550" rtl="1" eaLnBrk="1" latinLnBrk="0" hangingPunct="1">
        <a:defRPr sz="2806" kern="1200">
          <a:solidFill>
            <a:schemeClr val="tx1"/>
          </a:solidFill>
          <a:latin typeface="+mn-lt"/>
          <a:ea typeface="+mn-ea"/>
          <a:cs typeface="+mn-cs"/>
        </a:defRPr>
      </a:lvl7pPr>
      <a:lvl8pPr marL="4989424" algn="r" defTabSz="1425550" rtl="1" eaLnBrk="1" latinLnBrk="0" hangingPunct="1">
        <a:defRPr sz="2806" kern="1200">
          <a:solidFill>
            <a:schemeClr val="tx1"/>
          </a:solidFill>
          <a:latin typeface="+mn-lt"/>
          <a:ea typeface="+mn-ea"/>
          <a:cs typeface="+mn-cs"/>
        </a:defRPr>
      </a:lvl8pPr>
      <a:lvl9pPr marL="5702198" algn="r" defTabSz="1425550" rtl="1" eaLnBrk="1" latinLnBrk="0" hangingPunct="1">
        <a:defRPr sz="280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5.xml"/><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1039456" y="2237062"/>
            <a:ext cx="13040439" cy="1643836"/>
          </a:xfrm>
          <a:prstGeom prst="rect">
            <a:avLst/>
          </a:prstGeom>
        </p:spPr>
        <p:txBody>
          <a:bodyPr vert="horz" lIns="113395" tIns="56698" rIns="113395" bIns="56698"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defTabSz="1133947" rtl="1">
              <a:defRPr/>
            </a:pPr>
            <a:endParaRPr lang="en-US" sz="5456" dirty="0">
              <a:solidFill>
                <a:sysClr val="windowText" lastClr="000000"/>
              </a:solidFill>
              <a:latin typeface="Calibri Light" panose="020F0302020204030204"/>
            </a:endParaRPr>
          </a:p>
        </p:txBody>
      </p:sp>
      <p:sp>
        <p:nvSpPr>
          <p:cNvPr id="9" name="Content Placeholder 2"/>
          <p:cNvSpPr txBox="1">
            <a:spLocks/>
          </p:cNvSpPr>
          <p:nvPr/>
        </p:nvSpPr>
        <p:spPr>
          <a:xfrm>
            <a:off x="1352549" y="3058980"/>
            <a:ext cx="12727345" cy="6385367"/>
          </a:xfrm>
          <a:prstGeom prst="rect">
            <a:avLst/>
          </a:prstGeom>
        </p:spPr>
        <p:txBody>
          <a:bodyPr vert="horz" lIns="113395" tIns="56698" rIns="113395" bIns="56698"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3487" indent="-283487" algn="r" defTabSz="1133947" rtl="1">
              <a:spcBef>
                <a:spcPts val="1240"/>
              </a:spcBef>
              <a:defRPr/>
            </a:pPr>
            <a:r>
              <a:rPr lang="ar-EG" sz="3472" b="1" dirty="0">
                <a:solidFill>
                  <a:srgbClr val="FF0000"/>
                </a:solidFill>
                <a:latin typeface="Calibri" panose="020F0502020204030204"/>
                <a:cs typeface="Arial" panose="020B0604020202020204" pitchFamily="34" charset="0"/>
              </a:rPr>
              <a:t>مقدم المشروع:</a:t>
            </a:r>
          </a:p>
          <a:p>
            <a:pPr marL="283487" indent="-283487" algn="just" defTabSz="1133947" rtl="1">
              <a:spcBef>
                <a:spcPts val="1240"/>
              </a:spcBef>
              <a:defRPr/>
            </a:pPr>
            <a:r>
              <a:rPr lang="ar-EG" sz="3472" b="1" dirty="0">
                <a:solidFill>
                  <a:srgbClr val="FF0000"/>
                </a:solidFill>
                <a:latin typeface="Calibri" panose="020F0502020204030204"/>
                <a:cs typeface="Arial" panose="020B0604020202020204" pitchFamily="34" charset="0"/>
              </a:rPr>
              <a:t>الاسم</a:t>
            </a:r>
            <a:r>
              <a:rPr lang="ar-EG" sz="3472" b="1" dirty="0">
                <a:solidFill>
                  <a:sysClr val="windowText" lastClr="000000"/>
                </a:solidFill>
                <a:latin typeface="Calibri" panose="020F0502020204030204"/>
                <a:cs typeface="Arial" panose="020B0604020202020204" pitchFamily="34" charset="0"/>
              </a:rPr>
              <a:t>: د سوسن محمد أبو الحسن موسي</a:t>
            </a:r>
          </a:p>
          <a:p>
            <a:pPr marL="283487" indent="-283487" algn="just" defTabSz="1133947" rtl="1">
              <a:spcBef>
                <a:spcPts val="1240"/>
              </a:spcBef>
              <a:defRPr/>
            </a:pPr>
            <a:r>
              <a:rPr lang="ar-EG" sz="3472" b="1" dirty="0">
                <a:solidFill>
                  <a:sysClr val="windowText" lastClr="000000"/>
                </a:solidFill>
                <a:latin typeface="Calibri" panose="020F0502020204030204"/>
                <a:cs typeface="Arial" panose="020B0604020202020204" pitchFamily="34" charset="0"/>
              </a:rPr>
              <a:t> </a:t>
            </a:r>
            <a:r>
              <a:rPr lang="ar-EG" sz="3472" b="1" dirty="0">
                <a:solidFill>
                  <a:srgbClr val="FF0000"/>
                </a:solidFill>
                <a:latin typeface="Calibri" panose="020F0502020204030204"/>
                <a:cs typeface="Arial" panose="020B0604020202020204" pitchFamily="34" charset="0"/>
              </a:rPr>
              <a:t>الوظيفة</a:t>
            </a:r>
            <a:r>
              <a:rPr lang="ar-EG" sz="3472" b="1" dirty="0">
                <a:solidFill>
                  <a:sysClr val="windowText" lastClr="000000"/>
                </a:solidFill>
                <a:latin typeface="Calibri" panose="020F0502020204030204"/>
                <a:cs typeface="Arial" panose="020B0604020202020204" pitchFamily="34" charset="0"/>
              </a:rPr>
              <a:t>: عضو هيئة تدريس بكلية العلوم قسم الكيمياء جامعة العريش </a:t>
            </a:r>
          </a:p>
          <a:p>
            <a:pPr marL="283487" indent="-283487" algn="just" defTabSz="1133947" rtl="1">
              <a:spcBef>
                <a:spcPts val="1240"/>
              </a:spcBef>
              <a:defRPr/>
            </a:pPr>
            <a:r>
              <a:rPr lang="ar-EG" sz="3472" b="1" dirty="0">
                <a:solidFill>
                  <a:srgbClr val="FF0000"/>
                </a:solidFill>
                <a:latin typeface="Calibri" panose="020F0502020204030204"/>
                <a:cs typeface="Arial" panose="020B0604020202020204" pitchFamily="34" charset="0"/>
              </a:rPr>
              <a:t>الخلفية العلمية</a:t>
            </a:r>
            <a:r>
              <a:rPr lang="ar-EG" sz="3472" b="1" dirty="0">
                <a:solidFill>
                  <a:sysClr val="windowText" lastClr="000000"/>
                </a:solidFill>
                <a:latin typeface="Calibri" panose="020F0502020204030204"/>
                <a:cs typeface="Arial" panose="020B0604020202020204" pitchFamily="34" charset="0"/>
              </a:rPr>
              <a:t>: دكتوراه بالكيمياء التحليلية والغير العضوية عدد البحوث المنشورة 10 عدد الكتب المؤلفة 3 </a:t>
            </a:r>
          </a:p>
          <a:p>
            <a:pPr marL="283487" indent="-283487" algn="just" defTabSz="1133947" rtl="1">
              <a:spcBef>
                <a:spcPts val="1240"/>
              </a:spcBef>
              <a:defRPr/>
            </a:pPr>
            <a:r>
              <a:rPr lang="ar-EG" sz="3472" b="1" dirty="0">
                <a:solidFill>
                  <a:srgbClr val="FF0000"/>
                </a:solidFill>
                <a:latin typeface="Calibri" panose="020F0502020204030204"/>
                <a:cs typeface="Arial" panose="020B0604020202020204" pitchFamily="34" charset="0"/>
              </a:rPr>
              <a:t>الخبرات: </a:t>
            </a:r>
            <a:r>
              <a:rPr lang="ar-EG" sz="3472" b="1" dirty="0">
                <a:solidFill>
                  <a:sysClr val="windowText" lastClr="000000"/>
                </a:solidFill>
                <a:latin typeface="Calibri" panose="020F0502020204030204"/>
                <a:cs typeface="Arial" panose="020B0604020202020204" pitchFamily="34" charset="0"/>
              </a:rPr>
              <a:t>عدد سنوات الخبرة 10 سنوات بجامعة شقراء بالمملكة العربية السعودية- عدد الأبتكارات3- عدد الجوائز : جائزة الميدالية الذهبية من جامعة الملك عبد العزيز في برنامج موهبة  وشهادة تقدير</a:t>
            </a:r>
          </a:p>
          <a:p>
            <a:pPr marL="283487" indent="-283487" algn="just" defTabSz="1133947" rtl="1">
              <a:spcBef>
                <a:spcPts val="1240"/>
              </a:spcBef>
              <a:defRPr/>
            </a:pPr>
            <a:r>
              <a:rPr lang="ar-EG" sz="3472" b="1" dirty="0">
                <a:solidFill>
                  <a:sysClr val="windowText" lastClr="000000"/>
                </a:solidFill>
                <a:latin typeface="Calibri" panose="020F0502020204030204"/>
                <a:cs typeface="Arial" panose="020B0604020202020204" pitchFamily="34" charset="0"/>
              </a:rPr>
              <a:t>   درع الجامعة للفوز بالمركز الثاني  في محور الابتكارات بالمؤتمر العلمي الطلابي</a:t>
            </a:r>
          </a:p>
          <a:p>
            <a:pPr marL="283487" indent="-283487" algn="just" defTabSz="1133947" rtl="1">
              <a:spcBef>
                <a:spcPts val="1240"/>
              </a:spcBef>
              <a:defRPr/>
            </a:pPr>
            <a:r>
              <a:rPr lang="ar-EG" sz="3472" b="1" dirty="0">
                <a:solidFill>
                  <a:sysClr val="windowText" lastClr="000000"/>
                </a:solidFill>
                <a:latin typeface="Calibri" panose="020F0502020204030204"/>
                <a:cs typeface="Arial" panose="020B0604020202020204" pitchFamily="34" charset="0"/>
              </a:rPr>
              <a:t>  شهادة تقدير من عمادة الجامعة عن الممارسات الأكاديمية الجيدة بالكلية  </a:t>
            </a:r>
          </a:p>
          <a:p>
            <a:pPr marL="283487" indent="-283487" algn="just" defTabSz="1133947" rtl="1">
              <a:spcBef>
                <a:spcPts val="1240"/>
              </a:spcBef>
              <a:defRPr/>
            </a:pPr>
            <a:endParaRPr lang="ar-EG" sz="3472" b="1" dirty="0">
              <a:solidFill>
                <a:sysClr val="windowText" lastClr="000000"/>
              </a:solidFill>
              <a:latin typeface="Calibri" panose="020F0502020204030204"/>
              <a:cs typeface="Arial" panose="020B0604020202020204" pitchFamily="34" charset="0"/>
            </a:endParaRPr>
          </a:p>
          <a:p>
            <a:pPr marL="283487" indent="-283487" algn="r" defTabSz="1133947" rtl="1">
              <a:spcBef>
                <a:spcPts val="1240"/>
              </a:spcBef>
              <a:defRPr/>
            </a:pPr>
            <a:endParaRPr lang="en-US" sz="3472" dirty="0">
              <a:solidFill>
                <a:sysClr val="windowText" lastClr="000000"/>
              </a:solidFill>
              <a:latin typeface="Calibri" panose="020F0502020204030204"/>
            </a:endParaRPr>
          </a:p>
        </p:txBody>
      </p:sp>
    </p:spTree>
    <p:extLst>
      <p:ext uri="{BB962C8B-B14F-4D97-AF65-F5344CB8AC3E}">
        <p14:creationId xmlns:p14="http://schemas.microsoft.com/office/powerpoint/2010/main" val="36437033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39455" y="1728281"/>
            <a:ext cx="13040439" cy="2066590"/>
          </a:xfrm>
        </p:spPr>
        <p:txBody>
          <a:bodyPr>
            <a:noAutofit/>
          </a:bodyPr>
          <a:lstStyle/>
          <a:p>
            <a:pPr algn="ctr"/>
            <a:r>
              <a:rPr lang="en-GB" sz="2800" b="1" dirty="0"/>
              <a:t>Eco-friendly method for controlling of land snails using chemically synthesized Ag nanoparticles in north Sinai, Egypt</a:t>
            </a:r>
            <a:br>
              <a:rPr lang="ar-EG" sz="2800" b="1" dirty="0"/>
            </a:br>
            <a:br>
              <a:rPr lang="ar-EG" sz="2800" b="1" dirty="0"/>
            </a:br>
            <a:r>
              <a:rPr lang="ar-EG" sz="2800" b="1" dirty="0"/>
              <a:t>استخدام طريقة صديقة للبيئة بمساعدة جزئيات نانو الفضة  للقضاء علي القواقع الأرضية بمحافظة شمال سيناء</a:t>
            </a:r>
          </a:p>
        </p:txBody>
      </p:sp>
      <p:sp>
        <p:nvSpPr>
          <p:cNvPr id="6" name="عنصر نائب للنص 5"/>
          <p:cNvSpPr>
            <a:spLocks noGrp="1"/>
          </p:cNvSpPr>
          <p:nvPr>
            <p:ph type="body" idx="1"/>
          </p:nvPr>
        </p:nvSpPr>
        <p:spPr>
          <a:xfrm>
            <a:off x="1089244" y="3532979"/>
            <a:ext cx="6064670" cy="767102"/>
          </a:xfrm>
        </p:spPr>
        <p:txBody>
          <a:bodyPr>
            <a:normAutofit fontScale="92500" lnSpcReduction="10000"/>
          </a:bodyPr>
          <a:lstStyle/>
          <a:p>
            <a:pPr>
              <a:lnSpc>
                <a:spcPct val="110000"/>
              </a:lnSpc>
              <a:spcBef>
                <a:spcPts val="0"/>
              </a:spcBef>
            </a:pPr>
            <a:r>
              <a:rPr lang="ar-EG" sz="2900" dirty="0">
                <a:solidFill>
                  <a:srgbClr val="FF0000"/>
                </a:solidFill>
              </a:rPr>
              <a:t>الميزة التنافسية   للمشروع                   </a:t>
            </a:r>
            <a:endParaRPr lang="en-GB" sz="2900" dirty="0">
              <a:solidFill>
                <a:srgbClr val="FF0000"/>
              </a:solidFill>
            </a:endParaRPr>
          </a:p>
        </p:txBody>
      </p:sp>
      <p:sp>
        <p:nvSpPr>
          <p:cNvPr id="3" name="عنصر نائب للمحتوى 2"/>
          <p:cNvSpPr>
            <a:spLocks noGrp="1"/>
          </p:cNvSpPr>
          <p:nvPr>
            <p:ph sz="half" idx="2"/>
          </p:nvPr>
        </p:nvSpPr>
        <p:spPr>
          <a:xfrm>
            <a:off x="1093185" y="4802629"/>
            <a:ext cx="6396193" cy="5744375"/>
          </a:xfrm>
        </p:spPr>
        <p:txBody>
          <a:bodyPr>
            <a:normAutofit/>
          </a:bodyPr>
          <a:lstStyle/>
          <a:p>
            <a:pPr algn="r" rtl="1"/>
            <a:r>
              <a:rPr lang="ar-EG" sz="2000" b="1" dirty="0"/>
              <a:t>الفئة المستهدفة من المشروع</a:t>
            </a:r>
          </a:p>
          <a:p>
            <a:pPr algn="r" rtl="1"/>
            <a:r>
              <a:rPr lang="ar-EG" sz="2000" b="1" dirty="0"/>
              <a:t>المجتمع المدني والحافظ عليه من الأمراض التي يمكن ان تنقلها هذه القواقع </a:t>
            </a:r>
          </a:p>
          <a:p>
            <a:pPr algn="r" rtl="1"/>
            <a:r>
              <a:rPr lang="ar-EG" sz="2000" b="1" dirty="0"/>
              <a:t>المجتمع الزراعي في شمال سيناء او اي منطقة تعاني من انتشار القواقع لحماية المحاصيل الزراعية </a:t>
            </a:r>
          </a:p>
          <a:p>
            <a:pPr algn="r" rtl="1"/>
            <a:r>
              <a:rPr lang="ar-EG" sz="2000" b="1" dirty="0"/>
              <a:t>الميزة التنافسية للمشروع</a:t>
            </a:r>
          </a:p>
          <a:p>
            <a:pPr algn="r" rtl="1"/>
            <a:r>
              <a:rPr lang="ar-EG" sz="2000" b="1" dirty="0"/>
              <a:t>يمتاز المشروع بتوفير مواد بسيطة وغير مكلفة للقضاء علي أفة القواقع.</a:t>
            </a:r>
          </a:p>
          <a:p>
            <a:pPr algn="r" rtl="1"/>
            <a:r>
              <a:rPr lang="ar-EG" sz="2000" b="1" dirty="0"/>
              <a:t>يمكن إدراج المشروع ضمن فئة المشاريع الخضراء غير الملوثة للبيئة.</a:t>
            </a:r>
          </a:p>
          <a:p>
            <a:pPr algn="r" rtl="1"/>
            <a:r>
              <a:rPr lang="ar-EG" sz="2000" b="1" dirty="0"/>
              <a:t>يقدم المشروع مجموعة من الحلول المحلية لمنطقة سيناء الحبيبة وهو ما يندرج تحت بند الخدمة المجتمعية.</a:t>
            </a:r>
          </a:p>
          <a:p>
            <a:pPr algn="r" rtl="1"/>
            <a:r>
              <a:rPr lang="ar-EG" sz="2000" b="1" dirty="0"/>
              <a:t>يعزز أهمية البحث العلمي والتعاون بين جهات مختلفة تحت التنسيق الحكومي للقضاء علي مشكلات المجتمع المعاصرة</a:t>
            </a:r>
          </a:p>
          <a:p>
            <a:pPr algn="r" rtl="1"/>
            <a:endParaRPr lang="ar-EG" sz="2000" dirty="0"/>
          </a:p>
        </p:txBody>
      </p:sp>
      <p:sp>
        <p:nvSpPr>
          <p:cNvPr id="7" name="عنصر نائب للنص 6"/>
          <p:cNvSpPr>
            <a:spLocks noGrp="1"/>
          </p:cNvSpPr>
          <p:nvPr>
            <p:ph type="body" sz="quarter" idx="3"/>
          </p:nvPr>
        </p:nvSpPr>
        <p:spPr>
          <a:xfrm>
            <a:off x="7705931" y="3518127"/>
            <a:ext cx="6427693" cy="1284502"/>
          </a:xfrm>
        </p:spPr>
        <p:txBody>
          <a:bodyPr>
            <a:normAutofit fontScale="92500" lnSpcReduction="10000"/>
          </a:bodyPr>
          <a:lstStyle/>
          <a:p>
            <a:pPr algn="ctr"/>
            <a:endParaRPr lang="ar-EG" sz="2000" dirty="0"/>
          </a:p>
          <a:p>
            <a:pPr algn="ctr"/>
            <a:endParaRPr lang="ar-EG" sz="2000" dirty="0"/>
          </a:p>
          <a:p>
            <a:pPr algn="ctr"/>
            <a:r>
              <a:rPr lang="ar-EG" sz="2800" dirty="0">
                <a:solidFill>
                  <a:srgbClr val="FF0000"/>
                </a:solidFill>
              </a:rPr>
              <a:t>فكرة المشروع</a:t>
            </a:r>
          </a:p>
          <a:p>
            <a:endParaRPr lang="en-GB" sz="2000" dirty="0"/>
          </a:p>
        </p:txBody>
      </p:sp>
      <p:sp>
        <p:nvSpPr>
          <p:cNvPr id="8" name="عنصر نائب للمحتوى 7"/>
          <p:cNvSpPr>
            <a:spLocks noGrp="1"/>
          </p:cNvSpPr>
          <p:nvPr>
            <p:ph sz="quarter" idx="4"/>
          </p:nvPr>
        </p:nvSpPr>
        <p:spPr>
          <a:xfrm>
            <a:off x="7705931" y="4802629"/>
            <a:ext cx="6427693" cy="5744375"/>
          </a:xfrm>
        </p:spPr>
        <p:txBody>
          <a:bodyPr>
            <a:normAutofit/>
          </a:bodyPr>
          <a:lstStyle/>
          <a:p>
            <a:pPr algn="r" rtl="1"/>
            <a:r>
              <a:rPr lang="ar-EG" sz="2000" b="1" dirty="0"/>
              <a:t>تحرص الدولة علي الحد من انتشار الآفات وتشجيع مكافحتها بطرق تحافظ علي البيئة وأهداف التنمية المستدامة.</a:t>
            </a:r>
          </a:p>
          <a:p>
            <a:pPr algn="r" rtl="1"/>
            <a:r>
              <a:rPr lang="ar-EG" sz="2000" b="1" dirty="0"/>
              <a:t>تعتبر القواقع الأرضية من أخطر المشكلات التي تواجه المزارعين في شمال سيناء بسبب انتشارها بصورة كبيرة.</a:t>
            </a:r>
          </a:p>
          <a:p>
            <a:pPr algn="r" rtl="1"/>
            <a:r>
              <a:rPr lang="ar-EG" sz="2000" b="1" dirty="0"/>
              <a:t>تكمن خطورة هذه القواقع في تغذيتها علي العصارة النباتية  للنبات.</a:t>
            </a:r>
          </a:p>
          <a:p>
            <a:pPr algn="r" rtl="1"/>
            <a:r>
              <a:rPr lang="ar-EG" sz="2000" b="1" dirty="0"/>
              <a:t> لا تخترق جزيئات المبيد الجسم الصدفي للقوقع كما أن عملية تجميع القواقع وحرقها يمثل خطورة كبيرة ويسبب زيادة نسبة الانبعاثات الكربونية كما ان دفنها يساعدها علي التكاثر والعودة مرة اخري بأعداد كبيرة. </a:t>
            </a:r>
          </a:p>
          <a:p>
            <a:pPr algn="r" rtl="1"/>
            <a:r>
              <a:rPr lang="ar-EG" sz="2000" b="1" dirty="0"/>
              <a:t> لذا بات من الضروري البحث عن طريقة خضراء ذكية تقاوم هذه القواقع وتمنع وصولها الي النباتات فجاءت فكرة تخليق جزيئات نانو الفضة بطريقة خضراء</a:t>
            </a:r>
          </a:p>
        </p:txBody>
      </p:sp>
    </p:spTree>
    <p:extLst>
      <p:ext uri="{BB962C8B-B14F-4D97-AF65-F5344CB8AC3E}">
        <p14:creationId xmlns:p14="http://schemas.microsoft.com/office/powerpoint/2010/main" val="8396480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نص 3"/>
          <p:cNvSpPr>
            <a:spLocks noGrp="1"/>
          </p:cNvSpPr>
          <p:nvPr>
            <p:ph type="body" idx="1"/>
          </p:nvPr>
        </p:nvSpPr>
        <p:spPr>
          <a:xfrm>
            <a:off x="811271" y="1255631"/>
            <a:ext cx="5595391" cy="983253"/>
          </a:xfrm>
        </p:spPr>
        <p:txBody>
          <a:bodyPr/>
          <a:lstStyle/>
          <a:p>
            <a:pPr algn="ctr">
              <a:spcBef>
                <a:spcPts val="600"/>
              </a:spcBef>
            </a:pPr>
            <a:r>
              <a:rPr lang="ar-EG" dirty="0">
                <a:solidFill>
                  <a:srgbClr val="FF0000"/>
                </a:solidFill>
              </a:rPr>
              <a:t>ما تم تنفيذه من المشروع</a:t>
            </a:r>
            <a:endParaRPr lang="en-GB" dirty="0">
              <a:solidFill>
                <a:srgbClr val="FF0000"/>
              </a:solidFill>
            </a:endParaRPr>
          </a:p>
        </p:txBody>
      </p:sp>
      <p:sp>
        <p:nvSpPr>
          <p:cNvPr id="3" name="عنصر نائب للمحتوى 2"/>
          <p:cNvSpPr>
            <a:spLocks noGrp="1"/>
          </p:cNvSpPr>
          <p:nvPr>
            <p:ph sz="half" idx="2"/>
          </p:nvPr>
        </p:nvSpPr>
        <p:spPr>
          <a:xfrm>
            <a:off x="811271" y="2490190"/>
            <a:ext cx="6396193" cy="7271701"/>
          </a:xfrm>
        </p:spPr>
        <p:txBody>
          <a:bodyPr>
            <a:normAutofit fontScale="25000" lnSpcReduction="20000"/>
          </a:bodyPr>
          <a:lstStyle/>
          <a:p>
            <a:pPr algn="r" rtl="1">
              <a:lnSpc>
                <a:spcPct val="110000"/>
              </a:lnSpc>
              <a:spcBef>
                <a:spcPts val="600"/>
              </a:spcBef>
            </a:pPr>
            <a:r>
              <a:rPr lang="ar-EG" sz="8929" b="1" dirty="0"/>
              <a:t>تم دراسة المشكلة وتصنيف القواقع بمعرفة المختصين في كلية الزراعة جامعة العريش.</a:t>
            </a:r>
          </a:p>
          <a:p>
            <a:pPr algn="r" rtl="1">
              <a:lnSpc>
                <a:spcPct val="110000"/>
              </a:lnSpc>
              <a:spcBef>
                <a:spcPts val="600"/>
              </a:spcBef>
            </a:pPr>
            <a:r>
              <a:rPr lang="ar-EG" sz="8929" b="1" dirty="0"/>
              <a:t>تم تحضير المواد المستخدمة في عملية المكافحة المكونة من: جزيئات الفضة </a:t>
            </a:r>
            <a:r>
              <a:rPr lang="ar-EG" sz="8929" b="1" dirty="0" err="1"/>
              <a:t>النانومترية</a:t>
            </a:r>
            <a:r>
              <a:rPr lang="ar-EG" sz="8929" b="1" dirty="0"/>
              <a:t> وبعض المواد الكيميائية المختزلة كسترات الصوديوم والسكر بمعمل كلية العلوم جامعة العريش.</a:t>
            </a:r>
          </a:p>
          <a:p>
            <a:pPr algn="r" rtl="1">
              <a:lnSpc>
                <a:spcPct val="110000"/>
              </a:lnSpc>
              <a:spcBef>
                <a:spcPts val="600"/>
              </a:spcBef>
            </a:pPr>
            <a:r>
              <a:rPr lang="ar-EG" sz="8929" b="1" dirty="0"/>
              <a:t>تم فحص المواد المحضرة بالوسائل العلمية المختلفة مثل </a:t>
            </a:r>
            <a:r>
              <a:rPr lang="en-GB" sz="8929" b="1" dirty="0"/>
              <a:t>IR, UV, TEM  </a:t>
            </a:r>
            <a:r>
              <a:rPr lang="ar-EG" sz="8929" b="1" dirty="0"/>
              <a:t>بمراكز التحاليل الدقيقة بجامعتي القاهرة والأزهر.</a:t>
            </a:r>
          </a:p>
          <a:p>
            <a:pPr algn="r" rtl="1">
              <a:lnSpc>
                <a:spcPct val="110000"/>
              </a:lnSpc>
              <a:spcBef>
                <a:spcPts val="600"/>
              </a:spcBef>
            </a:pPr>
            <a:r>
              <a:rPr lang="ar-EG" sz="8929" b="1" dirty="0"/>
              <a:t>تم تجربة رش محلول العينات على الأفة داخل المعمل. </a:t>
            </a:r>
          </a:p>
          <a:p>
            <a:pPr algn="r" rtl="1">
              <a:lnSpc>
                <a:spcPct val="110000"/>
              </a:lnSpc>
              <a:spcBef>
                <a:spcPts val="600"/>
              </a:spcBef>
            </a:pPr>
            <a:r>
              <a:rPr lang="ar-EG" sz="8929" b="1" dirty="0"/>
              <a:t>تم تجربة رش محلول العينات على الأفة في الطبيعة داخل المزارع بمنطقة شمال </a:t>
            </a:r>
            <a:r>
              <a:rPr lang="ar-EG" sz="8929" b="1" dirty="0" err="1"/>
              <a:t>سيناءن</a:t>
            </a:r>
            <a:endParaRPr lang="ar-EG" sz="8929" b="1" dirty="0"/>
          </a:p>
          <a:p>
            <a:pPr algn="r" rtl="1">
              <a:lnSpc>
                <a:spcPct val="110000"/>
              </a:lnSpc>
              <a:spcBef>
                <a:spcPts val="600"/>
              </a:spcBef>
            </a:pPr>
            <a:r>
              <a:rPr lang="ar-EG" sz="8929" b="1" dirty="0">
                <a:solidFill>
                  <a:srgbClr val="FF0000"/>
                </a:solidFill>
              </a:rPr>
              <a:t>تائج الدراسة</a:t>
            </a:r>
          </a:p>
          <a:p>
            <a:pPr algn="r" rtl="1">
              <a:lnSpc>
                <a:spcPct val="110000"/>
              </a:lnSpc>
              <a:spcBef>
                <a:spcPts val="600"/>
              </a:spcBef>
            </a:pPr>
            <a:r>
              <a:rPr lang="ar-EG" sz="8929" b="1" dirty="0"/>
              <a:t>تم تحضير جزيئات الفضة </a:t>
            </a:r>
            <a:r>
              <a:rPr lang="ar-EG" sz="8929" b="1" dirty="0" err="1"/>
              <a:t>النانومترية</a:t>
            </a:r>
            <a:r>
              <a:rPr lang="ar-EG" sz="8929" b="1" dirty="0"/>
              <a:t> بحجم يتراوح بين 10-25 نانومتر.</a:t>
            </a:r>
          </a:p>
          <a:p>
            <a:pPr algn="r" rtl="1">
              <a:lnSpc>
                <a:spcPct val="110000"/>
              </a:lnSpc>
              <a:spcBef>
                <a:spcPts val="600"/>
              </a:spcBef>
            </a:pPr>
            <a:r>
              <a:rPr lang="ar-EG" sz="8929" b="1" dirty="0"/>
              <a:t>تم استخدام طريقة خضراء وآمنة وغير مكلفة للحصول علي محلول يمكن استخدامه بفعالية للتخلص من الآفات.</a:t>
            </a:r>
          </a:p>
          <a:p>
            <a:pPr algn="r" rtl="1">
              <a:lnSpc>
                <a:spcPct val="110000"/>
              </a:lnSpc>
              <a:spcBef>
                <a:spcPts val="600"/>
              </a:spcBef>
            </a:pPr>
            <a:r>
              <a:rPr lang="ar-EG" sz="8929" b="1" dirty="0"/>
              <a:t>تم تطبيق المحلول علي القواقع معمليا وعلي الطبيعة بمنطقة المزارع في محافظة شمال سيناء.</a:t>
            </a:r>
          </a:p>
          <a:p>
            <a:pPr algn="r" rtl="1">
              <a:lnSpc>
                <a:spcPct val="110000"/>
              </a:lnSpc>
              <a:spcBef>
                <a:spcPts val="600"/>
              </a:spcBef>
            </a:pPr>
            <a:r>
              <a:rPr lang="ar-EG" sz="8929" b="1" dirty="0"/>
              <a:t>أظهرت التجربة نتائج مبهرة حيث تم القضاء علي القواقع دون حدوث أي ضرر للنباتات.</a:t>
            </a:r>
          </a:p>
          <a:p>
            <a:pPr algn="r" rtl="1">
              <a:lnSpc>
                <a:spcPct val="110000"/>
              </a:lnSpc>
              <a:spcBef>
                <a:spcPts val="600"/>
              </a:spcBef>
            </a:pPr>
            <a:r>
              <a:rPr lang="ar-EG" sz="8929" b="1" dirty="0"/>
              <a:t>أظهر المحلول قدرته علي مكافحة بعض الميكروبات والفطريات الضارة مثل </a:t>
            </a:r>
            <a:r>
              <a:rPr lang="en-GB" sz="8929" b="1" dirty="0"/>
              <a:t>Salmonella </a:t>
            </a:r>
            <a:r>
              <a:rPr lang="en-GB" sz="8929" b="1" dirty="0" err="1"/>
              <a:t>sp</a:t>
            </a:r>
            <a:r>
              <a:rPr lang="en-GB" sz="8929" b="1" dirty="0"/>
              <a:t> , E. coli</a:t>
            </a:r>
            <a:r>
              <a:rPr lang="en-GB" sz="5332" b="1" dirty="0"/>
              <a:t>, </a:t>
            </a:r>
            <a:endParaRPr lang="ar-EG" dirty="0"/>
          </a:p>
          <a:p>
            <a:pPr algn="r" rtl="1">
              <a:lnSpc>
                <a:spcPct val="110000"/>
              </a:lnSpc>
              <a:spcBef>
                <a:spcPts val="600"/>
              </a:spcBef>
            </a:pPr>
            <a:endParaRPr lang="ar-EG" dirty="0"/>
          </a:p>
          <a:p>
            <a:pPr algn="r" rtl="1">
              <a:lnSpc>
                <a:spcPct val="110000"/>
              </a:lnSpc>
              <a:spcBef>
                <a:spcPts val="600"/>
              </a:spcBef>
            </a:pPr>
            <a:endParaRPr lang="en-GB" dirty="0"/>
          </a:p>
        </p:txBody>
      </p:sp>
      <p:sp>
        <p:nvSpPr>
          <p:cNvPr id="5" name="عنصر نائب للنص 4"/>
          <p:cNvSpPr>
            <a:spLocks noGrp="1"/>
          </p:cNvSpPr>
          <p:nvPr>
            <p:ph type="body" sz="quarter" idx="3"/>
          </p:nvPr>
        </p:nvSpPr>
        <p:spPr>
          <a:xfrm>
            <a:off x="8319125" y="1273502"/>
            <a:ext cx="6201296" cy="874087"/>
          </a:xfrm>
        </p:spPr>
        <p:txBody>
          <a:bodyPr/>
          <a:lstStyle/>
          <a:p>
            <a:pPr>
              <a:spcBef>
                <a:spcPts val="600"/>
              </a:spcBef>
            </a:pPr>
            <a:r>
              <a:rPr lang="ar-EG" dirty="0">
                <a:solidFill>
                  <a:srgbClr val="FF0000"/>
                </a:solidFill>
              </a:rPr>
              <a:t>أثر المشروع             </a:t>
            </a:r>
            <a:endParaRPr lang="en-GB" dirty="0">
              <a:solidFill>
                <a:srgbClr val="FF0000"/>
              </a:solidFill>
            </a:endParaRPr>
          </a:p>
        </p:txBody>
      </p:sp>
      <p:sp>
        <p:nvSpPr>
          <p:cNvPr id="6" name="عنصر نائب للمحتوى 5"/>
          <p:cNvSpPr>
            <a:spLocks noGrp="1"/>
          </p:cNvSpPr>
          <p:nvPr>
            <p:ph sz="quarter" idx="4"/>
          </p:nvPr>
        </p:nvSpPr>
        <p:spPr>
          <a:xfrm>
            <a:off x="8092728" y="2238884"/>
            <a:ext cx="6427693" cy="7923058"/>
          </a:xfrm>
        </p:spPr>
        <p:txBody>
          <a:bodyPr>
            <a:normAutofit fontScale="25000" lnSpcReduction="20000"/>
          </a:bodyPr>
          <a:lstStyle/>
          <a:p>
            <a:pPr algn="r" rtl="1">
              <a:lnSpc>
                <a:spcPct val="110000"/>
              </a:lnSpc>
              <a:spcBef>
                <a:spcPts val="600"/>
              </a:spcBef>
            </a:pPr>
            <a:r>
              <a:rPr lang="ar-EG" sz="9921" b="1" dirty="0">
                <a:solidFill>
                  <a:srgbClr val="FF0000"/>
                </a:solidFill>
              </a:rPr>
              <a:t>الاقتصادي:</a:t>
            </a:r>
          </a:p>
          <a:p>
            <a:pPr algn="r" rtl="1">
              <a:lnSpc>
                <a:spcPct val="110000"/>
              </a:lnSpc>
              <a:spcBef>
                <a:spcPts val="600"/>
              </a:spcBef>
            </a:pPr>
            <a:r>
              <a:rPr lang="ar-EG" sz="8929" b="1" dirty="0"/>
              <a:t>توفير مواد ذات تكلفة منخفضة وبكفاءة عالية في التخلص من الآفات.</a:t>
            </a:r>
          </a:p>
          <a:p>
            <a:pPr algn="r" rtl="1">
              <a:lnSpc>
                <a:spcPct val="110000"/>
              </a:lnSpc>
              <a:spcBef>
                <a:spcPts val="600"/>
              </a:spcBef>
            </a:pPr>
            <a:r>
              <a:rPr lang="ar-EG" sz="8929" b="1" dirty="0"/>
              <a:t>الحفاظ علي المحاصيل الزراعية من التلف بسبب تأثير هذه القواقع علي النباتات مما يجعلها تؤثر علي الأمن الغذائي.</a:t>
            </a:r>
          </a:p>
          <a:p>
            <a:pPr algn="r" rtl="1">
              <a:lnSpc>
                <a:spcPct val="110000"/>
              </a:lnSpc>
              <a:spcBef>
                <a:spcPts val="600"/>
              </a:spcBef>
            </a:pPr>
            <a:r>
              <a:rPr lang="ar-EG" sz="8929" b="1" dirty="0"/>
              <a:t>العمل علي تسويق المواد المحضرة لتعميم الفكرة داخل جميع أنحاء الجمهورية.</a:t>
            </a:r>
          </a:p>
          <a:p>
            <a:pPr algn="r" rtl="1">
              <a:lnSpc>
                <a:spcPct val="110000"/>
              </a:lnSpc>
              <a:spcBef>
                <a:spcPts val="600"/>
              </a:spcBef>
            </a:pPr>
            <a:r>
              <a:rPr lang="ar-EG" sz="8929" b="1" dirty="0"/>
              <a:t> </a:t>
            </a:r>
            <a:r>
              <a:rPr lang="ar-EG" sz="8929" b="1" dirty="0">
                <a:solidFill>
                  <a:srgbClr val="FF0000"/>
                </a:solidFill>
              </a:rPr>
              <a:t>الاجتماعي :</a:t>
            </a:r>
            <a:r>
              <a:rPr lang="ar-EG" sz="8929" b="1" dirty="0"/>
              <a:t>  </a:t>
            </a:r>
          </a:p>
          <a:p>
            <a:pPr algn="r" rtl="1">
              <a:lnSpc>
                <a:spcPct val="110000"/>
              </a:lnSpc>
              <a:spcBef>
                <a:spcPts val="600"/>
              </a:spcBef>
            </a:pPr>
            <a:r>
              <a:rPr lang="ar-EG" sz="8929" b="1" dirty="0"/>
              <a:t>التغلب علي مشكلة الآفات التي تؤثر علي المحاصيل الزراعية والتي بدورها تؤثر علي المجتمع المحلي.</a:t>
            </a:r>
          </a:p>
          <a:p>
            <a:pPr algn="r" rtl="1">
              <a:lnSpc>
                <a:spcPct val="110000"/>
              </a:lnSpc>
              <a:spcBef>
                <a:spcPts val="600"/>
              </a:spcBef>
            </a:pPr>
            <a:r>
              <a:rPr lang="ar-EG" sz="8929" b="1" dirty="0">
                <a:solidFill>
                  <a:srgbClr val="FF0000"/>
                </a:solidFill>
              </a:rPr>
              <a:t>البيئي:</a:t>
            </a:r>
          </a:p>
          <a:p>
            <a:pPr algn="r" rtl="1">
              <a:lnSpc>
                <a:spcPct val="110000"/>
              </a:lnSpc>
              <a:spcBef>
                <a:spcPts val="600"/>
              </a:spcBef>
            </a:pPr>
            <a:r>
              <a:rPr lang="ar-EG" sz="8929" b="1" dirty="0"/>
              <a:t> القضاء علي مشكلة الآفات بطريقة خضراء وأمنة دون الإضرار بالنبات.</a:t>
            </a:r>
          </a:p>
          <a:p>
            <a:pPr algn="r" rtl="1">
              <a:lnSpc>
                <a:spcPct val="110000"/>
              </a:lnSpc>
              <a:spcBef>
                <a:spcPts val="600"/>
              </a:spcBef>
            </a:pPr>
            <a:r>
              <a:rPr lang="ar-EG" sz="8929" b="1" dirty="0"/>
              <a:t>عدم </a:t>
            </a:r>
            <a:r>
              <a:rPr lang="ar-EG" sz="8929" b="1" dirty="0" err="1"/>
              <a:t>الإعتماد</a:t>
            </a:r>
            <a:r>
              <a:rPr lang="ar-EG" sz="8929" b="1" dirty="0"/>
              <a:t> علي طريقة الحرق للتخلص من القواقع مما يقلل من </a:t>
            </a:r>
            <a:r>
              <a:rPr lang="ar-EG" sz="8929" b="1" dirty="0" err="1"/>
              <a:t>الإنبعاثات</a:t>
            </a:r>
            <a:r>
              <a:rPr lang="ar-EG" sz="8929" b="1" dirty="0"/>
              <a:t> الضارة والملوثة للبيئة المصرية.</a:t>
            </a:r>
          </a:p>
          <a:p>
            <a:pPr algn="r" rtl="1">
              <a:lnSpc>
                <a:spcPct val="110000"/>
              </a:lnSpc>
              <a:spcBef>
                <a:spcPts val="600"/>
              </a:spcBef>
            </a:pPr>
            <a:r>
              <a:rPr lang="ar-EG" sz="8929" b="1" dirty="0"/>
              <a:t>التقليل من استخدام المبيدات الحشرية للقضاء علي القواقع</a:t>
            </a:r>
          </a:p>
          <a:p>
            <a:pPr algn="r" rtl="1">
              <a:lnSpc>
                <a:spcPct val="110000"/>
              </a:lnSpc>
              <a:spcBef>
                <a:spcPts val="600"/>
              </a:spcBef>
            </a:pPr>
            <a:r>
              <a:rPr lang="ar-EG" sz="8929" b="1" dirty="0">
                <a:solidFill>
                  <a:srgbClr val="FF0000"/>
                </a:solidFill>
              </a:rPr>
              <a:t>الخطط المستقبلية </a:t>
            </a:r>
          </a:p>
          <a:p>
            <a:pPr algn="just" rtl="1">
              <a:lnSpc>
                <a:spcPct val="110000"/>
              </a:lnSpc>
              <a:spcBef>
                <a:spcPts val="600"/>
              </a:spcBef>
            </a:pPr>
            <a:r>
              <a:rPr lang="ar-EG" sz="8929" b="1" dirty="0"/>
              <a:t>ولكن لا تعتبر هذ أخر خطوات الدراسة لكن سيتم ان شاء الله دراسة نسبة تركيز    جزيئات النانو الموجودة بالنبات في الثمار والأوراق للوقوف عند المعدل الأمن وذلك باستخدام حساسات خاصة. تصوير المناطق الموبوءة  بالقمر الصناعي  لسرعة معالجتها قبل تفاقم المشكلة. تطبيق نفس المكون علي قوقع البلهارسيا في المستقبل </a:t>
            </a:r>
            <a:endParaRPr lang="en-GB" sz="8929" b="1" dirty="0"/>
          </a:p>
        </p:txBody>
      </p:sp>
    </p:spTree>
    <p:extLst>
      <p:ext uri="{BB962C8B-B14F-4D97-AF65-F5344CB8AC3E}">
        <p14:creationId xmlns:p14="http://schemas.microsoft.com/office/powerpoint/2010/main" val="36052836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نص 2"/>
          <p:cNvSpPr>
            <a:spLocks noGrp="1"/>
          </p:cNvSpPr>
          <p:nvPr>
            <p:ph type="body" idx="1"/>
          </p:nvPr>
        </p:nvSpPr>
        <p:spPr>
          <a:xfrm>
            <a:off x="703503" y="2765313"/>
            <a:ext cx="6367057" cy="800853"/>
          </a:xfrm>
        </p:spPr>
        <p:txBody>
          <a:bodyPr>
            <a:noAutofit/>
          </a:bodyPr>
          <a:lstStyle/>
          <a:p>
            <a:pPr algn="ctr"/>
            <a:r>
              <a:rPr lang="ar-EG" dirty="0"/>
              <a:t>شكل يوضح  حجم الجزيئات  المتكونة بتحليل الميكروسكوب الإلكتروني</a:t>
            </a:r>
            <a:endParaRPr lang="en-GB" dirty="0"/>
          </a:p>
        </p:txBody>
      </p:sp>
      <p:pic>
        <p:nvPicPr>
          <p:cNvPr id="102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1884168" y="3846746"/>
            <a:ext cx="3413725" cy="3275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عنصر نائب للنص 3"/>
          <p:cNvSpPr>
            <a:spLocks noGrp="1"/>
          </p:cNvSpPr>
          <p:nvPr>
            <p:ph type="body" sz="quarter" idx="3"/>
          </p:nvPr>
        </p:nvSpPr>
        <p:spPr>
          <a:xfrm>
            <a:off x="8185761" y="2144002"/>
            <a:ext cx="6427693" cy="1021737"/>
          </a:xfrm>
        </p:spPr>
        <p:txBody>
          <a:bodyPr/>
          <a:lstStyle/>
          <a:p>
            <a:pPr algn="ctr"/>
            <a:r>
              <a:rPr lang="ar-EG" dirty="0"/>
              <a:t>شكل يوضح القواقع قبل المعالجة         </a:t>
            </a:r>
            <a:endParaRPr lang="en-GB" dirty="0"/>
          </a:p>
        </p:txBody>
      </p:sp>
      <p:pic>
        <p:nvPicPr>
          <p:cNvPr id="6" name="Picture 2"/>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9131789" y="4031560"/>
            <a:ext cx="3588816" cy="1625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19863" y="5881317"/>
            <a:ext cx="3780339" cy="1653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69041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نص 3"/>
          <p:cNvSpPr>
            <a:spLocks noGrp="1"/>
          </p:cNvSpPr>
          <p:nvPr>
            <p:ph type="body" idx="1"/>
          </p:nvPr>
        </p:nvSpPr>
        <p:spPr>
          <a:xfrm>
            <a:off x="672300" y="1693199"/>
            <a:ext cx="6033569" cy="1301907"/>
          </a:xfrm>
        </p:spPr>
        <p:txBody>
          <a:bodyPr>
            <a:noAutofit/>
          </a:bodyPr>
          <a:lstStyle/>
          <a:p>
            <a:pPr>
              <a:lnSpc>
                <a:spcPct val="120000"/>
              </a:lnSpc>
              <a:spcBef>
                <a:spcPts val="0"/>
              </a:spcBef>
            </a:pPr>
            <a:r>
              <a:rPr lang="ar-EG" sz="3200" dirty="0"/>
              <a:t>شكل يوضح  الواقع الافتراضي بالمعمل  للقواقع بعد رشها معمليا</a:t>
            </a:r>
            <a:endParaRPr lang="en-GB" sz="3200" dirty="0"/>
          </a:p>
        </p:txBody>
      </p:sp>
      <p:pic>
        <p:nvPicPr>
          <p:cNvPr id="3074"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1754082" y="3078778"/>
            <a:ext cx="3521998" cy="2661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عنصر نائب للنص 5"/>
          <p:cNvSpPr>
            <a:spLocks noGrp="1"/>
          </p:cNvSpPr>
          <p:nvPr>
            <p:ph type="body" sz="quarter" idx="3"/>
          </p:nvPr>
        </p:nvSpPr>
        <p:spPr>
          <a:xfrm>
            <a:off x="8019357" y="1581150"/>
            <a:ext cx="6427693" cy="1526007"/>
          </a:xfrm>
        </p:spPr>
        <p:txBody>
          <a:bodyPr>
            <a:noAutofit/>
          </a:bodyPr>
          <a:lstStyle/>
          <a:p>
            <a:pPr algn="ctr">
              <a:lnSpc>
                <a:spcPct val="120000"/>
              </a:lnSpc>
              <a:spcBef>
                <a:spcPts val="0"/>
              </a:spcBef>
            </a:pPr>
            <a:r>
              <a:rPr lang="ar-EG" sz="3600" dirty="0"/>
              <a:t>شكل يوضح  القواقع بعد رشها داخل مزرعة مركز البحوث الزراعية </a:t>
            </a:r>
            <a:endParaRPr lang="en-GB" sz="3600" dirty="0"/>
          </a:p>
        </p:txBody>
      </p:sp>
      <p:pic>
        <p:nvPicPr>
          <p:cNvPr id="2050" name="Picture 2"/>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8882620" y="3217302"/>
            <a:ext cx="4304287" cy="22608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4083" y="6149298"/>
            <a:ext cx="3437288" cy="2648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20418" y="6342838"/>
            <a:ext cx="4304287" cy="2543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019162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138</TotalTime>
  <Words>679</Words>
  <Application>Microsoft Office PowerPoint</Application>
  <PresentationFormat>Custom</PresentationFormat>
  <Paragraphs>54</Paragraphs>
  <Slides>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Calibri Light</vt:lpstr>
      <vt:lpstr>Office Theme</vt:lpstr>
      <vt:lpstr>PowerPoint Presentation</vt:lpstr>
      <vt:lpstr>Eco-friendly method for controlling of land snails using chemically synthesized Ag nanoparticles in north Sinai, Egypt  استخدام طريقة صديقة للبيئة بمساعدة جزئيات نانو الفضة  للقضاء علي القواقع الأرضية بمحافظة شمال سيناء</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mohamed adel</dc:creator>
  <cp:lastModifiedBy>Mohamed Elmelegy</cp:lastModifiedBy>
  <cp:revision>16</cp:revision>
  <dcterms:created xsi:type="dcterms:W3CDTF">2022-09-29T13:35:57Z</dcterms:created>
  <dcterms:modified xsi:type="dcterms:W3CDTF">2022-10-22T02:36:37Z</dcterms:modified>
</cp:coreProperties>
</file>