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56" d="100"/>
          <a:sy n="56"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216392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629220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782881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969869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072727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576002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26/03/1444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860422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26/03/1444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585115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26/03/1444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634257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987543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171124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26/03/1444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32660418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889918" y="3865469"/>
            <a:ext cx="11339513" cy="2960873"/>
          </a:xfrm>
        </p:spPr>
        <p:txBody>
          <a:bodyPr>
            <a:normAutofit fontScale="90000"/>
          </a:bodyPr>
          <a:lstStyle/>
          <a:p>
            <a:pPr rtl="1"/>
            <a:r>
              <a:rPr lang="ar-EG" dirty="0"/>
              <a:t>نموذج لعرض المشروعات المتأهلة على مستوى </a:t>
            </a:r>
            <a:r>
              <a:rPr lang="ar-SA" dirty="0"/>
              <a:t>محافظة القاهرة</a:t>
            </a:r>
            <a:br>
              <a:rPr lang="ar-SA" dirty="0"/>
            </a:br>
            <a:r>
              <a:rPr lang="ar-SA" dirty="0"/>
              <a:t>المشروعات الناشئة</a:t>
            </a:r>
            <a:endParaRPr lang="en-US" dirty="0"/>
          </a:p>
        </p:txBody>
      </p:sp>
      <p:sp>
        <p:nvSpPr>
          <p:cNvPr id="4" name="Subtitle 2"/>
          <p:cNvSpPr>
            <a:spLocks noGrp="1"/>
          </p:cNvSpPr>
          <p:nvPr>
            <p:ph type="subTitle" idx="1"/>
          </p:nvPr>
        </p:nvSpPr>
        <p:spPr>
          <a:xfrm>
            <a:off x="1889917" y="7355355"/>
            <a:ext cx="11339513" cy="2053317"/>
          </a:xfrm>
        </p:spPr>
        <p:txBody>
          <a:bodyPr/>
          <a:lstStyle/>
          <a:p>
            <a:r>
              <a:rPr lang="ar-EG" dirty="0"/>
              <a:t>المبادرة الوطنية للمشروعات الخضراء الذكية</a:t>
            </a:r>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5" y="2076594"/>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4464" dirty="0">
                <a:solidFill>
                  <a:sysClr val="windowText" lastClr="000000"/>
                </a:solidFill>
                <a:latin typeface="Calibri Light" panose="020F0302020204030204"/>
                <a:cs typeface="Times New Roman" panose="02020603050405020304" pitchFamily="18" charset="0"/>
              </a:rPr>
              <a:t>المشروع الحاصل على المركز الأول من المشروعات </a:t>
            </a:r>
          </a:p>
          <a:p>
            <a:pPr algn="ctr" defTabSz="1133947" rtl="1">
              <a:defRPr/>
            </a:pPr>
            <a:r>
              <a:rPr lang="ar-EG" sz="4464" dirty="0">
                <a:solidFill>
                  <a:sysClr val="windowText" lastClr="000000"/>
                </a:solidFill>
                <a:latin typeface="Calibri Light" panose="020F0302020204030204"/>
                <a:cs typeface="Times New Roman" panose="02020603050405020304" pitchFamily="18" charset="0"/>
              </a:rPr>
              <a:t>الناشئة </a:t>
            </a:r>
            <a:endParaRPr lang="en-US" sz="4464" dirty="0">
              <a:solidFill>
                <a:sysClr val="windowText" lastClr="000000"/>
              </a:solidFill>
              <a:latin typeface="Calibri Light" panose="020F0302020204030204"/>
            </a:endParaRPr>
          </a:p>
        </p:txBody>
      </p:sp>
      <p:sp>
        <p:nvSpPr>
          <p:cNvPr id="9" name="Content Placeholder 2"/>
          <p:cNvSpPr txBox="1">
            <a:spLocks/>
          </p:cNvSpPr>
          <p:nvPr/>
        </p:nvSpPr>
        <p:spPr>
          <a:xfrm>
            <a:off x="1039456" y="4048234"/>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buFont typeface="Wingdings" panose="05000000000000000000" pitchFamily="2" charset="2"/>
              <a:buChar char="v"/>
              <a:defRPr/>
            </a:pPr>
            <a:r>
              <a:rPr lang="ar-EG" sz="3472" b="1" dirty="0">
                <a:solidFill>
                  <a:schemeClr val="accent1">
                    <a:lumMod val="75000"/>
                  </a:schemeClr>
                </a:solidFill>
                <a:latin typeface="Calibri" panose="020F0502020204030204"/>
                <a:cs typeface="Arial" panose="020B0604020202020204" pitchFamily="34" charset="0"/>
              </a:rPr>
              <a:t>إسم مقدم المشروع </a:t>
            </a:r>
            <a:r>
              <a:rPr lang="ar-EG" sz="3472" dirty="0">
                <a:solidFill>
                  <a:sysClr val="windowText" lastClr="000000"/>
                </a:solidFill>
                <a:latin typeface="Calibri" panose="020F0502020204030204"/>
                <a:cs typeface="Arial" panose="020B0604020202020204" pitchFamily="34" charset="0"/>
              </a:rPr>
              <a:t>:ايناس هشام عبد المعبود</a:t>
            </a:r>
          </a:p>
          <a:p>
            <a:pPr algn="r" rtl="1">
              <a:buFont typeface="Wingdings" panose="05000000000000000000" pitchFamily="2" charset="2"/>
              <a:buChar char="v"/>
              <a:defRPr/>
            </a:pPr>
            <a:r>
              <a:rPr lang="ar-EG" sz="3472" b="1" dirty="0">
                <a:solidFill>
                  <a:schemeClr val="accent1">
                    <a:lumMod val="75000"/>
                  </a:schemeClr>
                </a:solidFill>
                <a:latin typeface="Calibri" panose="020F0502020204030204"/>
                <a:cs typeface="Arial" panose="020B0604020202020204" pitchFamily="34" charset="0"/>
              </a:rPr>
              <a:t>الجهه: </a:t>
            </a:r>
            <a:r>
              <a:rPr lang="ar-EG" sz="3472" dirty="0">
                <a:solidFill>
                  <a:sysClr val="windowText" lastClr="000000"/>
                </a:solidFill>
                <a:latin typeface="Calibri" panose="020F0502020204030204"/>
                <a:cs typeface="Arial" panose="020B0604020202020204" pitchFamily="34" charset="0"/>
              </a:rPr>
              <a:t>ديفان</a:t>
            </a:r>
          </a:p>
          <a:p>
            <a:pPr marL="283487" indent="-283487" algn="r" defTabSz="1133947" rtl="1">
              <a:spcBef>
                <a:spcPts val="1240"/>
              </a:spcBef>
              <a:defRPr/>
            </a:pPr>
            <a:r>
              <a:rPr lang="ar-EG" sz="3472" b="1" dirty="0">
                <a:solidFill>
                  <a:schemeClr val="accent1">
                    <a:lumMod val="75000"/>
                  </a:schemeClr>
                </a:solidFill>
                <a:latin typeface="Calibri" panose="020F0502020204030204"/>
                <a:cs typeface="Arial" panose="020B0604020202020204" pitchFamily="34" charset="0"/>
              </a:rPr>
              <a:t>اسم المشروع:</a:t>
            </a:r>
            <a:r>
              <a:rPr lang="ar-EG" sz="3472" dirty="0">
                <a:solidFill>
                  <a:sysClr val="windowText" lastClr="000000"/>
                </a:solidFill>
                <a:latin typeface="Calibri" panose="020F0502020204030204"/>
                <a:cs typeface="Arial" panose="020B0604020202020204" pitchFamily="34" charset="0"/>
              </a:rPr>
              <a:t> الطاقة النقية</a:t>
            </a:r>
          </a:p>
          <a:p>
            <a:pPr lvl="0" algn="r" rtl="1">
              <a:defRPr/>
            </a:pPr>
            <a:r>
              <a:rPr lang="ar-EG" sz="3472" b="1" dirty="0">
                <a:solidFill>
                  <a:schemeClr val="accent1">
                    <a:lumMod val="75000"/>
                  </a:schemeClr>
                </a:solidFill>
                <a:latin typeface="Calibri" panose="020F0502020204030204"/>
                <a:cs typeface="Arial" panose="020B0604020202020204" pitchFamily="34" charset="0"/>
              </a:rPr>
              <a:t> فكرته: </a:t>
            </a:r>
            <a:r>
              <a:rPr lang="ar-AE" sz="3472" dirty="0"/>
              <a:t>تحويل النفايات العضوية في الموقع إلى غاز حيوي وسماد حيوي من خلال عملية تحلل بيولوجي بسيطة وطبيعية. على عكس الوقود الأحفوري ، يعتبر الغاز الحيوي مادة طبيعية ليس لها تأثير الدفيئة أو استنفاد الأوزون أو المطر الحمضي ؛ ويمكن استخدامه على الفور كغاز للطبخ. </a:t>
            </a:r>
            <a:endParaRPr lang="ar-EG" sz="3472"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4169545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6" y="2150798"/>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dirty="0">
                <a:solidFill>
                  <a:sysClr val="windowText" lastClr="000000"/>
                </a:solidFill>
                <a:latin typeface="Calibri Light" panose="020F0302020204030204"/>
                <a:cs typeface="Times New Roman" panose="02020603050405020304" pitchFamily="18" charset="0"/>
              </a:rPr>
              <a:t>عن المشروع وفكرته</a:t>
            </a:r>
            <a:endParaRPr lang="en-US" sz="5456" dirty="0">
              <a:solidFill>
                <a:sysClr val="windowText" lastClr="000000"/>
              </a:solidFill>
              <a:latin typeface="Calibri Light" panose="020F0302020204030204"/>
            </a:endParaRPr>
          </a:p>
        </p:txBody>
      </p:sp>
      <p:sp>
        <p:nvSpPr>
          <p:cNvPr id="9" name="Content Placeholder 2"/>
          <p:cNvSpPr txBox="1">
            <a:spLocks/>
          </p:cNvSpPr>
          <p:nvPr/>
        </p:nvSpPr>
        <p:spPr>
          <a:xfrm>
            <a:off x="1039456" y="4048234"/>
            <a:ext cx="13040439" cy="5396112"/>
          </a:xfrm>
          <a:prstGeom prst="rect">
            <a:avLst/>
          </a:prstGeom>
        </p:spPr>
        <p:txBody>
          <a:bodyPr vert="horz" lIns="113395" tIns="56698" rIns="113395" bIns="56698"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r" rtl="1">
              <a:defRPr/>
            </a:pPr>
            <a:r>
              <a:rPr lang="ar-EG" sz="3472" b="1" dirty="0">
                <a:solidFill>
                  <a:schemeClr val="accent1">
                    <a:lumMod val="50000"/>
                  </a:schemeClr>
                </a:solidFill>
                <a:latin typeface="Calibri" panose="020F0502020204030204"/>
                <a:cs typeface="Arial" panose="020B0604020202020204" pitchFamily="34" charset="0"/>
              </a:rPr>
              <a:t>الغرض من المشروع </a:t>
            </a:r>
            <a:r>
              <a:rPr lang="ar-EG" sz="3472" dirty="0">
                <a:solidFill>
                  <a:schemeClr val="accent1">
                    <a:lumMod val="50000"/>
                  </a:schemeClr>
                </a:solidFill>
                <a:latin typeface="Calibri" panose="020F0502020204030204"/>
                <a:cs typeface="Arial" panose="020B0604020202020204" pitchFamily="34" charset="0"/>
              </a:rPr>
              <a:t>:</a:t>
            </a:r>
            <a:r>
              <a:rPr lang="ar-EG" sz="3472" dirty="0">
                <a:solidFill>
                  <a:sysClr val="windowText" lastClr="000000"/>
                </a:solidFill>
                <a:latin typeface="Calibri" panose="020F0502020204030204"/>
                <a:cs typeface="Arial" panose="020B0604020202020204" pitchFamily="34" charset="0"/>
              </a:rPr>
              <a:t>يسعي المشروع </a:t>
            </a:r>
            <a:r>
              <a:rPr lang="ar-AE" sz="3472" dirty="0"/>
              <a:t>تحويل النفايات العضوية في الموقع إلى غاز حيوي وسماد حيوي من خلال عملية تحلل بيولوجي بسيطة وطبيعية مما يساهم على الحفاظ على البيئة. ويهدف إلى تأجير هذا النظام للمطاعم والفنادق حيث أن المنشآت والمطاعم والفنادق التي تطل على البحار والانهارتتخلص من هذه النفايات في المياه ، لتقليل تكلفة التخلص منها والتي عادة ما تكون عالية ومرهقة ، وهذا يؤدي إلى تلوث البيئة ، ونفوق الحيوانات في البيئة ، وتدهور البيئة. التنوع البيولوجي ، وزيادة غازات الدفيئة ، والمساهمة في زيادة الاحتباس الحراري ، وبالتالي يؤثر على زيادة تغير المناخ ، بالإضافة إلى التسبب في مشاكل صحية للإنسان القريب من هذه المناطق لذلك.</a:t>
            </a:r>
            <a:endParaRPr lang="ar-EG" sz="3472"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r>
              <a:rPr lang="ar-EG" sz="3472" b="1" dirty="0">
                <a:solidFill>
                  <a:schemeClr val="accent1">
                    <a:lumMod val="50000"/>
                  </a:schemeClr>
                </a:solidFill>
                <a:latin typeface="Calibri" panose="020F0502020204030204"/>
                <a:cs typeface="Arial" panose="020B0604020202020204" pitchFamily="34" charset="0"/>
              </a:rPr>
              <a:t>الفئة المستفيدة من المشروع:</a:t>
            </a:r>
            <a:r>
              <a:rPr lang="ar-EG" sz="3472" dirty="0">
                <a:solidFill>
                  <a:sysClr val="windowText" lastClr="000000"/>
                </a:solidFill>
                <a:latin typeface="Calibri" panose="020F0502020204030204"/>
                <a:cs typeface="Arial" panose="020B0604020202020204" pitchFamily="34" charset="0"/>
              </a:rPr>
              <a:t>الحفاظ على البيئة يستهدف المجتمع وكذلك المطاعم والفنادق. </a:t>
            </a:r>
          </a:p>
          <a:p>
            <a:pPr lvl="0" algn="r" rtl="1">
              <a:defRPr/>
            </a:pPr>
            <a:r>
              <a:rPr lang="ar-EG" sz="3472" b="1" dirty="0">
                <a:solidFill>
                  <a:schemeClr val="accent1">
                    <a:lumMod val="50000"/>
                  </a:schemeClr>
                </a:solidFill>
                <a:latin typeface="Calibri" panose="020F0502020204030204"/>
                <a:cs typeface="Arial" panose="020B0604020202020204" pitchFamily="34" charset="0"/>
              </a:rPr>
              <a:t>الميزة التنافسية للمشروع: </a:t>
            </a:r>
            <a:r>
              <a:rPr lang="ar-EG" sz="3472" dirty="0">
                <a:solidFill>
                  <a:sysClr val="windowText" lastClr="000000"/>
                </a:solidFill>
                <a:latin typeface="Calibri" panose="020F0502020204030204"/>
                <a:cs typeface="Arial" panose="020B0604020202020204" pitchFamily="34" charset="0"/>
              </a:rPr>
              <a:t>تنقية المياه من النفايات بتحويلها </a:t>
            </a:r>
            <a:r>
              <a:rPr lang="ar-AE" sz="3472" dirty="0"/>
              <a:t>إلى غاز حيوي وسماد حيوي</a:t>
            </a:r>
            <a:r>
              <a:rPr lang="ar-EG" sz="3472" dirty="0">
                <a:solidFill>
                  <a:sysClr val="windowText" lastClr="000000"/>
                </a:solidFill>
                <a:latin typeface="Calibri" panose="020F0502020204030204"/>
                <a:cs typeface="Arial" panose="020B0604020202020204" pitchFamily="34" charset="0"/>
              </a:rPr>
              <a:t> و توفير </a:t>
            </a:r>
            <a:r>
              <a:rPr lang="ar-SA" sz="3472" dirty="0">
                <a:solidFill>
                  <a:sysClr val="windowText" lastClr="000000"/>
                </a:solidFill>
                <a:latin typeface="Calibri" panose="020F0502020204030204"/>
                <a:cs typeface="Arial" panose="020B0604020202020204" pitchFamily="34" charset="0"/>
              </a:rPr>
              <a:t>تكاليف على </a:t>
            </a:r>
            <a:r>
              <a:rPr lang="ar-SA" sz="3472" dirty="0" err="1">
                <a:solidFill>
                  <a:sysClr val="windowText" lastClr="000000"/>
                </a:solidFill>
                <a:latin typeface="Calibri" panose="020F0502020204030204"/>
                <a:cs typeface="Arial" panose="020B0604020202020204" pitchFamily="34" charset="0"/>
              </a:rPr>
              <a:t>المنشأت</a:t>
            </a:r>
            <a:r>
              <a:rPr lang="ar-SA" sz="3472" dirty="0">
                <a:solidFill>
                  <a:sysClr val="windowText" lastClr="000000"/>
                </a:solidFill>
                <a:latin typeface="Calibri" panose="020F0502020204030204"/>
                <a:cs typeface="Arial" panose="020B0604020202020204" pitchFamily="34" charset="0"/>
              </a:rPr>
              <a:t> </a:t>
            </a:r>
            <a:r>
              <a:rPr lang="ar-SA" sz="3472" dirty="0" err="1">
                <a:solidFill>
                  <a:sysClr val="windowText" lastClr="000000"/>
                </a:solidFill>
                <a:latin typeface="Calibri" panose="020F0502020204030204"/>
                <a:cs typeface="Arial" panose="020B0604020202020204" pitchFamily="34" charset="0"/>
              </a:rPr>
              <a:t>السياحيه</a:t>
            </a:r>
            <a:r>
              <a:rPr lang="ar-SA" sz="3472" dirty="0">
                <a:solidFill>
                  <a:sysClr val="windowText" lastClr="000000"/>
                </a:solidFill>
                <a:latin typeface="Calibri" panose="020F0502020204030204"/>
                <a:cs typeface="Arial" panose="020B0604020202020204" pitchFamily="34" charset="0"/>
              </a:rPr>
              <a:t>.</a:t>
            </a:r>
            <a:r>
              <a:rPr lang="ar-EG" sz="3472" dirty="0">
                <a:solidFill>
                  <a:sysClr val="windowText" lastClr="000000"/>
                </a:solidFill>
                <a:latin typeface="Calibri" panose="020F0502020204030204"/>
                <a:cs typeface="Arial" panose="020B0604020202020204" pitchFamily="34" charset="0"/>
              </a:rPr>
              <a:t>  </a:t>
            </a:r>
            <a:endParaRPr lang="en-US" sz="3472" dirty="0">
              <a:solidFill>
                <a:sysClr val="windowText" lastClr="000000"/>
              </a:solidFill>
              <a:latin typeface="Calibri" panose="020F0502020204030204"/>
            </a:endParaRPr>
          </a:p>
        </p:txBody>
      </p:sp>
    </p:spTree>
    <p:extLst>
      <p:ext uri="{BB962C8B-B14F-4D97-AF65-F5344CB8AC3E}">
        <p14:creationId xmlns:p14="http://schemas.microsoft.com/office/powerpoint/2010/main" val="173715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6" y="223706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dirty="0">
                <a:solidFill>
                  <a:sysClr val="windowText" lastClr="000000"/>
                </a:solidFill>
                <a:latin typeface="Calibri Light" panose="020F0302020204030204"/>
                <a:cs typeface="Times New Roman" panose="02020603050405020304" pitchFamily="18" charset="0"/>
              </a:rPr>
              <a:t>أثر المشروع وتطبيقاته</a:t>
            </a:r>
            <a:endParaRPr lang="en-US" sz="5456" dirty="0">
              <a:solidFill>
                <a:sysClr val="windowText" lastClr="000000"/>
              </a:solidFill>
              <a:latin typeface="Calibri Light" panose="020F0302020204030204"/>
            </a:endParaRPr>
          </a:p>
        </p:txBody>
      </p:sp>
      <p:sp>
        <p:nvSpPr>
          <p:cNvPr id="7" name="Content Placeholder 2"/>
          <p:cNvSpPr txBox="1">
            <a:spLocks/>
          </p:cNvSpPr>
          <p:nvPr/>
        </p:nvSpPr>
        <p:spPr>
          <a:xfrm>
            <a:off x="1039456" y="4048234"/>
            <a:ext cx="13040439" cy="5396112"/>
          </a:xfrm>
          <a:prstGeom prst="rect">
            <a:avLst/>
          </a:prstGeom>
        </p:spPr>
        <p:txBody>
          <a:bodyPr vert="horz" lIns="113395" tIns="56698" rIns="113395" bIns="56698"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r>
              <a:rPr lang="ar-EG" sz="3472" b="1" dirty="0">
                <a:solidFill>
                  <a:schemeClr val="accent1">
                    <a:lumMod val="50000"/>
                  </a:schemeClr>
                </a:solidFill>
                <a:latin typeface="Calibri" panose="020F0502020204030204"/>
                <a:cs typeface="Arial" panose="020B0604020202020204" pitchFamily="34" charset="0"/>
              </a:rPr>
              <a:t>أثر المشروع الاقتصادي والاجتماعي والبيئي :</a:t>
            </a:r>
          </a:p>
          <a:p>
            <a:pPr marL="0" indent="0" algn="r" rtl="1">
              <a:buNone/>
              <a:defRPr/>
            </a:pPr>
            <a:r>
              <a:rPr lang="ar-AE" sz="3472" dirty="0"/>
              <a:t>توسيع بعض الأسواق وجعل العالم مكاًنا أمان بيئة وكذلك يساهم المشروع في تقليل التكاليف بالنسبة للمؤسسات القريبه من الأنهار والبحار وزيادة دخلهم والحفاظ على البيئة وخفض تكاليفهم وتغير المناخ وخطره على الجميع خاصة أنهم من أكثر المسؤولين عنه وأول من يتأثرون به مما يساعد في تقليل التلوث وغازات الاحتباس الحراري وبالتالي التأثير على تغير المناخ بشكل أفضل بالاضافة لتقليل الاعتماد على الغاز و خفض فواتير الغاز لديهم و المساعدة في انتاج الاسمدة العضوية. </a:t>
            </a:r>
          </a:p>
          <a:p>
            <a:pPr marL="0" indent="0" algn="r" defTabSz="1133947" rtl="1">
              <a:spcBef>
                <a:spcPts val="1240"/>
              </a:spcBef>
              <a:buNone/>
              <a:defRPr/>
            </a:pPr>
            <a:r>
              <a:rPr lang="ar-EG" sz="3472" dirty="0">
                <a:solidFill>
                  <a:sysClr val="windowText" lastClr="000000"/>
                </a:solidFill>
                <a:latin typeface="Calibri" panose="020F0502020204030204"/>
                <a:cs typeface="Arial" panose="020B0604020202020204" pitchFamily="34" charset="0"/>
              </a:rPr>
              <a:t>.</a:t>
            </a:r>
          </a:p>
          <a:p>
            <a:pPr marL="283487" indent="-283487" algn="r" defTabSz="1133947" rtl="1">
              <a:spcBef>
                <a:spcPts val="1240"/>
              </a:spcBef>
              <a:defRPr/>
            </a:pPr>
            <a:r>
              <a:rPr lang="ar-EG" sz="3472" b="1" dirty="0">
                <a:solidFill>
                  <a:schemeClr val="accent1">
                    <a:lumMod val="50000"/>
                  </a:schemeClr>
                </a:solidFill>
                <a:latin typeface="Calibri" panose="020F0502020204030204"/>
                <a:cs typeface="Arial" panose="020B0604020202020204" pitchFamily="34" charset="0"/>
              </a:rPr>
              <a:t>ما تم تنفيذه والخطط المستقبلية للمشروع:</a:t>
            </a:r>
          </a:p>
          <a:p>
            <a:pPr marL="0" indent="0" algn="r" rtl="1">
              <a:buNone/>
              <a:defRPr/>
            </a:pPr>
            <a:r>
              <a:rPr lang="ar-EG" sz="3472" dirty="0">
                <a:solidFill>
                  <a:schemeClr val="accent1">
                    <a:lumMod val="75000"/>
                  </a:schemeClr>
                </a:solidFill>
                <a:latin typeface="Calibri" panose="020F0502020204030204"/>
                <a:cs typeface="Arial" panose="020B0604020202020204" pitchFamily="34" charset="0"/>
              </a:rPr>
              <a:t> </a:t>
            </a:r>
            <a:r>
              <a:rPr lang="ar-EG" sz="3472" dirty="0">
                <a:solidFill>
                  <a:sysClr val="windowText" lastClr="000000"/>
                </a:solidFill>
                <a:latin typeface="Calibri" panose="020F0502020204030204"/>
                <a:cs typeface="Arial" panose="020B0604020202020204" pitchFamily="34" charset="0"/>
              </a:rPr>
              <a:t>بدء تنفيذ المشروع بتاريخ </a:t>
            </a:r>
            <a:r>
              <a:rPr lang="en-AE" sz="3472" dirty="0">
                <a:solidFill>
                  <a:sysClr val="windowText" lastClr="000000"/>
                </a:solidFill>
              </a:rPr>
              <a:t>23/06/2021</a:t>
            </a:r>
            <a:r>
              <a:rPr lang="ar-SA" sz="3472" dirty="0">
                <a:solidFill>
                  <a:sysClr val="windowText" lastClr="000000"/>
                </a:solidFill>
              </a:rPr>
              <a:t> وتم تنفيذه وتجربته مع بعض </a:t>
            </a:r>
            <a:r>
              <a:rPr lang="ar-SA" sz="3472" dirty="0" err="1">
                <a:solidFill>
                  <a:sysClr val="windowText" lastClr="000000"/>
                </a:solidFill>
              </a:rPr>
              <a:t>المنشأت</a:t>
            </a:r>
            <a:r>
              <a:rPr lang="ar-SA" sz="3472" dirty="0">
                <a:solidFill>
                  <a:sysClr val="windowText" lastClr="000000"/>
                </a:solidFill>
              </a:rPr>
              <a:t> السياحية</a:t>
            </a:r>
            <a:r>
              <a:rPr lang="ar-EG" sz="3472" dirty="0">
                <a:solidFill>
                  <a:sysClr val="windowText" lastClr="000000"/>
                </a:solidFill>
                <a:latin typeface="Calibri" panose="020F0502020204030204"/>
                <a:cs typeface="Arial" panose="020B0604020202020204" pitchFamily="34" charset="0"/>
              </a:rPr>
              <a:t>. </a:t>
            </a:r>
          </a:p>
        </p:txBody>
      </p:sp>
    </p:spTree>
    <p:extLst>
      <p:ext uri="{BB962C8B-B14F-4D97-AF65-F5344CB8AC3E}">
        <p14:creationId xmlns:p14="http://schemas.microsoft.com/office/powerpoint/2010/main" val="24738175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429</TotalTime>
  <Words>343</Words>
  <Application>Microsoft Office PowerPoint</Application>
  <PresentationFormat>Custom</PresentationFormat>
  <Paragraphs>18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Office Theme</vt:lpstr>
      <vt:lpstr>نموذج لعرض المشروعات المتأهلة على مستوى محافظة القاهرة المشروعات الناشئة</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10</cp:revision>
  <dcterms:created xsi:type="dcterms:W3CDTF">2022-09-29T13:35:57Z</dcterms:created>
  <dcterms:modified xsi:type="dcterms:W3CDTF">2022-10-21T21:08:10Z</dcterms:modified>
</cp:coreProperties>
</file>