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
  </p:notesMasterIdLst>
  <p:sldIdLst>
    <p:sldId id="260" r:id="rId2"/>
    <p:sldId id="257" r:id="rId3"/>
    <p:sldId id="258" r:id="rId4"/>
    <p:sldId id="259" r:id="rId5"/>
  </p:sldIdLst>
  <p:sldSz cx="18288000" cy="10287000"/>
  <p:notesSz cx="6858000" cy="9144000"/>
  <p:embeddedFontLst>
    <p:embeddedFont>
      <p:font typeface="Arialle" panose="020B0604020202020204" charset="0"/>
      <p:regular r:id="rId7"/>
    </p:embeddedFont>
    <p:embeddedFont>
      <p:font typeface="Bahnschrift SemiBold SemiConden" panose="020B0502040204020203" pitchFamily="34" charset="0"/>
      <p:bold r:id="rId8"/>
    </p:embeddedFont>
    <p:embeddedFont>
      <p:font typeface="Barlow Light Bold" panose="020B0604020202020204" charset="0"/>
      <p:regular r:id="rId9"/>
    </p:embeddedFont>
    <p:embeddedFont>
      <p:font typeface="Calibri" panose="020F0502020204030204" pitchFamily="34" charset="0"/>
      <p:regular r:id="rId10"/>
      <p:bold r:id="rId11"/>
      <p:italic r:id="rId12"/>
      <p:boldItalic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12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69ED33-D902-45BA-BA69-FBCF1438B471}" type="datetimeFigureOut">
              <a:rPr lang="en-US" smtClean="0"/>
              <a:t>10/20/2022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7AD575-CA4B-42D9-8178-57B28402BD51}" type="slidenum">
              <a:rPr lang="en-US" smtClean="0"/>
              <a:t>‹#›</a:t>
            </a:fld>
            <a:endParaRPr lang="en-US"/>
          </a:p>
        </p:txBody>
      </p:sp>
    </p:spTree>
    <p:extLst>
      <p:ext uri="{BB962C8B-B14F-4D97-AF65-F5344CB8AC3E}">
        <p14:creationId xmlns:p14="http://schemas.microsoft.com/office/powerpoint/2010/main" val="1650103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AD575-CA4B-42D9-8178-57B28402BD51}" type="slidenum">
              <a:rPr lang="en-US" smtClean="0"/>
              <a:t>2</a:t>
            </a:fld>
            <a:endParaRPr lang="en-US"/>
          </a:p>
        </p:txBody>
      </p:sp>
    </p:spTree>
    <p:extLst>
      <p:ext uri="{BB962C8B-B14F-4D97-AF65-F5344CB8AC3E}">
        <p14:creationId xmlns:p14="http://schemas.microsoft.com/office/powerpoint/2010/main" val="3942123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10" Type="http://schemas.openxmlformats.org/officeDocument/2006/relationships/image" Target="../media/image10.jpg"/><Relationship Id="rId4" Type="http://schemas.openxmlformats.org/officeDocument/2006/relationships/image" Target="../media/image4.png"/><Relationship Id="rId9" Type="http://schemas.openxmlformats.org/officeDocument/2006/relationships/image" Target="../media/image9.jpe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jpg"/><Relationship Id="rId18" Type="http://schemas.openxmlformats.org/officeDocument/2006/relationships/image" Target="../media/image25.jpeg"/><Relationship Id="rId3" Type="http://schemas.openxmlformats.org/officeDocument/2006/relationships/image" Target="../media/image11.jpeg"/><Relationship Id="rId7" Type="http://schemas.openxmlformats.org/officeDocument/2006/relationships/image" Target="../media/image15.jpg"/><Relationship Id="rId12" Type="http://schemas.openxmlformats.org/officeDocument/2006/relationships/image" Target="../media/image20.png"/><Relationship Id="rId17" Type="http://schemas.openxmlformats.org/officeDocument/2006/relationships/image" Target="../media/image10.jpg"/><Relationship Id="rId2" Type="http://schemas.openxmlformats.org/officeDocument/2006/relationships/notesSlide" Target="../notesSlides/notesSlide1.xml"/><Relationship Id="rId16"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png"/><Relationship Id="rId15" Type="http://schemas.openxmlformats.org/officeDocument/2006/relationships/image" Target="../media/image23.jpg"/><Relationship Id="rId10" Type="http://schemas.openxmlformats.org/officeDocument/2006/relationships/image" Target="../media/image18.jpeg"/><Relationship Id="rId19" Type="http://schemas.openxmlformats.org/officeDocument/2006/relationships/image" Target="../media/image4.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18" Type="http://schemas.openxmlformats.org/officeDocument/2006/relationships/image" Target="../media/image42.png"/><Relationship Id="rId26" Type="http://schemas.openxmlformats.org/officeDocument/2006/relationships/image" Target="../media/image50.png"/><Relationship Id="rId3" Type="http://schemas.openxmlformats.org/officeDocument/2006/relationships/image" Target="../media/image27.svg"/><Relationship Id="rId21" Type="http://schemas.openxmlformats.org/officeDocument/2006/relationships/image" Target="../media/image45.svg"/><Relationship Id="rId34" Type="http://schemas.openxmlformats.org/officeDocument/2006/relationships/image" Target="../media/image58.png"/><Relationship Id="rId7" Type="http://schemas.openxmlformats.org/officeDocument/2006/relationships/image" Target="../media/image31.svg"/><Relationship Id="rId12" Type="http://schemas.openxmlformats.org/officeDocument/2006/relationships/image" Target="../media/image36.png"/><Relationship Id="rId17" Type="http://schemas.openxmlformats.org/officeDocument/2006/relationships/image" Target="../media/image41.svg"/><Relationship Id="rId25" Type="http://schemas.openxmlformats.org/officeDocument/2006/relationships/image" Target="../media/image49.svg"/><Relationship Id="rId33" Type="http://schemas.openxmlformats.org/officeDocument/2006/relationships/image" Target="../media/image57.svg"/><Relationship Id="rId38" Type="http://schemas.openxmlformats.org/officeDocument/2006/relationships/image" Target="../media/image62.jpeg"/><Relationship Id="rId2" Type="http://schemas.openxmlformats.org/officeDocument/2006/relationships/image" Target="../media/image26.png"/><Relationship Id="rId16" Type="http://schemas.openxmlformats.org/officeDocument/2006/relationships/image" Target="../media/image40.png"/><Relationship Id="rId20" Type="http://schemas.openxmlformats.org/officeDocument/2006/relationships/image" Target="../media/image44.png"/><Relationship Id="rId29" Type="http://schemas.openxmlformats.org/officeDocument/2006/relationships/image" Target="../media/image53.sv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svg"/><Relationship Id="rId24" Type="http://schemas.openxmlformats.org/officeDocument/2006/relationships/image" Target="../media/image48.png"/><Relationship Id="rId32" Type="http://schemas.openxmlformats.org/officeDocument/2006/relationships/image" Target="../media/image56.png"/><Relationship Id="rId37" Type="http://schemas.openxmlformats.org/officeDocument/2006/relationships/image" Target="../media/image61.jpeg"/><Relationship Id="rId5" Type="http://schemas.openxmlformats.org/officeDocument/2006/relationships/image" Target="../media/image29.svg"/><Relationship Id="rId15" Type="http://schemas.openxmlformats.org/officeDocument/2006/relationships/image" Target="../media/image39.svg"/><Relationship Id="rId23" Type="http://schemas.openxmlformats.org/officeDocument/2006/relationships/image" Target="../media/image47.svg"/><Relationship Id="rId28" Type="http://schemas.openxmlformats.org/officeDocument/2006/relationships/image" Target="../media/image52.png"/><Relationship Id="rId36" Type="http://schemas.openxmlformats.org/officeDocument/2006/relationships/image" Target="../media/image60.jpeg"/><Relationship Id="rId10" Type="http://schemas.openxmlformats.org/officeDocument/2006/relationships/image" Target="../media/image34.png"/><Relationship Id="rId19" Type="http://schemas.openxmlformats.org/officeDocument/2006/relationships/image" Target="../media/image43.svg"/><Relationship Id="rId31" Type="http://schemas.openxmlformats.org/officeDocument/2006/relationships/image" Target="../media/image55.svg"/><Relationship Id="rId4" Type="http://schemas.openxmlformats.org/officeDocument/2006/relationships/image" Target="../media/image28.png"/><Relationship Id="rId9" Type="http://schemas.openxmlformats.org/officeDocument/2006/relationships/image" Target="../media/image33.svg"/><Relationship Id="rId14" Type="http://schemas.openxmlformats.org/officeDocument/2006/relationships/image" Target="../media/image38.png"/><Relationship Id="rId22" Type="http://schemas.openxmlformats.org/officeDocument/2006/relationships/image" Target="../media/image46.png"/><Relationship Id="rId27" Type="http://schemas.openxmlformats.org/officeDocument/2006/relationships/image" Target="../media/image51.svg"/><Relationship Id="rId30" Type="http://schemas.openxmlformats.org/officeDocument/2006/relationships/image" Target="../media/image54.png"/><Relationship Id="rId35" Type="http://schemas.openxmlformats.org/officeDocument/2006/relationships/image" Target="../media/image59.svg"/></Relationships>
</file>

<file path=ppt/slides/_rels/slide4.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494263" y="1830005"/>
            <a:ext cx="6309913" cy="6294506"/>
            <a:chOff x="0" y="0"/>
            <a:chExt cx="8413217" cy="8392674"/>
          </a:xfrm>
        </p:grpSpPr>
        <p:pic>
          <p:nvPicPr>
            <p:cNvPr id="4" name="Picture 4"/>
            <p:cNvPicPr>
              <a:picLocks noChangeAspect="1"/>
            </p:cNvPicPr>
            <p:nvPr/>
          </p:nvPicPr>
          <p:blipFill>
            <a:blip r:embed="rId2"/>
            <a:srcRect l="26343" r="50867"/>
            <a:stretch>
              <a:fillRect/>
            </a:stretch>
          </p:blipFill>
          <p:spPr>
            <a:xfrm>
              <a:off x="0" y="0"/>
              <a:ext cx="8413217" cy="8392674"/>
            </a:xfrm>
            <a:prstGeom prst="rect">
              <a:avLst/>
            </a:prstGeom>
          </p:spPr>
        </p:pic>
      </p:grpSp>
      <p:grpSp>
        <p:nvGrpSpPr>
          <p:cNvPr id="5" name="Group 5"/>
          <p:cNvGrpSpPr/>
          <p:nvPr/>
        </p:nvGrpSpPr>
        <p:grpSpPr>
          <a:xfrm>
            <a:off x="494263" y="8124510"/>
            <a:ext cx="2143323" cy="2162490"/>
            <a:chOff x="0" y="0"/>
            <a:chExt cx="2857763" cy="2883319"/>
          </a:xfrm>
        </p:grpSpPr>
        <p:pic>
          <p:nvPicPr>
            <p:cNvPr id="6" name="Picture 6"/>
            <p:cNvPicPr>
              <a:picLocks noChangeAspect="1"/>
            </p:cNvPicPr>
            <p:nvPr/>
          </p:nvPicPr>
          <p:blipFill>
            <a:blip r:embed="rId3"/>
            <a:srcRect l="22384" r="22384"/>
            <a:stretch>
              <a:fillRect/>
            </a:stretch>
          </p:blipFill>
          <p:spPr>
            <a:xfrm>
              <a:off x="0" y="0"/>
              <a:ext cx="2857763" cy="2883319"/>
            </a:xfrm>
            <a:prstGeom prst="rect">
              <a:avLst/>
            </a:prstGeom>
          </p:spPr>
        </p:pic>
      </p:grpSp>
      <p:grpSp>
        <p:nvGrpSpPr>
          <p:cNvPr id="7" name="Group 7"/>
          <p:cNvGrpSpPr/>
          <p:nvPr/>
        </p:nvGrpSpPr>
        <p:grpSpPr>
          <a:xfrm>
            <a:off x="7455720" y="342900"/>
            <a:ext cx="7006114" cy="8718610"/>
            <a:chOff x="368054" y="-9048309"/>
            <a:chExt cx="9341485" cy="11624812"/>
          </a:xfrm>
        </p:grpSpPr>
        <p:grpSp>
          <p:nvGrpSpPr>
            <p:cNvPr id="8" name="Group 8"/>
            <p:cNvGrpSpPr/>
            <p:nvPr/>
          </p:nvGrpSpPr>
          <p:grpSpPr>
            <a:xfrm>
              <a:off x="2616327" y="-109484"/>
              <a:ext cx="7093212" cy="2440373"/>
              <a:chOff x="0" y="-37890"/>
              <a:chExt cx="1094246" cy="376468"/>
            </a:xfrm>
          </p:grpSpPr>
          <p:sp>
            <p:nvSpPr>
              <p:cNvPr id="9" name="Freeform 9"/>
              <p:cNvSpPr/>
              <p:nvPr/>
            </p:nvSpPr>
            <p:spPr>
              <a:xfrm>
                <a:off x="0" y="-37890"/>
                <a:ext cx="1094246" cy="376468"/>
              </a:xfrm>
              <a:custGeom>
                <a:avLst/>
                <a:gdLst/>
                <a:ahLst/>
                <a:cxnLst/>
                <a:rect l="l" t="t" r="r" b="b"/>
                <a:pathLst>
                  <a:path w="1094246" h="376468">
                    <a:moveTo>
                      <a:pt x="0" y="0"/>
                    </a:moveTo>
                    <a:lnTo>
                      <a:pt x="1094246" y="0"/>
                    </a:lnTo>
                    <a:lnTo>
                      <a:pt x="1094246" y="376468"/>
                    </a:lnTo>
                    <a:lnTo>
                      <a:pt x="0" y="376468"/>
                    </a:lnTo>
                    <a:close/>
                  </a:path>
                </a:pathLst>
              </a:custGeom>
              <a:solidFill>
                <a:srgbClr val="02878E"/>
              </a:solidFill>
            </p:spPr>
          </p:sp>
        </p:grpSp>
        <p:grpSp>
          <p:nvGrpSpPr>
            <p:cNvPr id="10" name="Group 10"/>
            <p:cNvGrpSpPr/>
            <p:nvPr/>
          </p:nvGrpSpPr>
          <p:grpSpPr>
            <a:xfrm>
              <a:off x="368054" y="136130"/>
              <a:ext cx="2248273" cy="2440373"/>
              <a:chOff x="0" y="0"/>
              <a:chExt cx="346833" cy="376468"/>
            </a:xfrm>
          </p:grpSpPr>
          <p:sp>
            <p:nvSpPr>
              <p:cNvPr id="11" name="Freeform 11"/>
              <p:cNvSpPr/>
              <p:nvPr/>
            </p:nvSpPr>
            <p:spPr>
              <a:xfrm>
                <a:off x="0" y="0"/>
                <a:ext cx="346833" cy="376468"/>
              </a:xfrm>
              <a:custGeom>
                <a:avLst/>
                <a:gdLst/>
                <a:ahLst/>
                <a:cxnLst/>
                <a:rect l="l" t="t" r="r" b="b"/>
                <a:pathLst>
                  <a:path w="346833" h="376468">
                    <a:moveTo>
                      <a:pt x="0" y="0"/>
                    </a:moveTo>
                    <a:lnTo>
                      <a:pt x="346833" y="0"/>
                    </a:lnTo>
                    <a:lnTo>
                      <a:pt x="346833" y="376468"/>
                    </a:lnTo>
                    <a:lnTo>
                      <a:pt x="0" y="376468"/>
                    </a:lnTo>
                    <a:close/>
                  </a:path>
                </a:pathLst>
              </a:custGeom>
              <a:solidFill>
                <a:srgbClr val="B5E3E7"/>
              </a:solidFill>
            </p:spPr>
          </p:sp>
        </p:grpSp>
        <p:pic>
          <p:nvPicPr>
            <p:cNvPr id="12" name="Picture 12"/>
            <p:cNvPicPr>
              <a:picLocks noChangeAspect="1"/>
            </p:cNvPicPr>
            <p:nvPr/>
          </p:nvPicPr>
          <p:blipFill>
            <a:blip r:embed="rId4"/>
            <a:srcRect/>
            <a:stretch>
              <a:fillRect/>
            </a:stretch>
          </p:blipFill>
          <p:spPr>
            <a:xfrm>
              <a:off x="3533494" y="-9048309"/>
              <a:ext cx="1594349" cy="1653037"/>
            </a:xfrm>
            <a:prstGeom prst="rect">
              <a:avLst/>
            </a:prstGeom>
          </p:spPr>
        </p:pic>
        <p:sp>
          <p:nvSpPr>
            <p:cNvPr id="13" name="TextBox 13"/>
            <p:cNvSpPr txBox="1"/>
            <p:nvPr/>
          </p:nvSpPr>
          <p:spPr>
            <a:xfrm>
              <a:off x="2616327" y="324128"/>
              <a:ext cx="7093212" cy="1505028"/>
            </a:xfrm>
            <a:prstGeom prst="rect">
              <a:avLst/>
            </a:prstGeom>
          </p:spPr>
          <p:txBody>
            <a:bodyPr lIns="0" tIns="0" rIns="0" bIns="0" rtlCol="0" anchor="t">
              <a:spAutoFit/>
            </a:bodyPr>
            <a:lstStyle/>
            <a:p>
              <a:pPr algn="ctr">
                <a:lnSpc>
                  <a:spcPts val="3015"/>
                </a:lnSpc>
              </a:pPr>
              <a:r>
                <a:rPr lang="en-US" sz="2400" b="1" dirty="0" err="1">
                  <a:solidFill>
                    <a:srgbClr val="FFFFFF"/>
                  </a:solidFill>
                  <a:effectLst>
                    <a:outerShdw blurRad="38100" dist="38100" dir="2700000" algn="tl">
                      <a:srgbClr val="000000">
                        <a:alpha val="43137"/>
                      </a:srgbClr>
                    </a:outerShdw>
                  </a:effectLst>
                  <a:cs typeface="Arialle"/>
                </a:rPr>
                <a:t>المبادرات</a:t>
              </a:r>
              <a:r>
                <a:rPr lang="en-US" sz="2400" b="1" dirty="0">
                  <a:solidFill>
                    <a:srgbClr val="FFFFFF"/>
                  </a:solidFill>
                  <a:effectLst>
                    <a:outerShdw blurRad="38100" dist="38100" dir="2700000" algn="tl">
                      <a:srgbClr val="000000">
                        <a:alpha val="43137"/>
                      </a:srgbClr>
                    </a:outerShdw>
                  </a:effectLst>
                  <a:cs typeface="Arialle"/>
                </a:rPr>
                <a:t> </a:t>
              </a:r>
              <a:r>
                <a:rPr lang="en-US" sz="2400" b="1" dirty="0" err="1">
                  <a:solidFill>
                    <a:srgbClr val="FFFFFF"/>
                  </a:solidFill>
                  <a:effectLst>
                    <a:outerShdw blurRad="38100" dist="38100" dir="2700000" algn="tl">
                      <a:srgbClr val="000000">
                        <a:alpha val="43137"/>
                      </a:srgbClr>
                    </a:outerShdw>
                  </a:effectLst>
                  <a:cs typeface="Arialle"/>
                </a:rPr>
                <a:t>والمشاركات</a:t>
              </a:r>
              <a:r>
                <a:rPr lang="en-US" sz="2400" b="1" dirty="0">
                  <a:solidFill>
                    <a:srgbClr val="FFFFFF"/>
                  </a:solidFill>
                  <a:effectLst>
                    <a:outerShdw blurRad="38100" dist="38100" dir="2700000" algn="tl">
                      <a:srgbClr val="000000">
                        <a:alpha val="43137"/>
                      </a:srgbClr>
                    </a:outerShdw>
                  </a:effectLst>
                  <a:cs typeface="Arialle"/>
                </a:rPr>
                <a:t> </a:t>
              </a:r>
              <a:r>
                <a:rPr lang="en-US" sz="2400" b="1" dirty="0" err="1">
                  <a:solidFill>
                    <a:srgbClr val="FFFFFF"/>
                  </a:solidFill>
                  <a:effectLst>
                    <a:outerShdw blurRad="38100" dist="38100" dir="2700000" algn="tl">
                      <a:srgbClr val="000000">
                        <a:alpha val="43137"/>
                      </a:srgbClr>
                    </a:outerShdw>
                  </a:effectLst>
                  <a:cs typeface="Arialle"/>
                </a:rPr>
                <a:t>الإجتماعية</a:t>
              </a:r>
              <a:r>
                <a:rPr lang="en-US" sz="2400" b="1" dirty="0">
                  <a:solidFill>
                    <a:srgbClr val="FFFFFF"/>
                  </a:solidFill>
                  <a:effectLst>
                    <a:outerShdw blurRad="38100" dist="38100" dir="2700000" algn="tl">
                      <a:srgbClr val="000000">
                        <a:alpha val="43137"/>
                      </a:srgbClr>
                    </a:outerShdw>
                  </a:effectLst>
                  <a:cs typeface="Arialle"/>
                </a:rPr>
                <a:t> </a:t>
              </a:r>
              <a:r>
                <a:rPr lang="en-US" sz="2400" b="1" dirty="0" err="1">
                  <a:solidFill>
                    <a:srgbClr val="FFFFFF"/>
                  </a:solidFill>
                  <a:effectLst>
                    <a:outerShdw blurRad="38100" dist="38100" dir="2700000" algn="tl">
                      <a:srgbClr val="000000">
                        <a:alpha val="43137"/>
                      </a:srgbClr>
                    </a:outerShdw>
                  </a:effectLst>
                  <a:cs typeface="Arialle"/>
                </a:rPr>
                <a:t>غير</a:t>
              </a:r>
              <a:r>
                <a:rPr lang="en-US" sz="2400" b="1" dirty="0">
                  <a:solidFill>
                    <a:srgbClr val="FFFFFF"/>
                  </a:solidFill>
                  <a:effectLst>
                    <a:outerShdw blurRad="38100" dist="38100" dir="2700000" algn="tl">
                      <a:srgbClr val="000000">
                        <a:alpha val="43137"/>
                      </a:srgbClr>
                    </a:outerShdw>
                  </a:effectLst>
                  <a:cs typeface="Arialle"/>
                </a:rPr>
                <a:t> </a:t>
              </a:r>
              <a:r>
                <a:rPr lang="en-US" sz="2400" b="1" dirty="0" err="1">
                  <a:solidFill>
                    <a:srgbClr val="FFFFFF"/>
                  </a:solidFill>
                  <a:effectLst>
                    <a:outerShdw blurRad="38100" dist="38100" dir="2700000" algn="tl">
                      <a:srgbClr val="000000">
                        <a:alpha val="43137"/>
                      </a:srgbClr>
                    </a:outerShdw>
                  </a:effectLst>
                  <a:cs typeface="Arialle"/>
                </a:rPr>
                <a:t>الهادفة</a:t>
              </a:r>
              <a:r>
                <a:rPr lang="en-US" sz="2400" b="1" dirty="0">
                  <a:solidFill>
                    <a:srgbClr val="FFFFFF"/>
                  </a:solidFill>
                  <a:effectLst>
                    <a:outerShdw blurRad="38100" dist="38100" dir="2700000" algn="tl">
                      <a:srgbClr val="000000">
                        <a:alpha val="43137"/>
                      </a:srgbClr>
                    </a:outerShdw>
                  </a:effectLst>
                  <a:cs typeface="Arialle"/>
                </a:rPr>
                <a:t> </a:t>
              </a:r>
              <a:r>
                <a:rPr lang="en-US" sz="2400" b="1" dirty="0" err="1">
                  <a:solidFill>
                    <a:srgbClr val="FFFFFF"/>
                  </a:solidFill>
                  <a:effectLst>
                    <a:outerShdw blurRad="38100" dist="38100" dir="2700000" algn="tl">
                      <a:srgbClr val="000000">
                        <a:alpha val="43137"/>
                      </a:srgbClr>
                    </a:outerShdw>
                  </a:effectLst>
                  <a:cs typeface="Arialle"/>
                </a:rPr>
                <a:t>للربح</a:t>
              </a:r>
              <a:endParaRPr lang="en-US" sz="2400" b="1" dirty="0">
                <a:solidFill>
                  <a:srgbClr val="FFFFFF"/>
                </a:solidFill>
                <a:effectLst>
                  <a:outerShdw blurRad="38100" dist="38100" dir="2700000" algn="tl">
                    <a:srgbClr val="000000">
                      <a:alpha val="43137"/>
                    </a:srgbClr>
                  </a:outerShdw>
                </a:effectLst>
                <a:cs typeface="Arialle"/>
              </a:endParaRPr>
            </a:p>
            <a:p>
              <a:pPr algn="ctr">
                <a:lnSpc>
                  <a:spcPts val="3015"/>
                </a:lnSpc>
              </a:pPr>
              <a:endParaRPr lang="en-US" sz="2400" b="1" dirty="0">
                <a:solidFill>
                  <a:srgbClr val="FFFFFF"/>
                </a:solidFill>
                <a:effectLst>
                  <a:outerShdw blurRad="38100" dist="38100" dir="2700000" algn="tl">
                    <a:srgbClr val="000000">
                      <a:alpha val="43137"/>
                    </a:srgbClr>
                  </a:outerShdw>
                </a:effectLst>
                <a:cs typeface="Arialle"/>
              </a:endParaRPr>
            </a:p>
            <a:p>
              <a:pPr algn="ctr">
                <a:lnSpc>
                  <a:spcPts val="3015"/>
                </a:lnSpc>
                <a:spcBef>
                  <a:spcPct val="0"/>
                </a:spcBef>
              </a:pPr>
              <a:r>
                <a:rPr lang="en-US" sz="2400" b="1" dirty="0" err="1">
                  <a:solidFill>
                    <a:srgbClr val="FFFFFF"/>
                  </a:solidFill>
                  <a:effectLst>
                    <a:outerShdw blurRad="38100" dist="38100" dir="2700000" algn="tl">
                      <a:srgbClr val="000000">
                        <a:alpha val="43137"/>
                      </a:srgbClr>
                    </a:outerShdw>
                  </a:effectLst>
                  <a:cs typeface="Arialle"/>
                </a:rPr>
                <a:t>معهد</a:t>
              </a:r>
              <a:r>
                <a:rPr lang="en-US" sz="2400" b="1" dirty="0">
                  <a:solidFill>
                    <a:srgbClr val="FFFFFF"/>
                  </a:solidFill>
                  <a:effectLst>
                    <a:outerShdw blurRad="38100" dist="38100" dir="2700000" algn="tl">
                      <a:srgbClr val="000000">
                        <a:alpha val="43137"/>
                      </a:srgbClr>
                    </a:outerShdw>
                  </a:effectLst>
                  <a:cs typeface="Arialle"/>
                </a:rPr>
                <a:t> </a:t>
              </a:r>
              <a:r>
                <a:rPr lang="en-US" sz="2400" b="1" dirty="0" err="1">
                  <a:solidFill>
                    <a:srgbClr val="FFFFFF"/>
                  </a:solidFill>
                  <a:effectLst>
                    <a:outerShdw blurRad="38100" dist="38100" dir="2700000" algn="tl">
                      <a:srgbClr val="000000">
                        <a:alpha val="43137"/>
                      </a:srgbClr>
                    </a:outerShdw>
                  </a:effectLst>
                  <a:cs typeface="Arialle"/>
                </a:rPr>
                <a:t>حقوق</a:t>
              </a:r>
              <a:r>
                <a:rPr lang="en-US" sz="2400" b="1" dirty="0">
                  <a:solidFill>
                    <a:srgbClr val="FFFFFF"/>
                  </a:solidFill>
                  <a:effectLst>
                    <a:outerShdw blurRad="38100" dist="38100" dir="2700000" algn="tl">
                      <a:srgbClr val="000000">
                        <a:alpha val="43137"/>
                      </a:srgbClr>
                    </a:outerShdw>
                  </a:effectLst>
                  <a:cs typeface="Arialle"/>
                </a:rPr>
                <a:t> </a:t>
              </a:r>
              <a:r>
                <a:rPr lang="en-US" sz="2400" b="1" dirty="0" err="1">
                  <a:solidFill>
                    <a:srgbClr val="FFFFFF"/>
                  </a:solidFill>
                  <a:effectLst>
                    <a:outerShdw blurRad="38100" dist="38100" dir="2700000" algn="tl">
                      <a:srgbClr val="000000">
                        <a:alpha val="43137"/>
                      </a:srgbClr>
                    </a:outerShdw>
                  </a:effectLst>
                  <a:cs typeface="Arialle"/>
                </a:rPr>
                <a:t>حضارة</a:t>
              </a:r>
              <a:r>
                <a:rPr lang="en-US" sz="2400" b="1" dirty="0">
                  <a:solidFill>
                    <a:srgbClr val="FFFFFF"/>
                  </a:solidFill>
                  <a:effectLst>
                    <a:outerShdw blurRad="38100" dist="38100" dir="2700000" algn="tl">
                      <a:srgbClr val="000000">
                        <a:alpha val="43137"/>
                      </a:srgbClr>
                    </a:outerShdw>
                  </a:effectLst>
                  <a:cs typeface="Arialle"/>
                </a:rPr>
                <a:t> _ </a:t>
              </a:r>
              <a:r>
                <a:rPr lang="en-US" sz="2400" b="1" dirty="0" err="1">
                  <a:solidFill>
                    <a:srgbClr val="FFFFFF"/>
                  </a:solidFill>
                  <a:effectLst>
                    <a:outerShdw blurRad="38100" dist="38100" dir="2700000" algn="tl">
                      <a:srgbClr val="000000">
                        <a:alpha val="43137"/>
                      </a:srgbClr>
                    </a:outerShdw>
                  </a:effectLst>
                  <a:cs typeface="Arialle"/>
                </a:rPr>
                <a:t>الولايات</a:t>
              </a:r>
              <a:r>
                <a:rPr lang="en-US" sz="2400" b="1" dirty="0">
                  <a:solidFill>
                    <a:srgbClr val="FFFFFF"/>
                  </a:solidFill>
                  <a:effectLst>
                    <a:outerShdw blurRad="38100" dist="38100" dir="2700000" algn="tl">
                      <a:srgbClr val="000000">
                        <a:alpha val="43137"/>
                      </a:srgbClr>
                    </a:outerShdw>
                  </a:effectLst>
                  <a:cs typeface="Arialle"/>
                </a:rPr>
                <a:t> </a:t>
              </a:r>
              <a:r>
                <a:rPr lang="en-US" sz="2400" b="1" dirty="0" err="1">
                  <a:solidFill>
                    <a:srgbClr val="FFFFFF"/>
                  </a:solidFill>
                  <a:effectLst>
                    <a:outerShdw blurRad="38100" dist="38100" dir="2700000" algn="tl">
                      <a:srgbClr val="000000">
                        <a:alpha val="43137"/>
                      </a:srgbClr>
                    </a:outerShdw>
                  </a:effectLst>
                  <a:cs typeface="Arialle"/>
                </a:rPr>
                <a:t>المتحدة</a:t>
              </a:r>
              <a:r>
                <a:rPr lang="en-US" sz="2400" b="1" dirty="0">
                  <a:solidFill>
                    <a:srgbClr val="FFFFFF"/>
                  </a:solidFill>
                  <a:effectLst>
                    <a:outerShdw blurRad="38100" dist="38100" dir="2700000" algn="tl">
                      <a:srgbClr val="000000">
                        <a:alpha val="43137"/>
                      </a:srgbClr>
                    </a:outerShdw>
                  </a:effectLst>
                  <a:cs typeface="Arialle"/>
                </a:rPr>
                <a:t> </a:t>
              </a:r>
              <a:r>
                <a:rPr lang="en-US" sz="2400" b="1" dirty="0" err="1">
                  <a:solidFill>
                    <a:srgbClr val="FFFFFF"/>
                  </a:solidFill>
                  <a:effectLst>
                    <a:outerShdw blurRad="38100" dist="38100" dir="2700000" algn="tl">
                      <a:srgbClr val="000000">
                        <a:alpha val="43137"/>
                      </a:srgbClr>
                    </a:outerShdw>
                  </a:effectLst>
                  <a:cs typeface="Arialle"/>
                </a:rPr>
                <a:t>الأمريكية</a:t>
              </a:r>
              <a:endParaRPr lang="en-US" sz="2400" b="1" dirty="0">
                <a:solidFill>
                  <a:srgbClr val="FFFFFF"/>
                </a:solidFill>
                <a:effectLst>
                  <a:outerShdw blurRad="38100" dist="38100" dir="2700000" algn="tl">
                    <a:srgbClr val="000000">
                      <a:alpha val="43137"/>
                    </a:srgbClr>
                  </a:outerShdw>
                </a:effectLst>
                <a:cs typeface="Arialle"/>
              </a:endParaRPr>
            </a:p>
          </p:txBody>
        </p:sp>
      </p:grpSp>
      <p:grpSp>
        <p:nvGrpSpPr>
          <p:cNvPr id="14" name="Group 14"/>
          <p:cNvGrpSpPr/>
          <p:nvPr/>
        </p:nvGrpSpPr>
        <p:grpSpPr>
          <a:xfrm>
            <a:off x="3649220" y="8124510"/>
            <a:ext cx="3154956" cy="2162490"/>
            <a:chOff x="0" y="0"/>
            <a:chExt cx="4206608" cy="2883319"/>
          </a:xfrm>
        </p:grpSpPr>
        <p:pic>
          <p:nvPicPr>
            <p:cNvPr id="15" name="Picture 15"/>
            <p:cNvPicPr>
              <a:picLocks noChangeAspect="1"/>
            </p:cNvPicPr>
            <p:nvPr/>
          </p:nvPicPr>
          <p:blipFill>
            <a:blip r:embed="rId5"/>
            <a:srcRect l="42024" r="42024"/>
            <a:stretch>
              <a:fillRect/>
            </a:stretch>
          </p:blipFill>
          <p:spPr>
            <a:xfrm>
              <a:off x="0" y="0"/>
              <a:ext cx="4206608" cy="2883319"/>
            </a:xfrm>
            <a:prstGeom prst="rect">
              <a:avLst/>
            </a:prstGeom>
          </p:spPr>
        </p:pic>
      </p:grpSp>
      <p:grpSp>
        <p:nvGrpSpPr>
          <p:cNvPr id="16" name="Group 16"/>
          <p:cNvGrpSpPr/>
          <p:nvPr/>
        </p:nvGrpSpPr>
        <p:grpSpPr>
          <a:xfrm>
            <a:off x="494263" y="8124510"/>
            <a:ext cx="3154956" cy="2162490"/>
            <a:chOff x="0" y="0"/>
            <a:chExt cx="4206608" cy="2883319"/>
          </a:xfrm>
        </p:grpSpPr>
        <p:pic>
          <p:nvPicPr>
            <p:cNvPr id="17" name="Picture 17"/>
            <p:cNvPicPr>
              <a:picLocks noChangeAspect="1"/>
            </p:cNvPicPr>
            <p:nvPr/>
          </p:nvPicPr>
          <p:blipFill>
            <a:blip r:embed="rId3"/>
            <a:srcRect l="9349" r="9349"/>
            <a:stretch>
              <a:fillRect/>
            </a:stretch>
          </p:blipFill>
          <p:spPr>
            <a:xfrm>
              <a:off x="0" y="0"/>
              <a:ext cx="4206608" cy="2883319"/>
            </a:xfrm>
            <a:prstGeom prst="rect">
              <a:avLst/>
            </a:prstGeom>
          </p:spPr>
        </p:pic>
      </p:grpSp>
      <p:sp>
        <p:nvSpPr>
          <p:cNvPr id="18" name="TextBox 18"/>
          <p:cNvSpPr txBox="1"/>
          <p:nvPr/>
        </p:nvSpPr>
        <p:spPr>
          <a:xfrm>
            <a:off x="7553189" y="2765495"/>
            <a:ext cx="9287566" cy="1107996"/>
          </a:xfrm>
          <a:prstGeom prst="rect">
            <a:avLst/>
          </a:prstGeom>
        </p:spPr>
        <p:txBody>
          <a:bodyPr wrap="square" lIns="0" tIns="0" rIns="0" bIns="0" rtlCol="0" anchor="t">
            <a:spAutoFit/>
          </a:bodyPr>
          <a:lstStyle/>
          <a:p>
            <a:pPr algn="ctr"/>
            <a:r>
              <a:rPr lang="en-US" sz="3600" b="1" dirty="0" err="1">
                <a:solidFill>
                  <a:srgbClr val="000000"/>
                </a:solidFill>
                <a:cs typeface="Arialle Bold"/>
              </a:rPr>
              <a:t>منصة</a:t>
            </a:r>
            <a:r>
              <a:rPr lang="en-US" sz="3600" b="1" dirty="0">
                <a:solidFill>
                  <a:srgbClr val="000000"/>
                </a:solidFill>
                <a:cs typeface="Arialle Bold"/>
              </a:rPr>
              <a:t> </a:t>
            </a:r>
            <a:r>
              <a:rPr lang="en-US" sz="3600" b="1" dirty="0" err="1">
                <a:solidFill>
                  <a:srgbClr val="000000"/>
                </a:solidFill>
                <a:cs typeface="Arialle Bold"/>
              </a:rPr>
              <a:t>رصد</a:t>
            </a:r>
            <a:r>
              <a:rPr lang="en-US" sz="3600" b="1" dirty="0">
                <a:solidFill>
                  <a:srgbClr val="000000"/>
                </a:solidFill>
                <a:cs typeface="Arialle Bold"/>
              </a:rPr>
              <a:t> </a:t>
            </a:r>
            <a:r>
              <a:rPr lang="en-US" sz="3600" b="1" dirty="0" err="1">
                <a:solidFill>
                  <a:srgbClr val="000000"/>
                </a:solidFill>
                <a:cs typeface="Arialle Bold"/>
              </a:rPr>
              <a:t>وقياس</a:t>
            </a:r>
            <a:r>
              <a:rPr lang="en-US" sz="3600" b="1" dirty="0">
                <a:solidFill>
                  <a:srgbClr val="000000"/>
                </a:solidFill>
                <a:cs typeface="Arialle Bold"/>
              </a:rPr>
              <a:t> </a:t>
            </a:r>
            <a:r>
              <a:rPr lang="en-US" sz="3600" b="1" dirty="0" err="1">
                <a:solidFill>
                  <a:srgbClr val="000000"/>
                </a:solidFill>
                <a:cs typeface="Arialle Bold"/>
              </a:rPr>
              <a:t>المناطق</a:t>
            </a:r>
            <a:r>
              <a:rPr lang="en-US" sz="3600" b="1" dirty="0">
                <a:solidFill>
                  <a:srgbClr val="000000"/>
                </a:solidFill>
                <a:cs typeface="Arialle Bold"/>
              </a:rPr>
              <a:t> </a:t>
            </a:r>
            <a:r>
              <a:rPr lang="en-US" sz="3600" b="1" dirty="0" err="1">
                <a:solidFill>
                  <a:srgbClr val="000000"/>
                </a:solidFill>
                <a:cs typeface="Arialle Bold"/>
              </a:rPr>
              <a:t>المعرضة</a:t>
            </a:r>
            <a:r>
              <a:rPr lang="en-US" sz="3600" b="1" dirty="0">
                <a:solidFill>
                  <a:srgbClr val="000000"/>
                </a:solidFill>
                <a:cs typeface="Arialle Bold"/>
              </a:rPr>
              <a:t> </a:t>
            </a:r>
            <a:r>
              <a:rPr lang="en-US" sz="3600" b="1" dirty="0" err="1">
                <a:solidFill>
                  <a:srgbClr val="000000"/>
                </a:solidFill>
                <a:cs typeface="Arialle Bold"/>
              </a:rPr>
              <a:t>لأخطار</a:t>
            </a:r>
            <a:r>
              <a:rPr lang="en-US" sz="3600" b="1" dirty="0">
                <a:solidFill>
                  <a:srgbClr val="000000"/>
                </a:solidFill>
                <a:cs typeface="Arialle Bold"/>
              </a:rPr>
              <a:t> </a:t>
            </a:r>
            <a:r>
              <a:rPr lang="en-US" sz="3600" b="1" dirty="0" err="1">
                <a:solidFill>
                  <a:srgbClr val="000000"/>
                </a:solidFill>
                <a:cs typeface="Arialle Bold"/>
              </a:rPr>
              <a:t>التغير</a:t>
            </a:r>
            <a:r>
              <a:rPr lang="en-US" sz="3600" b="1" dirty="0">
                <a:solidFill>
                  <a:srgbClr val="000000"/>
                </a:solidFill>
                <a:cs typeface="Arialle Bold"/>
              </a:rPr>
              <a:t> </a:t>
            </a:r>
            <a:r>
              <a:rPr lang="en-US" sz="3600" b="1" dirty="0" err="1">
                <a:solidFill>
                  <a:srgbClr val="000000"/>
                </a:solidFill>
                <a:cs typeface="Arialle Bold"/>
              </a:rPr>
              <a:t>المناخي</a:t>
            </a:r>
            <a:endParaRPr lang="ar-EG" sz="3600" b="1" dirty="0">
              <a:solidFill>
                <a:srgbClr val="000000"/>
              </a:solidFill>
              <a:cs typeface="Arialle Bold"/>
            </a:endParaRPr>
          </a:p>
          <a:p>
            <a:pPr algn="ctr"/>
            <a:r>
              <a:rPr lang="ar-EG" sz="3600" b="1" dirty="0" err="1">
                <a:solidFill>
                  <a:srgbClr val="000000"/>
                </a:solidFill>
                <a:cs typeface="Arialle Bold"/>
              </a:rPr>
              <a:t>وودعم</a:t>
            </a:r>
            <a:r>
              <a:rPr lang="ar-EG" sz="3600" b="1" dirty="0">
                <a:solidFill>
                  <a:srgbClr val="000000"/>
                </a:solidFill>
                <a:cs typeface="Arialle Bold"/>
              </a:rPr>
              <a:t> واتخاذ قرارات التنمية المستدامة </a:t>
            </a:r>
            <a:endParaRPr lang="en-US" sz="3600" b="1" dirty="0">
              <a:solidFill>
                <a:srgbClr val="000000"/>
              </a:solidFill>
              <a:cs typeface="Arialle Bold"/>
            </a:endParaRPr>
          </a:p>
        </p:txBody>
      </p:sp>
      <p:sp>
        <p:nvSpPr>
          <p:cNvPr id="19" name="TextBox 19"/>
          <p:cNvSpPr txBox="1"/>
          <p:nvPr/>
        </p:nvSpPr>
        <p:spPr>
          <a:xfrm>
            <a:off x="7331063" y="4275960"/>
            <a:ext cx="9536880" cy="2400657"/>
          </a:xfrm>
          <a:prstGeom prst="rect">
            <a:avLst/>
          </a:prstGeom>
        </p:spPr>
        <p:txBody>
          <a:bodyPr wrap="square" lIns="0" tIns="0" rIns="0" bIns="0" rtlCol="0" anchor="t">
            <a:spAutoFit/>
          </a:bodyPr>
          <a:lstStyle/>
          <a:p>
            <a:pPr algn="ctr"/>
            <a:r>
              <a:rPr lang="en-US" sz="4000" b="1" dirty="0" err="1">
                <a:solidFill>
                  <a:srgbClr val="000000"/>
                </a:solidFill>
                <a:cs typeface="Arialle Bold"/>
              </a:rPr>
              <a:t>برج</a:t>
            </a:r>
            <a:r>
              <a:rPr lang="en-US" sz="4000" b="1" dirty="0">
                <a:solidFill>
                  <a:srgbClr val="000000"/>
                </a:solidFill>
                <a:cs typeface="Arialle Bold"/>
              </a:rPr>
              <a:t> </a:t>
            </a:r>
            <a:r>
              <a:rPr lang="en-US" sz="4000" b="1" dirty="0" err="1">
                <a:solidFill>
                  <a:srgbClr val="000000"/>
                </a:solidFill>
                <a:cs typeface="Arialle Bold"/>
              </a:rPr>
              <a:t>رشيد</a:t>
            </a:r>
            <a:r>
              <a:rPr lang="en-US" sz="4000" b="1" dirty="0">
                <a:solidFill>
                  <a:srgbClr val="000000"/>
                </a:solidFill>
                <a:cs typeface="Arialle Bold"/>
              </a:rPr>
              <a:t> </a:t>
            </a:r>
            <a:r>
              <a:rPr lang="en-US" sz="4000" b="1" dirty="0" err="1">
                <a:solidFill>
                  <a:srgbClr val="000000"/>
                </a:solidFill>
                <a:cs typeface="Arialle Bold"/>
              </a:rPr>
              <a:t>وعودة</a:t>
            </a:r>
            <a:r>
              <a:rPr lang="en-US" sz="4000" b="1" dirty="0">
                <a:solidFill>
                  <a:srgbClr val="000000"/>
                </a:solidFill>
                <a:cs typeface="Arialle Bold"/>
              </a:rPr>
              <a:t> </a:t>
            </a:r>
            <a:r>
              <a:rPr lang="en-US" sz="4000" b="1" dirty="0" err="1">
                <a:solidFill>
                  <a:srgbClr val="000000"/>
                </a:solidFill>
                <a:cs typeface="Arialle Bold"/>
              </a:rPr>
              <a:t>حجر</a:t>
            </a:r>
            <a:r>
              <a:rPr lang="en-US" sz="4000" b="1" dirty="0">
                <a:solidFill>
                  <a:srgbClr val="000000"/>
                </a:solidFill>
                <a:cs typeface="Arialle Bold"/>
              </a:rPr>
              <a:t> </a:t>
            </a:r>
            <a:r>
              <a:rPr lang="en-US" sz="4000" b="1" dirty="0" err="1">
                <a:solidFill>
                  <a:srgbClr val="000000"/>
                </a:solidFill>
                <a:cs typeface="Arialle Bold"/>
              </a:rPr>
              <a:t>رشيد</a:t>
            </a:r>
            <a:r>
              <a:rPr lang="en-US" sz="4000" b="1" dirty="0">
                <a:solidFill>
                  <a:srgbClr val="000000"/>
                </a:solidFill>
                <a:cs typeface="Arialle Bold"/>
              </a:rPr>
              <a:t> </a:t>
            </a:r>
            <a:r>
              <a:rPr lang="en-US" sz="4000" b="1" dirty="0" err="1">
                <a:solidFill>
                  <a:srgbClr val="000000"/>
                </a:solidFill>
                <a:cs typeface="Arialle Bold"/>
              </a:rPr>
              <a:t>كنموذج</a:t>
            </a:r>
            <a:r>
              <a:rPr lang="en-US" sz="4000" b="1" dirty="0">
                <a:solidFill>
                  <a:srgbClr val="000000"/>
                </a:solidFill>
                <a:cs typeface="Arialle Bold"/>
              </a:rPr>
              <a:t> </a:t>
            </a:r>
            <a:r>
              <a:rPr lang="en-US" sz="4000" b="1" dirty="0" err="1">
                <a:solidFill>
                  <a:srgbClr val="000000"/>
                </a:solidFill>
                <a:cs typeface="Arialle Bold"/>
              </a:rPr>
              <a:t>تطبيقي</a:t>
            </a:r>
            <a:r>
              <a:rPr lang="en-US" sz="4000" b="1" dirty="0">
                <a:solidFill>
                  <a:srgbClr val="000000"/>
                </a:solidFill>
                <a:cs typeface="Arialle Bold"/>
              </a:rPr>
              <a:t> </a:t>
            </a:r>
            <a:r>
              <a:rPr lang="en-US" sz="4000" b="1" dirty="0" err="1">
                <a:solidFill>
                  <a:srgbClr val="000000"/>
                </a:solidFill>
                <a:cs typeface="Arialle Bold"/>
              </a:rPr>
              <a:t>لاستثمار</a:t>
            </a:r>
            <a:r>
              <a:rPr lang="en-US" sz="4000" b="1" dirty="0">
                <a:solidFill>
                  <a:srgbClr val="000000"/>
                </a:solidFill>
                <a:cs typeface="Arialle Bold"/>
              </a:rPr>
              <a:t> </a:t>
            </a:r>
            <a:r>
              <a:rPr lang="en-US" sz="4000" b="1" dirty="0" err="1">
                <a:solidFill>
                  <a:srgbClr val="000000"/>
                </a:solidFill>
                <a:cs typeface="Arialle Bold"/>
              </a:rPr>
              <a:t>حالة</a:t>
            </a:r>
            <a:r>
              <a:rPr lang="en-US" sz="4000" b="1" dirty="0">
                <a:solidFill>
                  <a:srgbClr val="000000"/>
                </a:solidFill>
                <a:cs typeface="Arialle Bold"/>
              </a:rPr>
              <a:t> </a:t>
            </a:r>
            <a:r>
              <a:rPr lang="en-US" sz="4000" b="1" dirty="0" err="1">
                <a:solidFill>
                  <a:srgbClr val="000000"/>
                </a:solidFill>
                <a:cs typeface="Arialle Bold"/>
              </a:rPr>
              <a:t>استنفار</a:t>
            </a:r>
            <a:r>
              <a:rPr lang="en-US" sz="4000" b="1" dirty="0">
                <a:solidFill>
                  <a:srgbClr val="000000"/>
                </a:solidFill>
                <a:cs typeface="Arialle Bold"/>
              </a:rPr>
              <a:t> </a:t>
            </a:r>
            <a:r>
              <a:rPr lang="en-US" sz="4000" b="1" dirty="0" err="1">
                <a:solidFill>
                  <a:srgbClr val="000000"/>
                </a:solidFill>
                <a:cs typeface="Arialle Bold"/>
              </a:rPr>
              <a:t>المجتمع</a:t>
            </a:r>
            <a:r>
              <a:rPr lang="en-US" sz="4000" b="1" dirty="0">
                <a:solidFill>
                  <a:srgbClr val="000000"/>
                </a:solidFill>
                <a:cs typeface="Arialle Bold"/>
              </a:rPr>
              <a:t> </a:t>
            </a:r>
            <a:r>
              <a:rPr lang="en-US" sz="4000" b="1" dirty="0" err="1">
                <a:solidFill>
                  <a:srgbClr val="000000"/>
                </a:solidFill>
                <a:cs typeface="Arialle Bold"/>
              </a:rPr>
              <a:t>للمطالبة</a:t>
            </a:r>
            <a:r>
              <a:rPr lang="en-US" sz="4000" b="1" dirty="0">
                <a:solidFill>
                  <a:srgbClr val="000000"/>
                </a:solidFill>
                <a:cs typeface="Arialle Bold"/>
              </a:rPr>
              <a:t> </a:t>
            </a:r>
            <a:r>
              <a:rPr lang="en-US" sz="4000" b="1" dirty="0" err="1">
                <a:solidFill>
                  <a:srgbClr val="000000"/>
                </a:solidFill>
                <a:cs typeface="Arialle Bold"/>
              </a:rPr>
              <a:t>بعودة</a:t>
            </a:r>
            <a:r>
              <a:rPr lang="en-US" sz="4000" b="1" dirty="0">
                <a:solidFill>
                  <a:srgbClr val="000000"/>
                </a:solidFill>
                <a:cs typeface="Arialle Bold"/>
              </a:rPr>
              <a:t> </a:t>
            </a:r>
            <a:r>
              <a:rPr lang="en-US" sz="4000" b="1" dirty="0" err="1">
                <a:solidFill>
                  <a:srgbClr val="000000"/>
                </a:solidFill>
                <a:cs typeface="Arialle Bold"/>
              </a:rPr>
              <a:t>الاثار</a:t>
            </a:r>
            <a:r>
              <a:rPr lang="en-US" sz="4000" b="1" dirty="0">
                <a:solidFill>
                  <a:srgbClr val="000000"/>
                </a:solidFill>
                <a:cs typeface="Arialle Bold"/>
              </a:rPr>
              <a:t> </a:t>
            </a:r>
          </a:p>
          <a:p>
            <a:pPr algn="ctr"/>
            <a:r>
              <a:rPr lang="en-US" sz="4000" b="1" dirty="0" err="1">
                <a:solidFill>
                  <a:srgbClr val="000000"/>
                </a:solidFill>
                <a:cs typeface="Arialle Bold"/>
              </a:rPr>
              <a:t>والوعي</a:t>
            </a:r>
            <a:r>
              <a:rPr lang="en-US" sz="4000" b="1" dirty="0">
                <a:solidFill>
                  <a:srgbClr val="000000"/>
                </a:solidFill>
                <a:cs typeface="Arialle Bold"/>
              </a:rPr>
              <a:t> </a:t>
            </a:r>
            <a:r>
              <a:rPr lang="en-US" sz="4000" b="1" dirty="0" err="1">
                <a:solidFill>
                  <a:srgbClr val="000000"/>
                </a:solidFill>
                <a:cs typeface="Arialle Bold"/>
              </a:rPr>
              <a:t>بالتغيير</a:t>
            </a:r>
            <a:r>
              <a:rPr lang="en-US" sz="4000" b="1" dirty="0">
                <a:solidFill>
                  <a:srgbClr val="000000"/>
                </a:solidFill>
                <a:cs typeface="Arialle Bold"/>
              </a:rPr>
              <a:t> </a:t>
            </a:r>
            <a:r>
              <a:rPr lang="en-US" sz="4000" b="1" dirty="0" err="1">
                <a:solidFill>
                  <a:srgbClr val="000000"/>
                </a:solidFill>
                <a:cs typeface="Arialle Bold"/>
              </a:rPr>
              <a:t>المناخي</a:t>
            </a:r>
            <a:r>
              <a:rPr lang="en-US" sz="4000" b="1" dirty="0">
                <a:solidFill>
                  <a:srgbClr val="000000"/>
                </a:solidFill>
                <a:cs typeface="Arialle Bold"/>
              </a:rPr>
              <a:t> </a:t>
            </a:r>
            <a:r>
              <a:rPr lang="en-US" sz="4000" b="1" dirty="0" err="1">
                <a:solidFill>
                  <a:srgbClr val="000000"/>
                </a:solidFill>
                <a:cs typeface="Arialle Bold"/>
              </a:rPr>
              <a:t>والتنمية</a:t>
            </a:r>
            <a:r>
              <a:rPr lang="en-US" sz="4000" b="1" dirty="0">
                <a:solidFill>
                  <a:srgbClr val="000000"/>
                </a:solidFill>
                <a:cs typeface="Arialle Bold"/>
              </a:rPr>
              <a:t> </a:t>
            </a:r>
            <a:r>
              <a:rPr lang="en-US" sz="4000" b="1" dirty="0" err="1">
                <a:solidFill>
                  <a:srgbClr val="000000"/>
                </a:solidFill>
                <a:cs typeface="Arialle Bold"/>
              </a:rPr>
              <a:t>المستدامة</a:t>
            </a:r>
            <a:r>
              <a:rPr lang="en-US" sz="4000" b="1" dirty="0">
                <a:solidFill>
                  <a:srgbClr val="000000"/>
                </a:solidFill>
                <a:cs typeface="Arialle Bold"/>
              </a:rPr>
              <a:t> </a:t>
            </a:r>
          </a:p>
          <a:p>
            <a:pPr algn="ctr"/>
            <a:r>
              <a:rPr lang="en-US" sz="3600" b="1" dirty="0">
                <a:solidFill>
                  <a:srgbClr val="000000"/>
                </a:solidFill>
                <a:latin typeface="Barlow Light Bold"/>
              </a:rPr>
              <a:t>COP 28</a:t>
            </a:r>
            <a:r>
              <a:rPr lang="ar-EG" sz="3600" b="1" dirty="0">
                <a:solidFill>
                  <a:srgbClr val="000000"/>
                </a:solidFill>
                <a:latin typeface="Barlow Light Bold"/>
              </a:rPr>
              <a:t> </a:t>
            </a:r>
            <a:r>
              <a:rPr lang="en-US" sz="3600" b="1" dirty="0">
                <a:solidFill>
                  <a:srgbClr val="000000"/>
                </a:solidFill>
                <a:latin typeface="Barlow Light Bold"/>
              </a:rPr>
              <a:t> -  COP 27</a:t>
            </a:r>
            <a:r>
              <a:rPr lang="ar-EG" sz="3600" b="1" dirty="0">
                <a:solidFill>
                  <a:srgbClr val="000000"/>
                </a:solidFill>
                <a:latin typeface="Barlow Light Bold"/>
              </a:rPr>
              <a:t> من </a:t>
            </a:r>
            <a:endParaRPr lang="en-US" sz="3600" b="1" dirty="0">
              <a:solidFill>
                <a:srgbClr val="000000"/>
              </a:solidFill>
              <a:latin typeface="Barlow Light Bold"/>
            </a:endParaRPr>
          </a:p>
        </p:txBody>
      </p:sp>
      <p:pic>
        <p:nvPicPr>
          <p:cNvPr id="21" name="Picture 20">
            <a:extLst>
              <a:ext uri="{FF2B5EF4-FFF2-40B4-BE49-F238E27FC236}">
                <a16:creationId xmlns:a16="http://schemas.microsoft.com/office/drawing/2014/main" id="{179279F2-4D06-4582-A6CA-B2EB8E48A8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630400" y="7048500"/>
            <a:ext cx="1372710" cy="1830280"/>
          </a:xfrm>
          <a:prstGeom prst="rect">
            <a:avLst/>
          </a:prstGeom>
        </p:spPr>
      </p:pic>
      <p:pic>
        <p:nvPicPr>
          <p:cNvPr id="23" name="Picture 22">
            <a:extLst>
              <a:ext uri="{FF2B5EF4-FFF2-40B4-BE49-F238E27FC236}">
                <a16:creationId xmlns:a16="http://schemas.microsoft.com/office/drawing/2014/main" id="{E16AAEDA-376D-4F23-A21D-CF2D8199319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154400" y="7048500"/>
            <a:ext cx="1372710" cy="1937943"/>
          </a:xfrm>
          <a:prstGeom prst="rect">
            <a:avLst/>
          </a:prstGeom>
        </p:spPr>
      </p:pic>
      <p:pic>
        <p:nvPicPr>
          <p:cNvPr id="22" name="Picture 21">
            <a:extLst>
              <a:ext uri="{FF2B5EF4-FFF2-40B4-BE49-F238E27FC236}">
                <a16:creationId xmlns:a16="http://schemas.microsoft.com/office/drawing/2014/main" id="{3CEA8BA7-FEFA-4FE6-B421-6BF86CE437E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10200" y="266700"/>
            <a:ext cx="1382107" cy="1366818"/>
          </a:xfrm>
          <a:prstGeom prst="rect">
            <a:avLst/>
          </a:prstGeom>
        </p:spPr>
      </p:pic>
      <p:pic>
        <p:nvPicPr>
          <p:cNvPr id="27" name="Picture 26">
            <a:extLst>
              <a:ext uri="{FF2B5EF4-FFF2-40B4-BE49-F238E27FC236}">
                <a16:creationId xmlns:a16="http://schemas.microsoft.com/office/drawing/2014/main" id="{F719BF9A-3FDD-4C10-8B61-5BAAA3F9FF7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077381" y="260186"/>
            <a:ext cx="1082248" cy="1477074"/>
          </a:xfrm>
          <a:prstGeom prst="rect">
            <a:avLst/>
          </a:prstGeom>
        </p:spPr>
      </p:pic>
      <p:pic>
        <p:nvPicPr>
          <p:cNvPr id="31" name="Picture 30">
            <a:extLst>
              <a:ext uri="{FF2B5EF4-FFF2-40B4-BE49-F238E27FC236}">
                <a16:creationId xmlns:a16="http://schemas.microsoft.com/office/drawing/2014/main" id="{6F03369E-0837-49B0-9BD2-058D119ECAB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27469" y="276143"/>
            <a:ext cx="1650512" cy="1703470"/>
          </a:xfrm>
          <a:prstGeom prst="rect">
            <a:avLst/>
          </a:prstGeom>
        </p:spPr>
      </p:pic>
      <p:pic>
        <p:nvPicPr>
          <p:cNvPr id="32" name="Picture 31">
            <a:extLst>
              <a:ext uri="{FF2B5EF4-FFF2-40B4-BE49-F238E27FC236}">
                <a16:creationId xmlns:a16="http://schemas.microsoft.com/office/drawing/2014/main" id="{E49A85C1-C01E-447C-AF27-95C0EE8385D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72742" y="6822727"/>
            <a:ext cx="2169183" cy="223878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6257400"/>
            <a:ext cx="18440400" cy="4661948"/>
            <a:chOff x="0" y="0"/>
            <a:chExt cx="8106971" cy="1933813"/>
          </a:xfrm>
        </p:grpSpPr>
        <p:sp>
          <p:nvSpPr>
            <p:cNvPr id="3" name="Freeform 3"/>
            <p:cNvSpPr/>
            <p:nvPr/>
          </p:nvSpPr>
          <p:spPr>
            <a:xfrm>
              <a:off x="0" y="0"/>
              <a:ext cx="8106971" cy="1933813"/>
            </a:xfrm>
            <a:custGeom>
              <a:avLst/>
              <a:gdLst/>
              <a:ahLst/>
              <a:cxnLst/>
              <a:rect l="l" t="t" r="r" b="b"/>
              <a:pathLst>
                <a:path w="8106971" h="1933813">
                  <a:moveTo>
                    <a:pt x="0" y="0"/>
                  </a:moveTo>
                  <a:lnTo>
                    <a:pt x="8106971" y="0"/>
                  </a:lnTo>
                  <a:lnTo>
                    <a:pt x="8106971" y="1933813"/>
                  </a:lnTo>
                  <a:lnTo>
                    <a:pt x="0" y="1933813"/>
                  </a:lnTo>
                  <a:close/>
                </a:path>
              </a:pathLst>
            </a:custGeom>
            <a:solidFill>
              <a:srgbClr val="B5E3E7"/>
            </a:solidFill>
          </p:spPr>
        </p:sp>
      </p:grpSp>
      <p:pic>
        <p:nvPicPr>
          <p:cNvPr id="4" name="Picture 4"/>
          <p:cNvPicPr>
            <a:picLocks noChangeAspect="1"/>
          </p:cNvPicPr>
          <p:nvPr/>
        </p:nvPicPr>
        <p:blipFill>
          <a:blip r:embed="rId3"/>
          <a:srcRect l="7966" r="66654"/>
          <a:stretch>
            <a:fillRect/>
          </a:stretch>
        </p:blipFill>
        <p:spPr>
          <a:xfrm>
            <a:off x="0" y="1468072"/>
            <a:ext cx="4249093" cy="8115300"/>
          </a:xfrm>
          <a:prstGeom prst="rect">
            <a:avLst/>
          </a:prstGeom>
        </p:spPr>
      </p:pic>
      <p:grpSp>
        <p:nvGrpSpPr>
          <p:cNvPr id="5" name="Group 5"/>
          <p:cNvGrpSpPr/>
          <p:nvPr/>
        </p:nvGrpSpPr>
        <p:grpSpPr>
          <a:xfrm>
            <a:off x="13831614" y="1352660"/>
            <a:ext cx="3698203" cy="5550677"/>
            <a:chOff x="0" y="0"/>
            <a:chExt cx="5607190" cy="7832849"/>
          </a:xfrm>
        </p:grpSpPr>
        <p:grpSp>
          <p:nvGrpSpPr>
            <p:cNvPr id="6" name="Group 6"/>
            <p:cNvGrpSpPr/>
            <p:nvPr/>
          </p:nvGrpSpPr>
          <p:grpSpPr>
            <a:xfrm>
              <a:off x="0" y="0"/>
              <a:ext cx="5607190" cy="7832849"/>
              <a:chOff x="0" y="0"/>
              <a:chExt cx="1262102" cy="1763067"/>
            </a:xfrm>
          </p:grpSpPr>
          <p:sp>
            <p:nvSpPr>
              <p:cNvPr id="7" name="Freeform 7"/>
              <p:cNvSpPr/>
              <p:nvPr/>
            </p:nvSpPr>
            <p:spPr>
              <a:xfrm>
                <a:off x="0" y="0"/>
                <a:ext cx="1262102" cy="1763067"/>
              </a:xfrm>
              <a:custGeom>
                <a:avLst/>
                <a:gdLst/>
                <a:ahLst/>
                <a:cxnLst/>
                <a:rect l="l" t="t" r="r" b="b"/>
                <a:pathLst>
                  <a:path w="1262102" h="1763067">
                    <a:moveTo>
                      <a:pt x="0" y="0"/>
                    </a:moveTo>
                    <a:lnTo>
                      <a:pt x="1262102" y="0"/>
                    </a:lnTo>
                    <a:lnTo>
                      <a:pt x="1262102" y="1763067"/>
                    </a:lnTo>
                    <a:lnTo>
                      <a:pt x="0" y="1763067"/>
                    </a:lnTo>
                    <a:close/>
                  </a:path>
                </a:pathLst>
              </a:custGeom>
              <a:solidFill>
                <a:srgbClr val="02878E"/>
              </a:solidFill>
            </p:spPr>
          </p:sp>
        </p:grpSp>
        <p:sp>
          <p:nvSpPr>
            <p:cNvPr id="8" name="TextBox 8"/>
            <p:cNvSpPr txBox="1"/>
            <p:nvPr/>
          </p:nvSpPr>
          <p:spPr>
            <a:xfrm>
              <a:off x="740932" y="4082140"/>
              <a:ext cx="4216155" cy="1032761"/>
            </a:xfrm>
            <a:prstGeom prst="rect">
              <a:avLst/>
            </a:prstGeom>
          </p:spPr>
          <p:txBody>
            <a:bodyPr lIns="0" tIns="0" rIns="0" bIns="0" rtlCol="0" anchor="t">
              <a:spAutoFit/>
            </a:bodyPr>
            <a:lstStyle/>
            <a:p>
              <a:pPr algn="ctr">
                <a:lnSpc>
                  <a:spcPts val="3079"/>
                </a:lnSpc>
                <a:spcBef>
                  <a:spcPct val="0"/>
                </a:spcBef>
              </a:pPr>
              <a:r>
                <a:rPr lang="ar-EG" sz="2400" b="1" i="0" u="none" strike="noStrike" dirty="0">
                  <a:solidFill>
                    <a:srgbClr val="FFFFFF"/>
                  </a:solidFill>
                  <a:effectLst/>
                </a:rPr>
                <a:t>ا.د أحمد يحيي محمد جمال الدين عبد الرحمن راشد</a:t>
              </a:r>
              <a:endParaRPr lang="en-US" sz="2199" dirty="0">
                <a:solidFill>
                  <a:srgbClr val="FFFFFF"/>
                </a:solidFill>
                <a:cs typeface="Barlow Bold Bold"/>
              </a:endParaRPr>
            </a:p>
          </p:txBody>
        </p:sp>
        <p:sp>
          <p:nvSpPr>
            <p:cNvPr id="9" name="TextBox 9"/>
            <p:cNvSpPr txBox="1"/>
            <p:nvPr/>
          </p:nvSpPr>
          <p:spPr>
            <a:xfrm>
              <a:off x="258332" y="5525041"/>
              <a:ext cx="5140330" cy="1969771"/>
            </a:xfrm>
            <a:prstGeom prst="rect">
              <a:avLst/>
            </a:prstGeom>
          </p:spPr>
          <p:txBody>
            <a:bodyPr lIns="0" tIns="0" rIns="0" bIns="0" rtlCol="0" anchor="t">
              <a:spAutoFit/>
            </a:bodyPr>
            <a:lstStyle/>
            <a:p>
              <a:r>
                <a:rPr lang="ar-EG" sz="2400" b="0" i="0" u="none" strike="noStrike" cap="all" dirty="0">
                  <a:solidFill>
                    <a:srgbClr val="FFEDD3"/>
                  </a:solidFill>
                  <a:effectLst/>
                  <a:latin typeface="YALBs4gwU0s 0"/>
                </a:rPr>
                <a:t>مدير مؤسس معهد حقوق حضارة بأمريكا، والأستاذ بكلية الهندسة قسم العمارة الجامعة البريطانية في</a:t>
              </a:r>
              <a:endParaRPr lang="ar-EG" sz="2400" cap="all" dirty="0">
                <a:solidFill>
                  <a:srgbClr val="FFEDD3"/>
                </a:solidFill>
                <a:effectLst/>
                <a:latin typeface="YALBs4gwU0s 0"/>
              </a:endParaRPr>
            </a:p>
            <a:p>
              <a:pPr algn="ctr"/>
              <a:r>
                <a:rPr lang="ar-EG" sz="2400" b="0" i="0" u="none" strike="noStrike" cap="all" dirty="0">
                  <a:solidFill>
                    <a:srgbClr val="FFEDD3"/>
                  </a:solidFill>
                  <a:effectLst/>
                  <a:latin typeface="YALBs4gwU0s 0"/>
                </a:rPr>
                <a:t>مصر</a:t>
              </a:r>
              <a:endParaRPr lang="ar-EG" sz="2400" cap="all" dirty="0">
                <a:solidFill>
                  <a:srgbClr val="FFEDD3"/>
                </a:solidFill>
                <a:effectLst/>
                <a:latin typeface="YALBs4gwU0s 0"/>
              </a:endParaRPr>
            </a:p>
          </p:txBody>
        </p:sp>
      </p:grpSp>
      <p:grpSp>
        <p:nvGrpSpPr>
          <p:cNvPr id="12" name="Group 12"/>
          <p:cNvGrpSpPr/>
          <p:nvPr/>
        </p:nvGrpSpPr>
        <p:grpSpPr>
          <a:xfrm>
            <a:off x="4242680" y="1273628"/>
            <a:ext cx="4088867" cy="5636235"/>
            <a:chOff x="0" y="0"/>
            <a:chExt cx="1262102" cy="1765026"/>
          </a:xfrm>
        </p:grpSpPr>
        <p:sp>
          <p:nvSpPr>
            <p:cNvPr id="13" name="Freeform 13"/>
            <p:cNvSpPr/>
            <p:nvPr/>
          </p:nvSpPr>
          <p:spPr>
            <a:xfrm>
              <a:off x="0" y="0"/>
              <a:ext cx="1262102" cy="1765026"/>
            </a:xfrm>
            <a:custGeom>
              <a:avLst/>
              <a:gdLst/>
              <a:ahLst/>
              <a:cxnLst/>
              <a:rect l="l" t="t" r="r" b="b"/>
              <a:pathLst>
                <a:path w="1262102" h="1765026">
                  <a:moveTo>
                    <a:pt x="0" y="0"/>
                  </a:moveTo>
                  <a:lnTo>
                    <a:pt x="1262102" y="0"/>
                  </a:lnTo>
                  <a:lnTo>
                    <a:pt x="1262102" y="1765026"/>
                  </a:lnTo>
                  <a:lnTo>
                    <a:pt x="0" y="1765026"/>
                  </a:lnTo>
                  <a:close/>
                </a:path>
              </a:pathLst>
            </a:custGeom>
            <a:solidFill>
              <a:srgbClr val="02878E"/>
            </a:solidFill>
          </p:spPr>
        </p:sp>
      </p:grpSp>
      <p:pic>
        <p:nvPicPr>
          <p:cNvPr id="24" name="Picture 24"/>
          <p:cNvPicPr>
            <a:picLocks noChangeAspect="1"/>
          </p:cNvPicPr>
          <p:nvPr/>
        </p:nvPicPr>
        <p:blipFill>
          <a:blip r:embed="rId4"/>
          <a:srcRect/>
          <a:stretch>
            <a:fillRect/>
          </a:stretch>
        </p:blipFill>
        <p:spPr>
          <a:xfrm>
            <a:off x="10329764" y="9284825"/>
            <a:ext cx="2471836" cy="611780"/>
          </a:xfrm>
          <a:prstGeom prst="rect">
            <a:avLst/>
          </a:prstGeom>
        </p:spPr>
      </p:pic>
      <p:pic>
        <p:nvPicPr>
          <p:cNvPr id="25" name="Picture 25"/>
          <p:cNvPicPr>
            <a:picLocks noChangeAspect="1"/>
          </p:cNvPicPr>
          <p:nvPr/>
        </p:nvPicPr>
        <p:blipFill>
          <a:blip r:embed="rId5"/>
          <a:srcRect/>
          <a:stretch>
            <a:fillRect/>
          </a:stretch>
        </p:blipFill>
        <p:spPr>
          <a:xfrm>
            <a:off x="8009409" y="7991450"/>
            <a:ext cx="2658591" cy="1973492"/>
          </a:xfrm>
          <a:prstGeom prst="rect">
            <a:avLst/>
          </a:prstGeom>
        </p:spPr>
      </p:pic>
      <p:sp>
        <p:nvSpPr>
          <p:cNvPr id="27" name="TextBox 27"/>
          <p:cNvSpPr txBox="1"/>
          <p:nvPr/>
        </p:nvSpPr>
        <p:spPr>
          <a:xfrm>
            <a:off x="6552086" y="295392"/>
            <a:ext cx="6081519" cy="619337"/>
          </a:xfrm>
          <a:prstGeom prst="rect">
            <a:avLst/>
          </a:prstGeom>
        </p:spPr>
        <p:txBody>
          <a:bodyPr wrap="square" lIns="0" tIns="0" rIns="0" bIns="0" rtlCol="0" anchor="t">
            <a:spAutoFit/>
          </a:bodyPr>
          <a:lstStyle/>
          <a:p>
            <a:pPr algn="ctr">
              <a:lnSpc>
                <a:spcPts val="4759"/>
              </a:lnSpc>
              <a:spcBef>
                <a:spcPct val="0"/>
              </a:spcBef>
            </a:pPr>
            <a:r>
              <a:rPr lang="en-US" sz="4800" b="1" dirty="0" err="1">
                <a:solidFill>
                  <a:srgbClr val="000000"/>
                </a:solidFill>
                <a:effectLst>
                  <a:outerShdw blurRad="38100" dist="38100" dir="2700000" algn="tl">
                    <a:srgbClr val="000000">
                      <a:alpha val="43137"/>
                    </a:srgbClr>
                  </a:outerShdw>
                </a:effectLst>
                <a:cs typeface="Arialle Bold"/>
              </a:rPr>
              <a:t>فريق</a:t>
            </a:r>
            <a:r>
              <a:rPr lang="en-US" sz="4800" b="1" dirty="0">
                <a:solidFill>
                  <a:srgbClr val="000000"/>
                </a:solidFill>
                <a:effectLst>
                  <a:outerShdw blurRad="38100" dist="38100" dir="2700000" algn="tl">
                    <a:srgbClr val="000000">
                      <a:alpha val="43137"/>
                    </a:srgbClr>
                  </a:outerShdw>
                </a:effectLst>
                <a:cs typeface="Arialle Bold"/>
              </a:rPr>
              <a:t> </a:t>
            </a:r>
            <a:r>
              <a:rPr lang="ar-EG" sz="4800" b="1" dirty="0">
                <a:solidFill>
                  <a:srgbClr val="000000"/>
                </a:solidFill>
                <a:effectLst>
                  <a:outerShdw blurRad="38100" dist="38100" dir="2700000" algn="tl">
                    <a:srgbClr val="000000">
                      <a:alpha val="43137"/>
                    </a:srgbClr>
                  </a:outerShdw>
                </a:effectLst>
                <a:cs typeface="Arialle Bold"/>
              </a:rPr>
              <a:t>عرض المش</a:t>
            </a:r>
            <a:r>
              <a:rPr lang="en-US" sz="4800" b="1" dirty="0" err="1">
                <a:solidFill>
                  <a:srgbClr val="000000"/>
                </a:solidFill>
                <a:effectLst>
                  <a:outerShdw blurRad="38100" dist="38100" dir="2700000" algn="tl">
                    <a:srgbClr val="000000">
                      <a:alpha val="43137"/>
                    </a:srgbClr>
                  </a:outerShdw>
                </a:effectLst>
                <a:cs typeface="Arialle Bold"/>
              </a:rPr>
              <a:t>روع</a:t>
            </a:r>
            <a:endParaRPr lang="en-US" sz="4800" b="1" dirty="0">
              <a:solidFill>
                <a:srgbClr val="000000"/>
              </a:solidFill>
              <a:effectLst>
                <a:outerShdw blurRad="38100" dist="38100" dir="2700000" algn="tl">
                  <a:srgbClr val="000000">
                    <a:alpha val="43137"/>
                  </a:srgbClr>
                </a:outerShdw>
              </a:effectLst>
              <a:cs typeface="Arialle Bold"/>
            </a:endParaRPr>
          </a:p>
        </p:txBody>
      </p:sp>
      <p:sp>
        <p:nvSpPr>
          <p:cNvPr id="30" name="TextBox 30"/>
          <p:cNvSpPr txBox="1"/>
          <p:nvPr/>
        </p:nvSpPr>
        <p:spPr>
          <a:xfrm>
            <a:off x="4181517" y="7016254"/>
            <a:ext cx="13855491" cy="573362"/>
          </a:xfrm>
          <a:prstGeom prst="rect">
            <a:avLst/>
          </a:prstGeom>
        </p:spPr>
        <p:txBody>
          <a:bodyPr wrap="square" lIns="0" tIns="0" rIns="0" bIns="0" rtlCol="0" anchor="t">
            <a:spAutoFit/>
          </a:bodyPr>
          <a:lstStyle/>
          <a:p>
            <a:pPr algn="just" rtl="1">
              <a:lnSpc>
                <a:spcPts val="4759"/>
              </a:lnSpc>
              <a:spcBef>
                <a:spcPct val="0"/>
              </a:spcBef>
            </a:pPr>
            <a:r>
              <a:rPr lang="ar-EG" sz="3399" b="1" dirty="0">
                <a:solidFill>
                  <a:srgbClr val="000000"/>
                </a:solidFill>
                <a:cs typeface="Arialle Bold"/>
              </a:rPr>
              <a:t>بعض من </a:t>
            </a:r>
            <a:r>
              <a:rPr lang="en-US" sz="3399" b="1" dirty="0" err="1">
                <a:solidFill>
                  <a:srgbClr val="000000"/>
                </a:solidFill>
                <a:cs typeface="Arialle Bold"/>
              </a:rPr>
              <a:t>شركاء</a:t>
            </a:r>
            <a:r>
              <a:rPr lang="en-US" sz="3399" b="1" dirty="0">
                <a:solidFill>
                  <a:srgbClr val="000000"/>
                </a:solidFill>
                <a:cs typeface="Arialle Bold"/>
              </a:rPr>
              <a:t> </a:t>
            </a:r>
            <a:r>
              <a:rPr lang="ar-EG" sz="3399" b="1" dirty="0">
                <a:solidFill>
                  <a:srgbClr val="000000"/>
                </a:solidFill>
                <a:cs typeface="Arialle Bold"/>
              </a:rPr>
              <a:t>تحالف </a:t>
            </a:r>
            <a:r>
              <a:rPr lang="en-US" sz="3399" b="1" dirty="0" err="1">
                <a:solidFill>
                  <a:srgbClr val="000000"/>
                </a:solidFill>
                <a:cs typeface="Arialle Bold"/>
              </a:rPr>
              <a:t>مشروع</a:t>
            </a:r>
            <a:r>
              <a:rPr lang="ar-EG" sz="3399" b="1" dirty="0">
                <a:solidFill>
                  <a:srgbClr val="000000"/>
                </a:solidFill>
                <a:cs typeface="Arialle Bold"/>
              </a:rPr>
              <a:t> منصة الرصد ومنصة المعلومات ودعم اتحاذ القرار وهناك اخرون</a:t>
            </a:r>
            <a:endParaRPr lang="en-US" sz="3399" b="1" dirty="0">
              <a:solidFill>
                <a:srgbClr val="000000"/>
              </a:solidFill>
              <a:cs typeface="Arialle Bold"/>
            </a:endParaRPr>
          </a:p>
        </p:txBody>
      </p:sp>
      <p:grpSp>
        <p:nvGrpSpPr>
          <p:cNvPr id="33" name="Group 16">
            <a:extLst>
              <a:ext uri="{FF2B5EF4-FFF2-40B4-BE49-F238E27FC236}">
                <a16:creationId xmlns:a16="http://schemas.microsoft.com/office/drawing/2014/main" id="{D83DFB16-4E05-41E7-8EE0-83EED8EE7280}"/>
              </a:ext>
            </a:extLst>
          </p:cNvPr>
          <p:cNvGrpSpPr/>
          <p:nvPr/>
        </p:nvGrpSpPr>
        <p:grpSpPr>
          <a:xfrm>
            <a:off x="9037147" y="1267102"/>
            <a:ext cx="3756815" cy="5636235"/>
            <a:chOff x="0" y="0"/>
            <a:chExt cx="5607190" cy="7832849"/>
          </a:xfrm>
        </p:grpSpPr>
        <p:grpSp>
          <p:nvGrpSpPr>
            <p:cNvPr id="34" name="Group 17">
              <a:extLst>
                <a:ext uri="{FF2B5EF4-FFF2-40B4-BE49-F238E27FC236}">
                  <a16:creationId xmlns:a16="http://schemas.microsoft.com/office/drawing/2014/main" id="{DA05A004-4AD3-454D-9A0E-B2702EE8CC57}"/>
                </a:ext>
              </a:extLst>
            </p:cNvPr>
            <p:cNvGrpSpPr/>
            <p:nvPr/>
          </p:nvGrpSpPr>
          <p:grpSpPr>
            <a:xfrm>
              <a:off x="0" y="0"/>
              <a:ext cx="5607190" cy="7832849"/>
              <a:chOff x="0" y="0"/>
              <a:chExt cx="1262102" cy="1763067"/>
            </a:xfrm>
          </p:grpSpPr>
          <p:sp>
            <p:nvSpPr>
              <p:cNvPr id="39" name="Freeform 18">
                <a:extLst>
                  <a:ext uri="{FF2B5EF4-FFF2-40B4-BE49-F238E27FC236}">
                    <a16:creationId xmlns:a16="http://schemas.microsoft.com/office/drawing/2014/main" id="{9BE5EB46-ECC7-4944-B0CB-D0F04F9663DA}"/>
                  </a:ext>
                </a:extLst>
              </p:cNvPr>
              <p:cNvSpPr/>
              <p:nvPr/>
            </p:nvSpPr>
            <p:spPr>
              <a:xfrm>
                <a:off x="0" y="0"/>
                <a:ext cx="1262102" cy="1763067"/>
              </a:xfrm>
              <a:custGeom>
                <a:avLst/>
                <a:gdLst/>
                <a:ahLst/>
                <a:cxnLst/>
                <a:rect l="l" t="t" r="r" b="b"/>
                <a:pathLst>
                  <a:path w="1262102" h="1763067">
                    <a:moveTo>
                      <a:pt x="0" y="0"/>
                    </a:moveTo>
                    <a:lnTo>
                      <a:pt x="1262102" y="0"/>
                    </a:lnTo>
                    <a:lnTo>
                      <a:pt x="1262102" y="1763067"/>
                    </a:lnTo>
                    <a:lnTo>
                      <a:pt x="0" y="1763067"/>
                    </a:lnTo>
                    <a:close/>
                  </a:path>
                </a:pathLst>
              </a:custGeom>
              <a:solidFill>
                <a:srgbClr val="02878E"/>
              </a:solidFill>
            </p:spPr>
          </p:sp>
        </p:grpSp>
        <p:sp>
          <p:nvSpPr>
            <p:cNvPr id="35" name="TextBox 19">
              <a:extLst>
                <a:ext uri="{FF2B5EF4-FFF2-40B4-BE49-F238E27FC236}">
                  <a16:creationId xmlns:a16="http://schemas.microsoft.com/office/drawing/2014/main" id="{A266BF0E-F867-444F-81E6-798ACF472C42}"/>
                </a:ext>
              </a:extLst>
            </p:cNvPr>
            <p:cNvSpPr txBox="1"/>
            <p:nvPr/>
          </p:nvSpPr>
          <p:spPr>
            <a:xfrm>
              <a:off x="740932" y="4082140"/>
              <a:ext cx="4216155" cy="502701"/>
            </a:xfrm>
            <a:prstGeom prst="rect">
              <a:avLst/>
            </a:prstGeom>
          </p:spPr>
          <p:txBody>
            <a:bodyPr lIns="0" tIns="0" rIns="0" bIns="0" rtlCol="0" anchor="t">
              <a:spAutoFit/>
            </a:bodyPr>
            <a:lstStyle/>
            <a:p>
              <a:pPr algn="ctr">
                <a:lnSpc>
                  <a:spcPts val="3079"/>
                </a:lnSpc>
              </a:pPr>
              <a:r>
                <a:rPr lang="ar-EG" sz="2400" b="1" i="0" u="none" strike="noStrike" dirty="0">
                  <a:solidFill>
                    <a:srgbClr val="FFFFFF"/>
                  </a:solidFill>
                  <a:effectLst/>
                </a:rPr>
                <a:t>ا.د جاد محمد جاد القاضي</a:t>
              </a:r>
              <a:endParaRPr lang="en-US" sz="2199" dirty="0">
                <a:solidFill>
                  <a:srgbClr val="FFFFFF"/>
                </a:solidFill>
                <a:cs typeface="Barlow Bold Bold"/>
              </a:endParaRPr>
            </a:p>
          </p:txBody>
        </p:sp>
        <p:sp>
          <p:nvSpPr>
            <p:cNvPr id="36" name="TextBox 20">
              <a:extLst>
                <a:ext uri="{FF2B5EF4-FFF2-40B4-BE49-F238E27FC236}">
                  <a16:creationId xmlns:a16="http://schemas.microsoft.com/office/drawing/2014/main" id="{09C10F6D-0F81-48A9-8CFB-F6B7D0B4E7DE}"/>
                </a:ext>
              </a:extLst>
            </p:cNvPr>
            <p:cNvSpPr txBox="1"/>
            <p:nvPr/>
          </p:nvSpPr>
          <p:spPr>
            <a:xfrm>
              <a:off x="258332" y="5345978"/>
              <a:ext cx="5140330" cy="1562821"/>
            </a:xfrm>
            <a:prstGeom prst="rect">
              <a:avLst/>
            </a:prstGeom>
          </p:spPr>
          <p:txBody>
            <a:bodyPr lIns="0" tIns="0" rIns="0" bIns="0" rtlCol="0" anchor="t">
              <a:spAutoFit/>
            </a:bodyPr>
            <a:lstStyle/>
            <a:p>
              <a:pPr algn="ctr">
                <a:lnSpc>
                  <a:spcPts val="3079"/>
                </a:lnSpc>
              </a:pPr>
              <a:endParaRPr dirty="0"/>
            </a:p>
            <a:p>
              <a:pPr algn="ctr">
                <a:lnSpc>
                  <a:spcPts val="3079"/>
                </a:lnSpc>
              </a:pPr>
              <a:r>
                <a:rPr lang="ar-EG" sz="2400" b="0" i="0" u="none" strike="noStrike" dirty="0">
                  <a:solidFill>
                    <a:srgbClr val="FFEDD3"/>
                  </a:solidFill>
                  <a:effectLst/>
                </a:rPr>
                <a:t>رئيس المعهد القومي للبحوث الفلكية والجيوفيزيقية</a:t>
              </a:r>
              <a:endParaRPr lang="en-US" sz="2199" dirty="0">
                <a:solidFill>
                  <a:srgbClr val="FFEDD3"/>
                </a:solidFill>
                <a:cs typeface="Barlow Bold"/>
              </a:endParaRPr>
            </a:p>
          </p:txBody>
        </p:sp>
      </p:grpSp>
      <p:sp>
        <p:nvSpPr>
          <p:cNvPr id="42" name="TextBox 28">
            <a:extLst>
              <a:ext uri="{FF2B5EF4-FFF2-40B4-BE49-F238E27FC236}">
                <a16:creationId xmlns:a16="http://schemas.microsoft.com/office/drawing/2014/main" id="{E739ACCD-71C4-4D6B-8A65-CBA78F7B7CDF}"/>
              </a:ext>
            </a:extLst>
          </p:cNvPr>
          <p:cNvSpPr txBox="1"/>
          <p:nvPr/>
        </p:nvSpPr>
        <p:spPr>
          <a:xfrm>
            <a:off x="4583375" y="4068874"/>
            <a:ext cx="3377121" cy="377026"/>
          </a:xfrm>
          <a:prstGeom prst="rect">
            <a:avLst/>
          </a:prstGeom>
        </p:spPr>
        <p:txBody>
          <a:bodyPr wrap="square" lIns="0" tIns="0" rIns="0" bIns="0" rtlCol="0" anchor="t">
            <a:spAutoFit/>
          </a:bodyPr>
          <a:lstStyle/>
          <a:p>
            <a:pPr algn="ctr">
              <a:lnSpc>
                <a:spcPts val="3079"/>
              </a:lnSpc>
              <a:spcBef>
                <a:spcPct val="0"/>
              </a:spcBef>
            </a:pPr>
            <a:r>
              <a:rPr lang="ar-EG" sz="2400" b="1" i="0" u="none" strike="noStrike" dirty="0">
                <a:solidFill>
                  <a:srgbClr val="FFFFFF"/>
                </a:solidFill>
                <a:effectLst/>
              </a:rPr>
              <a:t>ا.د محمد عاصم محمود </a:t>
            </a:r>
            <a:r>
              <a:rPr lang="ar-EG" sz="2400" b="1" i="0" u="none" strike="noStrike" dirty="0" err="1">
                <a:solidFill>
                  <a:srgbClr val="FFFFFF"/>
                </a:solidFill>
                <a:effectLst/>
              </a:rPr>
              <a:t>حنفى</a:t>
            </a:r>
            <a:endParaRPr lang="en-US" sz="2199" dirty="0">
              <a:solidFill>
                <a:srgbClr val="FFFFFF"/>
              </a:solidFill>
              <a:cs typeface="Arialle Bold"/>
            </a:endParaRPr>
          </a:p>
        </p:txBody>
      </p:sp>
      <p:sp>
        <p:nvSpPr>
          <p:cNvPr id="43" name="TextBox 29">
            <a:extLst>
              <a:ext uri="{FF2B5EF4-FFF2-40B4-BE49-F238E27FC236}">
                <a16:creationId xmlns:a16="http://schemas.microsoft.com/office/drawing/2014/main" id="{5E9E6622-F6BD-4BD5-A7FD-14DD451A6684}"/>
              </a:ext>
            </a:extLst>
          </p:cNvPr>
          <p:cNvSpPr txBox="1"/>
          <p:nvPr/>
        </p:nvSpPr>
        <p:spPr>
          <a:xfrm>
            <a:off x="4417753" y="4794044"/>
            <a:ext cx="3855248" cy="1569660"/>
          </a:xfrm>
          <a:prstGeom prst="rect">
            <a:avLst/>
          </a:prstGeom>
        </p:spPr>
        <p:txBody>
          <a:bodyPr lIns="0" tIns="0" rIns="0" bIns="0" rtlCol="0" anchor="t">
            <a:spAutoFit/>
          </a:bodyPr>
          <a:lstStyle/>
          <a:p>
            <a:pPr algn="ctr">
              <a:lnSpc>
                <a:spcPts val="3079"/>
              </a:lnSpc>
              <a:spcBef>
                <a:spcPct val="0"/>
              </a:spcBef>
            </a:pPr>
            <a:r>
              <a:rPr lang="ar-EG" sz="2400" b="0" i="0" u="none" strike="noStrike" dirty="0">
                <a:solidFill>
                  <a:srgbClr val="FFEDD3"/>
                </a:solidFill>
                <a:effectLst/>
              </a:rPr>
              <a:t>استاذ وقائم بعمل رئيس قسم الهندسة المعمارية جامعة الإسكندرية/ صاحب و مدير مكتب استشاري " محمود </a:t>
            </a:r>
            <a:r>
              <a:rPr lang="ar-EG" sz="2400" b="0" i="0" u="none" strike="noStrike" dirty="0" err="1">
                <a:solidFill>
                  <a:srgbClr val="FFEDD3"/>
                </a:solidFill>
                <a:effectLst/>
              </a:rPr>
              <a:t>حنفى</a:t>
            </a:r>
            <a:r>
              <a:rPr lang="ar-EG" sz="2400" b="0" i="0" u="none" strike="noStrike" dirty="0">
                <a:solidFill>
                  <a:srgbClr val="FFEDD3"/>
                </a:solidFill>
                <a:effectLst/>
              </a:rPr>
              <a:t> محمود معماريون و مخططون</a:t>
            </a:r>
            <a:endParaRPr lang="en-US" sz="2199" dirty="0">
              <a:solidFill>
                <a:srgbClr val="FFEDD3"/>
              </a:solidFill>
              <a:cs typeface="Arialle"/>
            </a:endParaRPr>
          </a:p>
        </p:txBody>
      </p:sp>
      <p:pic>
        <p:nvPicPr>
          <p:cNvPr id="11" name="Picture 10">
            <a:extLst>
              <a:ext uri="{FF2B5EF4-FFF2-40B4-BE49-F238E27FC236}">
                <a16:creationId xmlns:a16="http://schemas.microsoft.com/office/drawing/2014/main" id="{7B5C5690-9174-4D19-8632-90EEF31A4C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26576" y="1462417"/>
            <a:ext cx="1763860" cy="2536834"/>
          </a:xfrm>
          <a:prstGeom prst="rect">
            <a:avLst/>
          </a:prstGeom>
        </p:spPr>
      </p:pic>
      <p:pic>
        <p:nvPicPr>
          <p:cNvPr id="17" name="Picture 16">
            <a:extLst>
              <a:ext uri="{FF2B5EF4-FFF2-40B4-BE49-F238E27FC236}">
                <a16:creationId xmlns:a16="http://schemas.microsoft.com/office/drawing/2014/main" id="{3D1B2D8F-4D88-41D4-B84D-87C06859912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7801" y="1367422"/>
            <a:ext cx="1752599" cy="2631829"/>
          </a:xfrm>
          <a:prstGeom prst="rect">
            <a:avLst/>
          </a:prstGeom>
        </p:spPr>
      </p:pic>
      <p:pic>
        <p:nvPicPr>
          <p:cNvPr id="19" name="Picture 18">
            <a:extLst>
              <a:ext uri="{FF2B5EF4-FFF2-40B4-BE49-F238E27FC236}">
                <a16:creationId xmlns:a16="http://schemas.microsoft.com/office/drawing/2014/main" id="{AD0B003F-0D0A-4CFD-9A77-4080B42FAAD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56454" y="6556911"/>
            <a:ext cx="3454746" cy="3539589"/>
          </a:xfrm>
          <a:prstGeom prst="rect">
            <a:avLst/>
          </a:prstGeom>
        </p:spPr>
      </p:pic>
      <p:pic>
        <p:nvPicPr>
          <p:cNvPr id="21" name="Picture 20">
            <a:extLst>
              <a:ext uri="{FF2B5EF4-FFF2-40B4-BE49-F238E27FC236}">
                <a16:creationId xmlns:a16="http://schemas.microsoft.com/office/drawing/2014/main" id="{FB8401B2-54E8-4308-B9DF-405A0F25507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802017" y="7925324"/>
            <a:ext cx="2409783" cy="1028176"/>
          </a:xfrm>
          <a:prstGeom prst="rect">
            <a:avLst/>
          </a:prstGeom>
        </p:spPr>
      </p:pic>
      <p:pic>
        <p:nvPicPr>
          <p:cNvPr id="31" name="Picture 30">
            <a:extLst>
              <a:ext uri="{FF2B5EF4-FFF2-40B4-BE49-F238E27FC236}">
                <a16:creationId xmlns:a16="http://schemas.microsoft.com/office/drawing/2014/main" id="{15FB81DD-DF82-4A46-83E1-5171F3EDBB1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10400" y="8039100"/>
            <a:ext cx="1185583" cy="1830797"/>
          </a:xfrm>
          <a:prstGeom prst="rect">
            <a:avLst/>
          </a:prstGeom>
        </p:spPr>
      </p:pic>
      <p:pic>
        <p:nvPicPr>
          <p:cNvPr id="40" name="Picture 39">
            <a:extLst>
              <a:ext uri="{FF2B5EF4-FFF2-40B4-BE49-F238E27FC236}">
                <a16:creationId xmlns:a16="http://schemas.microsoft.com/office/drawing/2014/main" id="{3AB503EF-788A-404D-BCD1-B98C3FA2E36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878010" y="1468072"/>
            <a:ext cx="1751086" cy="2608628"/>
          </a:xfrm>
          <a:prstGeom prst="rect">
            <a:avLst/>
          </a:prstGeom>
        </p:spPr>
      </p:pic>
      <p:pic>
        <p:nvPicPr>
          <p:cNvPr id="45" name="Picture 44">
            <a:extLst>
              <a:ext uri="{FF2B5EF4-FFF2-40B4-BE49-F238E27FC236}">
                <a16:creationId xmlns:a16="http://schemas.microsoft.com/office/drawing/2014/main" id="{9BB1D372-DB05-44A1-9DF1-70B216A8DC2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441214" y="8115300"/>
            <a:ext cx="1255986" cy="1751402"/>
          </a:xfrm>
          <a:prstGeom prst="rect">
            <a:avLst/>
          </a:prstGeom>
        </p:spPr>
      </p:pic>
      <p:pic>
        <p:nvPicPr>
          <p:cNvPr id="51" name="Picture 50">
            <a:extLst>
              <a:ext uri="{FF2B5EF4-FFF2-40B4-BE49-F238E27FC236}">
                <a16:creationId xmlns:a16="http://schemas.microsoft.com/office/drawing/2014/main" id="{8B0E0174-69D8-4D5B-81FC-521CE9F0DBF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495800" y="7970608"/>
            <a:ext cx="933165" cy="1827981"/>
          </a:xfrm>
          <a:prstGeom prst="rect">
            <a:avLst/>
          </a:prstGeom>
        </p:spPr>
      </p:pic>
      <p:sp>
        <p:nvSpPr>
          <p:cNvPr id="52" name="TextBox 51">
            <a:extLst>
              <a:ext uri="{FF2B5EF4-FFF2-40B4-BE49-F238E27FC236}">
                <a16:creationId xmlns:a16="http://schemas.microsoft.com/office/drawing/2014/main" id="{D8770720-44ED-447E-B44C-FC8D550E4043}"/>
              </a:ext>
            </a:extLst>
          </p:cNvPr>
          <p:cNvSpPr txBox="1"/>
          <p:nvPr/>
        </p:nvSpPr>
        <p:spPr>
          <a:xfrm>
            <a:off x="3952009" y="9639300"/>
            <a:ext cx="1229591" cy="523220"/>
          </a:xfrm>
          <a:prstGeom prst="rect">
            <a:avLst/>
          </a:prstGeom>
          <a:noFill/>
        </p:spPr>
        <p:txBody>
          <a:bodyPr wrap="square">
            <a:spAutoFit/>
          </a:bodyPr>
          <a:lstStyle/>
          <a:p>
            <a:pPr algn="ctr" rtl="1"/>
            <a:r>
              <a:rPr lang="ar-EG" sz="1400" b="1" dirty="0"/>
              <a:t>مجلة نور </a:t>
            </a:r>
            <a:endParaRPr lang="en-US" sz="1400" b="1" dirty="0"/>
          </a:p>
          <a:p>
            <a:pPr algn="ctr" rtl="1"/>
            <a:r>
              <a:rPr lang="ar-EG" sz="1400" b="1" dirty="0"/>
              <a:t>للفتيات والفتيان</a:t>
            </a:r>
            <a:endParaRPr lang="en-US" sz="1400" b="1" dirty="0"/>
          </a:p>
        </p:txBody>
      </p:sp>
      <p:pic>
        <p:nvPicPr>
          <p:cNvPr id="56" name="Picture 55">
            <a:extLst>
              <a:ext uri="{FF2B5EF4-FFF2-40B4-BE49-F238E27FC236}">
                <a16:creationId xmlns:a16="http://schemas.microsoft.com/office/drawing/2014/main" id="{501EEA63-22E6-4EEC-9247-0F91BB3A3E9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936980" y="7970608"/>
            <a:ext cx="1541020" cy="1973492"/>
          </a:xfrm>
          <a:prstGeom prst="rect">
            <a:avLst/>
          </a:prstGeom>
        </p:spPr>
      </p:pic>
      <p:sp>
        <p:nvSpPr>
          <p:cNvPr id="57" name="TextBox 28">
            <a:extLst>
              <a:ext uri="{FF2B5EF4-FFF2-40B4-BE49-F238E27FC236}">
                <a16:creationId xmlns:a16="http://schemas.microsoft.com/office/drawing/2014/main" id="{E8E56665-9421-4E1A-9457-8AA36AA23D35}"/>
              </a:ext>
            </a:extLst>
          </p:cNvPr>
          <p:cNvSpPr txBox="1"/>
          <p:nvPr/>
        </p:nvSpPr>
        <p:spPr>
          <a:xfrm>
            <a:off x="9957879" y="8744326"/>
            <a:ext cx="3377121" cy="361574"/>
          </a:xfrm>
          <a:prstGeom prst="rect">
            <a:avLst/>
          </a:prstGeom>
        </p:spPr>
        <p:txBody>
          <a:bodyPr wrap="square" lIns="0" tIns="0" rIns="0" bIns="0" rtlCol="0" anchor="t">
            <a:spAutoFit/>
          </a:bodyPr>
          <a:lstStyle/>
          <a:p>
            <a:pPr algn="ctr">
              <a:lnSpc>
                <a:spcPts val="3079"/>
              </a:lnSpc>
              <a:spcBef>
                <a:spcPct val="0"/>
              </a:spcBef>
            </a:pPr>
            <a:r>
              <a:rPr lang="en-US" sz="2400" b="1" dirty="0">
                <a:latin typeface="Bahnschrift SemiBold SemiConden" panose="020B0502040204020203" pitchFamily="34" charset="0"/>
              </a:rPr>
              <a:t>C</a:t>
            </a:r>
            <a:r>
              <a:rPr lang="en-US" sz="2400" b="1" i="0" u="none" strike="noStrike" dirty="0">
                <a:effectLst/>
                <a:latin typeface="Bahnschrift SemiBold SemiConden" panose="020B0502040204020203" pitchFamily="34" charset="0"/>
              </a:rPr>
              <a:t>ivilization Rights Ins.</a:t>
            </a:r>
            <a:endParaRPr lang="en-US" sz="2199" dirty="0">
              <a:latin typeface="Bahnschrift SemiBold SemiConden" panose="020B0502040204020203" pitchFamily="34" charset="0"/>
              <a:cs typeface="Arialle Bold"/>
            </a:endParaRPr>
          </a:p>
        </p:txBody>
      </p:sp>
      <p:pic>
        <p:nvPicPr>
          <p:cNvPr id="14" name="Picture 13">
            <a:extLst>
              <a:ext uri="{FF2B5EF4-FFF2-40B4-BE49-F238E27FC236}">
                <a16:creationId xmlns:a16="http://schemas.microsoft.com/office/drawing/2014/main" id="{4E526E14-2A84-42C4-991E-75604E50A465}"/>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841050" y="9052972"/>
            <a:ext cx="2218350" cy="738728"/>
          </a:xfrm>
          <a:prstGeom prst="rect">
            <a:avLst/>
          </a:prstGeom>
        </p:spPr>
      </p:pic>
      <p:pic>
        <p:nvPicPr>
          <p:cNvPr id="16" name="Picture 15">
            <a:extLst>
              <a:ext uri="{FF2B5EF4-FFF2-40B4-BE49-F238E27FC236}">
                <a16:creationId xmlns:a16="http://schemas.microsoft.com/office/drawing/2014/main" id="{471D6C9A-36B1-400A-A67A-FF38EB2ADA4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562600" y="8039100"/>
            <a:ext cx="1271826" cy="1752600"/>
          </a:xfrm>
          <a:prstGeom prst="rect">
            <a:avLst/>
          </a:prstGeom>
        </p:spPr>
      </p:pic>
      <p:pic>
        <p:nvPicPr>
          <p:cNvPr id="37" name="Picture 36">
            <a:extLst>
              <a:ext uri="{FF2B5EF4-FFF2-40B4-BE49-F238E27FC236}">
                <a16:creationId xmlns:a16="http://schemas.microsoft.com/office/drawing/2014/main" id="{598E6068-408D-4400-AC9B-8B620ACAD2E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281948" y="203543"/>
            <a:ext cx="779918" cy="804942"/>
          </a:xfrm>
          <a:prstGeom prst="rect">
            <a:avLst/>
          </a:prstGeom>
        </p:spPr>
      </p:pic>
      <p:pic>
        <p:nvPicPr>
          <p:cNvPr id="38" name="Picture 37">
            <a:extLst>
              <a:ext uri="{FF2B5EF4-FFF2-40B4-BE49-F238E27FC236}">
                <a16:creationId xmlns:a16="http://schemas.microsoft.com/office/drawing/2014/main" id="{FB8A679D-C2EA-4B59-B6E6-A21827B36306}"/>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600630" y="188948"/>
            <a:ext cx="589778" cy="804941"/>
          </a:xfrm>
          <a:prstGeom prst="rect">
            <a:avLst/>
          </a:prstGeom>
        </p:spPr>
      </p:pic>
      <p:pic>
        <p:nvPicPr>
          <p:cNvPr id="41" name="Picture 12">
            <a:extLst>
              <a:ext uri="{FF2B5EF4-FFF2-40B4-BE49-F238E27FC236}">
                <a16:creationId xmlns:a16="http://schemas.microsoft.com/office/drawing/2014/main" id="{61BF771C-4F4B-4590-A669-AD83D0F118BB}"/>
              </a:ext>
            </a:extLst>
          </p:cNvPr>
          <p:cNvPicPr>
            <a:picLocks noChangeAspect="1"/>
          </p:cNvPicPr>
          <p:nvPr/>
        </p:nvPicPr>
        <p:blipFill>
          <a:blip r:embed="rId19"/>
          <a:srcRect/>
          <a:stretch>
            <a:fillRect/>
          </a:stretch>
        </p:blipFill>
        <p:spPr>
          <a:xfrm>
            <a:off x="4633638" y="208133"/>
            <a:ext cx="795327" cy="82460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23625" y="8193599"/>
            <a:ext cx="2918532" cy="291853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070470" y="8184795"/>
            <a:ext cx="2918532" cy="2918532"/>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527991" y="5774667"/>
            <a:ext cx="2918532" cy="2918532"/>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470284" y="5774667"/>
            <a:ext cx="2918532" cy="2918532"/>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499138" y="4780727"/>
            <a:ext cx="2918532" cy="2918532"/>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800000">
            <a:off x="4138699" y="6515101"/>
            <a:ext cx="9835229" cy="4917614"/>
          </a:xfrm>
          <a:prstGeom prst="rect">
            <a:avLst/>
          </a:prstGeom>
        </p:spPr>
      </p:pic>
      <p:pic>
        <p:nvPicPr>
          <p:cNvPr id="8" name="Picture 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5517676" y="6413409"/>
            <a:ext cx="978185" cy="1532768"/>
          </a:xfrm>
          <a:prstGeom prst="rect">
            <a:avLst/>
          </a:prstGeom>
        </p:spPr>
      </p:pic>
      <p:sp>
        <p:nvSpPr>
          <p:cNvPr id="9" name="AutoShape 9"/>
          <p:cNvSpPr/>
          <p:nvPr/>
        </p:nvSpPr>
        <p:spPr>
          <a:xfrm rot="-5445230">
            <a:off x="2771601" y="7661276"/>
            <a:ext cx="988727" cy="0"/>
          </a:xfrm>
          <a:prstGeom prst="line">
            <a:avLst/>
          </a:prstGeom>
          <a:ln w="28575" cap="rnd">
            <a:solidFill>
              <a:srgbClr val="C7D0D8"/>
            </a:solidFill>
            <a:prstDash val="sysDash"/>
            <a:headEnd type="none" w="sm" len="sm"/>
            <a:tailEnd type="none" w="sm" len="sm"/>
          </a:ln>
        </p:spPr>
      </p:sp>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3039459" y="6765807"/>
            <a:ext cx="413986" cy="413986"/>
          </a:xfrm>
          <a:prstGeom prst="rect">
            <a:avLst/>
          </a:prstGeom>
        </p:spPr>
      </p:pic>
      <p:sp>
        <p:nvSpPr>
          <p:cNvPr id="11" name="AutoShape 11"/>
          <p:cNvSpPr/>
          <p:nvPr/>
        </p:nvSpPr>
        <p:spPr>
          <a:xfrm rot="-5445230">
            <a:off x="5512406" y="5181519"/>
            <a:ext cx="988727" cy="0"/>
          </a:xfrm>
          <a:prstGeom prst="line">
            <a:avLst/>
          </a:prstGeom>
          <a:ln w="28575" cap="rnd">
            <a:solidFill>
              <a:srgbClr val="C7D0D8"/>
            </a:solidFill>
            <a:prstDash val="sysDash"/>
            <a:headEnd type="none" w="sm" len="sm"/>
            <a:tailEnd type="none" w="sm" len="sm"/>
          </a:ln>
        </p:spPr>
      </p:sp>
      <p:pic>
        <p:nvPicPr>
          <p:cNvPr id="12" name="Picture 1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5780264" y="4286049"/>
            <a:ext cx="413986" cy="413986"/>
          </a:xfrm>
          <a:prstGeom prst="rect">
            <a:avLst/>
          </a:prstGeom>
        </p:spPr>
      </p:pic>
      <p:sp>
        <p:nvSpPr>
          <p:cNvPr id="13" name="AutoShape 13"/>
          <p:cNvSpPr/>
          <p:nvPr/>
        </p:nvSpPr>
        <p:spPr>
          <a:xfrm rot="-5445230">
            <a:off x="8483552" y="4218624"/>
            <a:ext cx="988727" cy="0"/>
          </a:xfrm>
          <a:prstGeom prst="line">
            <a:avLst/>
          </a:prstGeom>
          <a:ln w="28575" cap="rnd">
            <a:solidFill>
              <a:srgbClr val="C7D0D8"/>
            </a:solidFill>
            <a:prstDash val="sysDash"/>
            <a:headEnd type="none" w="sm" len="sm"/>
            <a:tailEnd type="none" w="sm" len="sm"/>
          </a:ln>
        </p:spPr>
      </p:sp>
      <p:pic>
        <p:nvPicPr>
          <p:cNvPr id="14" name="Picture 14"/>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8751410" y="3323154"/>
            <a:ext cx="413986" cy="413986"/>
          </a:xfrm>
          <a:prstGeom prst="rect">
            <a:avLst/>
          </a:prstGeom>
        </p:spPr>
      </p:pic>
      <p:sp>
        <p:nvSpPr>
          <p:cNvPr id="15" name="AutoShape 15"/>
          <p:cNvSpPr/>
          <p:nvPr/>
        </p:nvSpPr>
        <p:spPr>
          <a:xfrm rot="-5445230">
            <a:off x="11715739" y="5181519"/>
            <a:ext cx="988727" cy="0"/>
          </a:xfrm>
          <a:prstGeom prst="line">
            <a:avLst/>
          </a:prstGeom>
          <a:ln w="28575" cap="rnd">
            <a:solidFill>
              <a:srgbClr val="C7D0D8"/>
            </a:solidFill>
            <a:prstDash val="sysDash"/>
            <a:headEnd type="none" w="sm" len="sm"/>
            <a:tailEnd type="none" w="sm" len="sm"/>
          </a:ln>
        </p:spPr>
      </p:sp>
      <p:pic>
        <p:nvPicPr>
          <p:cNvPr id="16" name="Picture 16"/>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11983598" y="4286049"/>
            <a:ext cx="413986" cy="413986"/>
          </a:xfrm>
          <a:prstGeom prst="rect">
            <a:avLst/>
          </a:prstGeom>
        </p:spPr>
      </p:pic>
      <p:sp>
        <p:nvSpPr>
          <p:cNvPr id="17" name="AutoShape 17"/>
          <p:cNvSpPr/>
          <p:nvPr/>
        </p:nvSpPr>
        <p:spPr>
          <a:xfrm rot="-5445230">
            <a:off x="14340191" y="7661276"/>
            <a:ext cx="988727" cy="0"/>
          </a:xfrm>
          <a:prstGeom prst="line">
            <a:avLst/>
          </a:prstGeom>
          <a:ln w="28575" cap="rnd">
            <a:solidFill>
              <a:srgbClr val="C7D0D8"/>
            </a:solidFill>
            <a:prstDash val="sysDash"/>
            <a:headEnd type="none" w="sm" len="sm"/>
            <a:tailEnd type="none" w="sm" len="sm"/>
          </a:ln>
        </p:spPr>
      </p:sp>
      <p:pic>
        <p:nvPicPr>
          <p:cNvPr id="18" name="Picture 18"/>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14608050" y="6792902"/>
            <a:ext cx="413986" cy="413986"/>
          </a:xfrm>
          <a:prstGeom prst="rect">
            <a:avLst/>
          </a:prstGeom>
        </p:spPr>
      </p:pic>
      <p:pic>
        <p:nvPicPr>
          <p:cNvPr id="19" name="Picture 19"/>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a:off x="14005038" y="8908435"/>
            <a:ext cx="1206024" cy="958789"/>
          </a:xfrm>
          <a:prstGeom prst="rect">
            <a:avLst/>
          </a:prstGeom>
        </p:spPr>
      </p:pic>
      <p:pic>
        <p:nvPicPr>
          <p:cNvPr id="20" name="Picture 20"/>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rcRect/>
          <a:stretch>
            <a:fillRect/>
          </a:stretch>
        </p:blipFill>
        <p:spPr>
          <a:xfrm rot="2325844">
            <a:off x="11536342" y="6245894"/>
            <a:ext cx="1168505" cy="1094013"/>
          </a:xfrm>
          <a:prstGeom prst="rect">
            <a:avLst/>
          </a:prstGeom>
        </p:spPr>
      </p:pic>
      <p:grpSp>
        <p:nvGrpSpPr>
          <p:cNvPr id="21" name="Group 21"/>
          <p:cNvGrpSpPr/>
          <p:nvPr/>
        </p:nvGrpSpPr>
        <p:grpSpPr>
          <a:xfrm>
            <a:off x="8393517" y="5221622"/>
            <a:ext cx="1207820" cy="1229259"/>
            <a:chOff x="0" y="0"/>
            <a:chExt cx="1610427" cy="1639013"/>
          </a:xfrm>
        </p:grpSpPr>
        <p:pic>
          <p:nvPicPr>
            <p:cNvPr id="22" name="Picture 22"/>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rcRect/>
            <a:stretch>
              <a:fillRect/>
            </a:stretch>
          </p:blipFill>
          <p:spPr>
            <a:xfrm>
              <a:off x="0" y="0"/>
              <a:ext cx="1311210" cy="1639013"/>
            </a:xfrm>
            <a:prstGeom prst="rect">
              <a:avLst/>
            </a:prstGeom>
          </p:spPr>
        </p:pic>
        <p:pic>
          <p:nvPicPr>
            <p:cNvPr id="23" name="Picture 23"/>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rcRect/>
            <a:stretch>
              <a:fillRect/>
            </a:stretch>
          </p:blipFill>
          <p:spPr>
            <a:xfrm>
              <a:off x="742874" y="386229"/>
              <a:ext cx="867553" cy="1019560"/>
            </a:xfrm>
            <a:prstGeom prst="rect">
              <a:avLst/>
            </a:prstGeom>
          </p:spPr>
        </p:pic>
      </p:grpSp>
      <p:pic>
        <p:nvPicPr>
          <p:cNvPr id="28" name="Picture 28"/>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rcRect/>
          <a:stretch>
            <a:fillRect/>
          </a:stretch>
        </p:blipFill>
        <p:spPr>
          <a:xfrm>
            <a:off x="2964680" y="8815107"/>
            <a:ext cx="1145445" cy="1145445"/>
          </a:xfrm>
          <a:prstGeom prst="rect">
            <a:avLst/>
          </a:prstGeom>
        </p:spPr>
      </p:pic>
      <p:sp>
        <p:nvSpPr>
          <p:cNvPr id="29" name="TextBox 29"/>
          <p:cNvSpPr txBox="1"/>
          <p:nvPr/>
        </p:nvSpPr>
        <p:spPr>
          <a:xfrm>
            <a:off x="4513638" y="172337"/>
            <a:ext cx="8860825" cy="932563"/>
          </a:xfrm>
          <a:prstGeom prst="rect">
            <a:avLst/>
          </a:prstGeom>
        </p:spPr>
        <p:txBody>
          <a:bodyPr lIns="0" tIns="0" rIns="0" bIns="0" rtlCol="0" anchor="t">
            <a:spAutoFit/>
          </a:bodyPr>
          <a:lstStyle/>
          <a:p>
            <a:pPr algn="ctr">
              <a:lnSpc>
                <a:spcPts val="7769"/>
              </a:lnSpc>
            </a:pPr>
            <a:r>
              <a:rPr lang="en-US" sz="5549" b="1" spc="5" dirty="0" err="1">
                <a:solidFill>
                  <a:srgbClr val="454D40"/>
                </a:solidFill>
                <a:cs typeface="Arialle Bold"/>
              </a:rPr>
              <a:t>أهداف</a:t>
            </a:r>
            <a:r>
              <a:rPr lang="en-US" sz="5549" b="1" spc="5" dirty="0">
                <a:solidFill>
                  <a:srgbClr val="454D40"/>
                </a:solidFill>
                <a:cs typeface="Arialle Bold"/>
              </a:rPr>
              <a:t> </a:t>
            </a:r>
            <a:r>
              <a:rPr lang="en-US" sz="5549" b="1" spc="5" dirty="0" err="1">
                <a:solidFill>
                  <a:srgbClr val="454D40"/>
                </a:solidFill>
                <a:cs typeface="Arialle Bold"/>
              </a:rPr>
              <a:t>المشروع</a:t>
            </a:r>
            <a:r>
              <a:rPr lang="en-US" sz="5549" b="1" spc="5" dirty="0">
                <a:solidFill>
                  <a:srgbClr val="454D40"/>
                </a:solidFill>
                <a:cs typeface="Arialle Bold"/>
              </a:rPr>
              <a:t> </a:t>
            </a:r>
            <a:r>
              <a:rPr lang="en-US" sz="5549" b="1" spc="5" dirty="0" err="1">
                <a:solidFill>
                  <a:srgbClr val="454D40"/>
                </a:solidFill>
                <a:cs typeface="Arialle Bold"/>
              </a:rPr>
              <a:t>الإستراتيجية</a:t>
            </a:r>
            <a:endParaRPr lang="en-US" sz="5549" b="1" spc="5" dirty="0">
              <a:solidFill>
                <a:srgbClr val="454D40"/>
              </a:solidFill>
              <a:cs typeface="Arialle Bold"/>
            </a:endParaRPr>
          </a:p>
        </p:txBody>
      </p:sp>
      <p:sp>
        <p:nvSpPr>
          <p:cNvPr id="30" name="TextBox 30"/>
          <p:cNvSpPr txBox="1"/>
          <p:nvPr/>
        </p:nvSpPr>
        <p:spPr>
          <a:xfrm>
            <a:off x="3375898" y="3250759"/>
            <a:ext cx="4647823" cy="1000274"/>
          </a:xfrm>
          <a:prstGeom prst="rect">
            <a:avLst/>
          </a:prstGeom>
        </p:spPr>
        <p:txBody>
          <a:bodyPr wrap="square" lIns="0" tIns="0" rIns="0" bIns="0" rtlCol="0" anchor="t">
            <a:spAutoFit/>
          </a:bodyPr>
          <a:lstStyle/>
          <a:p>
            <a:pPr algn="ctr">
              <a:lnSpc>
                <a:spcPts val="2634"/>
              </a:lnSpc>
            </a:pPr>
            <a:r>
              <a:rPr lang="en-US" sz="2400" dirty="0" err="1">
                <a:solidFill>
                  <a:srgbClr val="000000"/>
                </a:solidFill>
                <a:cs typeface="Arialle"/>
              </a:rPr>
              <a:t>تقييم</a:t>
            </a:r>
            <a:r>
              <a:rPr lang="en-US" sz="2400" dirty="0">
                <a:solidFill>
                  <a:srgbClr val="000000"/>
                </a:solidFill>
                <a:cs typeface="Arialle"/>
              </a:rPr>
              <a:t>  </a:t>
            </a:r>
            <a:r>
              <a:rPr lang="en-US" sz="2400" dirty="0" err="1">
                <a:solidFill>
                  <a:srgbClr val="000000"/>
                </a:solidFill>
                <a:cs typeface="Arialle"/>
              </a:rPr>
              <a:t>أثر</a:t>
            </a:r>
            <a:r>
              <a:rPr lang="en-US" sz="2400" dirty="0">
                <a:solidFill>
                  <a:srgbClr val="000000"/>
                </a:solidFill>
                <a:cs typeface="Arialle"/>
              </a:rPr>
              <a:t> </a:t>
            </a:r>
            <a:r>
              <a:rPr lang="en-US" sz="2400" dirty="0" err="1">
                <a:solidFill>
                  <a:srgbClr val="000000"/>
                </a:solidFill>
                <a:cs typeface="Arialle"/>
              </a:rPr>
              <a:t>المبادرات</a:t>
            </a:r>
            <a:r>
              <a:rPr lang="en-US" sz="2400" dirty="0">
                <a:solidFill>
                  <a:srgbClr val="000000"/>
                </a:solidFill>
                <a:cs typeface="Arialle"/>
              </a:rPr>
              <a:t>  </a:t>
            </a:r>
            <a:r>
              <a:rPr lang="en-US" sz="2400" dirty="0" err="1">
                <a:solidFill>
                  <a:srgbClr val="000000"/>
                </a:solidFill>
                <a:cs typeface="Arialle"/>
              </a:rPr>
              <a:t>على</a:t>
            </a:r>
            <a:r>
              <a:rPr lang="en-US" sz="2400" dirty="0">
                <a:solidFill>
                  <a:srgbClr val="000000"/>
                </a:solidFill>
                <a:cs typeface="Arialle"/>
              </a:rPr>
              <a:t> </a:t>
            </a:r>
            <a:r>
              <a:rPr lang="en-US" sz="2400" dirty="0" err="1">
                <a:solidFill>
                  <a:srgbClr val="000000"/>
                </a:solidFill>
                <a:cs typeface="Arialle"/>
              </a:rPr>
              <a:t>تحقيق</a:t>
            </a:r>
            <a:r>
              <a:rPr lang="en-US" sz="2400" dirty="0">
                <a:solidFill>
                  <a:srgbClr val="000000"/>
                </a:solidFill>
                <a:cs typeface="Arialle"/>
              </a:rPr>
              <a:t> </a:t>
            </a:r>
            <a:r>
              <a:rPr lang="en-US" sz="2400" dirty="0" err="1">
                <a:solidFill>
                  <a:srgbClr val="000000"/>
                </a:solidFill>
                <a:cs typeface="Arialle"/>
              </a:rPr>
              <a:t>مقاصد</a:t>
            </a:r>
            <a:r>
              <a:rPr lang="en-US" sz="2400" dirty="0">
                <a:solidFill>
                  <a:srgbClr val="000000"/>
                </a:solidFill>
                <a:cs typeface="Arialle"/>
              </a:rPr>
              <a:t> </a:t>
            </a:r>
            <a:r>
              <a:rPr lang="en-US" sz="2400" dirty="0" err="1">
                <a:solidFill>
                  <a:srgbClr val="000000"/>
                </a:solidFill>
                <a:cs typeface="Arialle"/>
              </a:rPr>
              <a:t>واهداف</a:t>
            </a:r>
            <a:r>
              <a:rPr lang="en-US" sz="2400" dirty="0">
                <a:solidFill>
                  <a:srgbClr val="000000"/>
                </a:solidFill>
                <a:cs typeface="Arialle"/>
              </a:rPr>
              <a:t> </a:t>
            </a:r>
            <a:r>
              <a:rPr lang="en-US" sz="2400" dirty="0" err="1">
                <a:solidFill>
                  <a:srgbClr val="000000"/>
                </a:solidFill>
                <a:cs typeface="Arialle"/>
              </a:rPr>
              <a:t>التنمية</a:t>
            </a:r>
            <a:r>
              <a:rPr lang="en-US" sz="2400" dirty="0">
                <a:solidFill>
                  <a:srgbClr val="000000"/>
                </a:solidFill>
                <a:cs typeface="Arialle"/>
              </a:rPr>
              <a:t> </a:t>
            </a:r>
            <a:r>
              <a:rPr lang="en-US" sz="2400" dirty="0" err="1">
                <a:solidFill>
                  <a:srgbClr val="000000"/>
                </a:solidFill>
                <a:cs typeface="Arialle"/>
              </a:rPr>
              <a:t>المستدامة</a:t>
            </a:r>
            <a:r>
              <a:rPr lang="en-US" sz="2400" dirty="0">
                <a:solidFill>
                  <a:srgbClr val="000000"/>
                </a:solidFill>
                <a:cs typeface="Arialle"/>
              </a:rPr>
              <a:t> </a:t>
            </a:r>
            <a:r>
              <a:rPr lang="en-US" sz="2400" dirty="0" err="1">
                <a:solidFill>
                  <a:srgbClr val="000000"/>
                </a:solidFill>
                <a:cs typeface="Arialle"/>
              </a:rPr>
              <a:t>والمشروعات</a:t>
            </a:r>
            <a:r>
              <a:rPr lang="en-US" sz="2400" dirty="0">
                <a:solidFill>
                  <a:srgbClr val="000000"/>
                </a:solidFill>
                <a:cs typeface="Arialle"/>
              </a:rPr>
              <a:t> </a:t>
            </a:r>
            <a:r>
              <a:rPr lang="en-US" sz="2400" dirty="0" err="1">
                <a:solidFill>
                  <a:srgbClr val="000000"/>
                </a:solidFill>
                <a:cs typeface="Arialle"/>
              </a:rPr>
              <a:t>القومية</a:t>
            </a:r>
            <a:r>
              <a:rPr lang="en-US" sz="2400" dirty="0">
                <a:solidFill>
                  <a:srgbClr val="000000"/>
                </a:solidFill>
                <a:cs typeface="Arialle"/>
              </a:rPr>
              <a:t> </a:t>
            </a:r>
            <a:r>
              <a:rPr lang="en-US" sz="2400" dirty="0" err="1">
                <a:solidFill>
                  <a:srgbClr val="000000"/>
                </a:solidFill>
                <a:cs typeface="Arialle"/>
              </a:rPr>
              <a:t>ذات</a:t>
            </a:r>
            <a:r>
              <a:rPr lang="en-US" sz="2400" dirty="0">
                <a:solidFill>
                  <a:srgbClr val="000000"/>
                </a:solidFill>
                <a:cs typeface="Arialle"/>
              </a:rPr>
              <a:t> </a:t>
            </a:r>
            <a:r>
              <a:rPr lang="en-US" sz="2400" dirty="0" err="1">
                <a:solidFill>
                  <a:srgbClr val="000000"/>
                </a:solidFill>
                <a:cs typeface="Arialle"/>
              </a:rPr>
              <a:t>العلاقة</a:t>
            </a:r>
            <a:r>
              <a:rPr lang="en-US" sz="2400" dirty="0">
                <a:solidFill>
                  <a:srgbClr val="000000"/>
                </a:solidFill>
                <a:cs typeface="Arialle"/>
              </a:rPr>
              <a:t> </a:t>
            </a:r>
            <a:r>
              <a:rPr lang="en-US" sz="2400" dirty="0" err="1">
                <a:solidFill>
                  <a:srgbClr val="000000"/>
                </a:solidFill>
                <a:cs typeface="Arialle"/>
              </a:rPr>
              <a:t>مثل</a:t>
            </a:r>
            <a:r>
              <a:rPr lang="en-US" sz="2400" dirty="0">
                <a:solidFill>
                  <a:srgbClr val="000000"/>
                </a:solidFill>
                <a:cs typeface="Arialle"/>
              </a:rPr>
              <a:t> </a:t>
            </a:r>
            <a:r>
              <a:rPr lang="en-US" sz="2400" dirty="0" err="1">
                <a:solidFill>
                  <a:srgbClr val="000000"/>
                </a:solidFill>
                <a:cs typeface="Arialle"/>
              </a:rPr>
              <a:t>مشرو</a:t>
            </a:r>
            <a:r>
              <a:rPr lang="en-US" sz="2400" dirty="0">
                <a:solidFill>
                  <a:srgbClr val="000000"/>
                </a:solidFill>
                <a:cs typeface="Arialle"/>
              </a:rPr>
              <a:t> ع </a:t>
            </a:r>
            <a:r>
              <a:rPr lang="en-US" sz="2400" dirty="0" err="1">
                <a:solidFill>
                  <a:srgbClr val="000000"/>
                </a:solidFill>
                <a:cs typeface="Arialle"/>
              </a:rPr>
              <a:t>حياة</a:t>
            </a:r>
            <a:r>
              <a:rPr lang="en-US" sz="2400" dirty="0">
                <a:solidFill>
                  <a:srgbClr val="000000"/>
                </a:solidFill>
                <a:cs typeface="Arialle"/>
              </a:rPr>
              <a:t> </a:t>
            </a:r>
            <a:r>
              <a:rPr lang="en-US" sz="2400" dirty="0" err="1">
                <a:solidFill>
                  <a:srgbClr val="000000"/>
                </a:solidFill>
                <a:cs typeface="Arialle"/>
              </a:rPr>
              <a:t>كريمة</a:t>
            </a:r>
            <a:endParaRPr lang="en-US" sz="2400" dirty="0">
              <a:solidFill>
                <a:srgbClr val="000000"/>
              </a:solidFill>
              <a:cs typeface="Arialle"/>
            </a:endParaRPr>
          </a:p>
        </p:txBody>
      </p:sp>
      <p:sp>
        <p:nvSpPr>
          <p:cNvPr id="31" name="TextBox 31"/>
          <p:cNvSpPr txBox="1"/>
          <p:nvPr/>
        </p:nvSpPr>
        <p:spPr>
          <a:xfrm>
            <a:off x="4481058" y="2795438"/>
            <a:ext cx="3012398" cy="423193"/>
          </a:xfrm>
          <a:prstGeom prst="rect">
            <a:avLst/>
          </a:prstGeom>
        </p:spPr>
        <p:txBody>
          <a:bodyPr lIns="0" tIns="0" rIns="0" bIns="0" rtlCol="0" anchor="t">
            <a:spAutoFit/>
          </a:bodyPr>
          <a:lstStyle/>
          <a:p>
            <a:pPr algn="ctr">
              <a:lnSpc>
                <a:spcPts val="3296"/>
              </a:lnSpc>
            </a:pPr>
            <a:r>
              <a:rPr lang="en-US" sz="2800" b="1">
                <a:solidFill>
                  <a:srgbClr val="000000"/>
                </a:solidFill>
                <a:cs typeface="Arialle Bold"/>
              </a:rPr>
              <a:t>رابعا</a:t>
            </a:r>
          </a:p>
        </p:txBody>
      </p:sp>
      <p:sp>
        <p:nvSpPr>
          <p:cNvPr id="32" name="TextBox 32"/>
          <p:cNvSpPr txBox="1"/>
          <p:nvPr/>
        </p:nvSpPr>
        <p:spPr>
          <a:xfrm>
            <a:off x="6779440" y="1811882"/>
            <a:ext cx="4329220" cy="1333698"/>
          </a:xfrm>
          <a:prstGeom prst="rect">
            <a:avLst/>
          </a:prstGeom>
        </p:spPr>
        <p:txBody>
          <a:bodyPr lIns="0" tIns="0" rIns="0" bIns="0" rtlCol="0" anchor="t">
            <a:spAutoFit/>
          </a:bodyPr>
          <a:lstStyle/>
          <a:p>
            <a:pPr algn="ctr">
              <a:lnSpc>
                <a:spcPts val="2634"/>
              </a:lnSpc>
            </a:pPr>
            <a:r>
              <a:rPr lang="en-US" sz="2400">
                <a:solidFill>
                  <a:srgbClr val="000000"/>
                </a:solidFill>
                <a:cs typeface="Arialle"/>
              </a:rPr>
              <a:t>أيجاد سبل وألية تمويل للمبادارت من خلال تفعيل مفهوم حقوق  حضارة واسترداد حقوق حجر رشيد  والتواصل مع الجهات المعنية بما فيها المتحف البريطاني</a:t>
            </a:r>
          </a:p>
        </p:txBody>
      </p:sp>
      <p:sp>
        <p:nvSpPr>
          <p:cNvPr id="33" name="TextBox 33"/>
          <p:cNvSpPr txBox="1"/>
          <p:nvPr/>
        </p:nvSpPr>
        <p:spPr>
          <a:xfrm>
            <a:off x="7437852" y="1404959"/>
            <a:ext cx="3012398" cy="423193"/>
          </a:xfrm>
          <a:prstGeom prst="rect">
            <a:avLst/>
          </a:prstGeom>
        </p:spPr>
        <p:txBody>
          <a:bodyPr lIns="0" tIns="0" rIns="0" bIns="0" rtlCol="0" anchor="t">
            <a:spAutoFit/>
          </a:bodyPr>
          <a:lstStyle/>
          <a:p>
            <a:pPr algn="ctr">
              <a:lnSpc>
                <a:spcPts val="3296"/>
              </a:lnSpc>
            </a:pPr>
            <a:r>
              <a:rPr lang="en-US" sz="2800" b="1">
                <a:solidFill>
                  <a:srgbClr val="000000"/>
                </a:solidFill>
                <a:cs typeface="Arialle Bold"/>
              </a:rPr>
              <a:t>ثالثا</a:t>
            </a:r>
          </a:p>
        </p:txBody>
      </p:sp>
      <p:sp>
        <p:nvSpPr>
          <p:cNvPr id="34" name="TextBox 34"/>
          <p:cNvSpPr txBox="1"/>
          <p:nvPr/>
        </p:nvSpPr>
        <p:spPr>
          <a:xfrm>
            <a:off x="10336972" y="3250759"/>
            <a:ext cx="3918653" cy="1009479"/>
          </a:xfrm>
          <a:prstGeom prst="rect">
            <a:avLst/>
          </a:prstGeom>
        </p:spPr>
        <p:txBody>
          <a:bodyPr lIns="0" tIns="0" rIns="0" bIns="0" rtlCol="0" anchor="t">
            <a:spAutoFit/>
          </a:bodyPr>
          <a:lstStyle/>
          <a:p>
            <a:pPr algn="ctr">
              <a:lnSpc>
                <a:spcPts val="2634"/>
              </a:lnSpc>
            </a:pPr>
            <a:r>
              <a:rPr lang="en-US" sz="2400">
                <a:solidFill>
                  <a:srgbClr val="000000"/>
                </a:solidFill>
                <a:cs typeface="Arialle"/>
              </a:rPr>
              <a:t>تفعيل مبادرات بحثية وتنموية لمواجهة تحديات التغير المناخي وتأثيراته والنهوض بالمجتمع المحلي للمنطقة</a:t>
            </a:r>
          </a:p>
        </p:txBody>
      </p:sp>
      <p:sp>
        <p:nvSpPr>
          <p:cNvPr id="35" name="TextBox 35"/>
          <p:cNvSpPr txBox="1"/>
          <p:nvPr/>
        </p:nvSpPr>
        <p:spPr>
          <a:xfrm>
            <a:off x="10684392" y="2795438"/>
            <a:ext cx="3012398" cy="423193"/>
          </a:xfrm>
          <a:prstGeom prst="rect">
            <a:avLst/>
          </a:prstGeom>
        </p:spPr>
        <p:txBody>
          <a:bodyPr lIns="0" tIns="0" rIns="0" bIns="0" rtlCol="0" anchor="t">
            <a:spAutoFit/>
          </a:bodyPr>
          <a:lstStyle/>
          <a:p>
            <a:pPr algn="ctr">
              <a:lnSpc>
                <a:spcPts val="3296"/>
              </a:lnSpc>
            </a:pPr>
            <a:r>
              <a:rPr lang="en-US" sz="2800" b="1" dirty="0" err="1">
                <a:solidFill>
                  <a:srgbClr val="704E85"/>
                </a:solidFill>
                <a:cs typeface="Arialle Bold"/>
              </a:rPr>
              <a:t>ثانيا</a:t>
            </a:r>
            <a:endParaRPr lang="en-US" sz="2800" b="1" dirty="0">
              <a:solidFill>
                <a:srgbClr val="704E85"/>
              </a:solidFill>
              <a:cs typeface="Arialle Bold"/>
            </a:endParaRPr>
          </a:p>
        </p:txBody>
      </p:sp>
      <p:sp>
        <p:nvSpPr>
          <p:cNvPr id="36" name="TextBox 36"/>
          <p:cNvSpPr txBox="1"/>
          <p:nvPr/>
        </p:nvSpPr>
        <p:spPr>
          <a:xfrm>
            <a:off x="13308844" y="5294179"/>
            <a:ext cx="3884263" cy="1333698"/>
          </a:xfrm>
          <a:prstGeom prst="rect">
            <a:avLst/>
          </a:prstGeom>
        </p:spPr>
        <p:txBody>
          <a:bodyPr wrap="square" lIns="0" tIns="0" rIns="0" bIns="0" rtlCol="0" anchor="t">
            <a:spAutoFit/>
          </a:bodyPr>
          <a:lstStyle/>
          <a:p>
            <a:pPr algn="ctr">
              <a:lnSpc>
                <a:spcPts val="2634"/>
              </a:lnSpc>
            </a:pPr>
            <a:r>
              <a:rPr lang="en-US" sz="2400" dirty="0" err="1">
                <a:solidFill>
                  <a:srgbClr val="000000"/>
                </a:solidFill>
                <a:cs typeface="Arialle"/>
              </a:rPr>
              <a:t>رصد</a:t>
            </a:r>
            <a:r>
              <a:rPr lang="en-US" sz="2400" dirty="0">
                <a:solidFill>
                  <a:srgbClr val="000000"/>
                </a:solidFill>
                <a:cs typeface="Arialle"/>
              </a:rPr>
              <a:t> </a:t>
            </a:r>
            <a:r>
              <a:rPr lang="en-US" sz="2400" dirty="0" err="1">
                <a:solidFill>
                  <a:srgbClr val="000000"/>
                </a:solidFill>
                <a:cs typeface="Arialle"/>
              </a:rPr>
              <a:t>تحديات</a:t>
            </a:r>
            <a:r>
              <a:rPr lang="en-US" sz="2400" dirty="0">
                <a:solidFill>
                  <a:srgbClr val="000000"/>
                </a:solidFill>
                <a:cs typeface="Arialle"/>
              </a:rPr>
              <a:t> </a:t>
            </a:r>
            <a:r>
              <a:rPr lang="en-US" sz="2400" dirty="0" err="1">
                <a:solidFill>
                  <a:srgbClr val="000000"/>
                </a:solidFill>
                <a:cs typeface="Arialle"/>
              </a:rPr>
              <a:t>التغير</a:t>
            </a:r>
            <a:r>
              <a:rPr lang="en-US" sz="2400" dirty="0">
                <a:solidFill>
                  <a:srgbClr val="000000"/>
                </a:solidFill>
                <a:cs typeface="Arialle"/>
              </a:rPr>
              <a:t> </a:t>
            </a:r>
            <a:r>
              <a:rPr lang="en-US" sz="2400" dirty="0" err="1">
                <a:solidFill>
                  <a:srgbClr val="000000"/>
                </a:solidFill>
                <a:cs typeface="Arialle"/>
              </a:rPr>
              <a:t>المناخي</a:t>
            </a:r>
            <a:r>
              <a:rPr lang="en-US" sz="2400" dirty="0">
                <a:solidFill>
                  <a:srgbClr val="000000"/>
                </a:solidFill>
                <a:cs typeface="Arialle"/>
              </a:rPr>
              <a:t> </a:t>
            </a:r>
            <a:r>
              <a:rPr lang="en-US" sz="2400" dirty="0" err="1">
                <a:solidFill>
                  <a:srgbClr val="000000"/>
                </a:solidFill>
                <a:cs typeface="Arialle"/>
              </a:rPr>
              <a:t>وما</a:t>
            </a:r>
            <a:r>
              <a:rPr lang="en-US" sz="2400" dirty="0">
                <a:solidFill>
                  <a:srgbClr val="000000"/>
                </a:solidFill>
                <a:cs typeface="Arialle"/>
              </a:rPr>
              <a:t> </a:t>
            </a:r>
            <a:r>
              <a:rPr lang="en-US" sz="2400" dirty="0" err="1">
                <a:solidFill>
                  <a:srgbClr val="000000"/>
                </a:solidFill>
                <a:cs typeface="Arialle"/>
              </a:rPr>
              <a:t>يواكبه</a:t>
            </a:r>
            <a:r>
              <a:rPr lang="en-US" sz="2400" dirty="0">
                <a:solidFill>
                  <a:srgbClr val="000000"/>
                </a:solidFill>
                <a:cs typeface="Arialle"/>
              </a:rPr>
              <a:t> </a:t>
            </a:r>
            <a:r>
              <a:rPr lang="en-US" sz="2400" dirty="0" err="1">
                <a:solidFill>
                  <a:srgbClr val="000000"/>
                </a:solidFill>
                <a:cs typeface="Arialle"/>
              </a:rPr>
              <a:t>من</a:t>
            </a:r>
            <a:r>
              <a:rPr lang="en-US" sz="2400" dirty="0">
                <a:solidFill>
                  <a:srgbClr val="000000"/>
                </a:solidFill>
                <a:cs typeface="Arialle"/>
              </a:rPr>
              <a:t> </a:t>
            </a:r>
            <a:r>
              <a:rPr lang="en-US" sz="2400" dirty="0" err="1">
                <a:solidFill>
                  <a:srgbClr val="000000"/>
                </a:solidFill>
                <a:cs typeface="Arialle"/>
              </a:rPr>
              <a:t>تأثيرات</a:t>
            </a:r>
            <a:r>
              <a:rPr lang="en-US" sz="2400" dirty="0">
                <a:solidFill>
                  <a:srgbClr val="000000"/>
                </a:solidFill>
                <a:cs typeface="Arialle"/>
              </a:rPr>
              <a:t> </a:t>
            </a:r>
            <a:r>
              <a:rPr lang="en-US" sz="2400" dirty="0" err="1">
                <a:solidFill>
                  <a:srgbClr val="000000"/>
                </a:solidFill>
                <a:cs typeface="Arialle"/>
              </a:rPr>
              <a:t>بيئية</a:t>
            </a:r>
            <a:r>
              <a:rPr lang="en-US" sz="2400" dirty="0">
                <a:solidFill>
                  <a:srgbClr val="000000"/>
                </a:solidFill>
                <a:cs typeface="Arialle"/>
              </a:rPr>
              <a:t> </a:t>
            </a:r>
            <a:r>
              <a:rPr lang="en-US" sz="2400" dirty="0" err="1">
                <a:solidFill>
                  <a:srgbClr val="000000"/>
                </a:solidFill>
                <a:cs typeface="Arialle"/>
              </a:rPr>
              <a:t>واجتماعية</a:t>
            </a:r>
            <a:r>
              <a:rPr lang="en-US" sz="2400" dirty="0">
                <a:solidFill>
                  <a:srgbClr val="000000"/>
                </a:solidFill>
                <a:cs typeface="Arialle"/>
              </a:rPr>
              <a:t> </a:t>
            </a:r>
            <a:r>
              <a:rPr lang="en-US" sz="2400" dirty="0" err="1">
                <a:solidFill>
                  <a:srgbClr val="000000"/>
                </a:solidFill>
                <a:cs typeface="Arialle"/>
              </a:rPr>
              <a:t>واقتصادية</a:t>
            </a:r>
            <a:r>
              <a:rPr lang="en-US" sz="2400" dirty="0">
                <a:solidFill>
                  <a:srgbClr val="000000"/>
                </a:solidFill>
                <a:cs typeface="Arialle"/>
              </a:rPr>
              <a:t> </a:t>
            </a:r>
            <a:r>
              <a:rPr lang="en-US" sz="2400" dirty="0" err="1">
                <a:solidFill>
                  <a:srgbClr val="000000"/>
                </a:solidFill>
                <a:cs typeface="Arialle"/>
              </a:rPr>
              <a:t>على</a:t>
            </a:r>
            <a:r>
              <a:rPr lang="en-US" sz="2400" dirty="0">
                <a:solidFill>
                  <a:srgbClr val="000000"/>
                </a:solidFill>
                <a:cs typeface="Arialle"/>
              </a:rPr>
              <a:t> </a:t>
            </a:r>
            <a:r>
              <a:rPr lang="ar-EG" sz="2400" dirty="0">
                <a:solidFill>
                  <a:srgbClr val="000000"/>
                </a:solidFill>
                <a:cs typeface="Arialle"/>
              </a:rPr>
              <a:t>موقع </a:t>
            </a:r>
            <a:r>
              <a:rPr lang="en-US" sz="2400" dirty="0" err="1">
                <a:solidFill>
                  <a:srgbClr val="000000"/>
                </a:solidFill>
                <a:cs typeface="Arialle"/>
              </a:rPr>
              <a:t>منطقة</a:t>
            </a:r>
            <a:r>
              <a:rPr lang="en-US" sz="2400" dirty="0">
                <a:solidFill>
                  <a:srgbClr val="000000"/>
                </a:solidFill>
                <a:cs typeface="Arialle"/>
              </a:rPr>
              <a:t> </a:t>
            </a:r>
            <a:r>
              <a:rPr lang="ar-EG" sz="2400" dirty="0">
                <a:solidFill>
                  <a:srgbClr val="000000"/>
                </a:solidFill>
                <a:cs typeface="Arialle"/>
              </a:rPr>
              <a:t>قلعة</a:t>
            </a:r>
            <a:r>
              <a:rPr lang="en-US" sz="2400" dirty="0">
                <a:solidFill>
                  <a:srgbClr val="000000"/>
                </a:solidFill>
                <a:cs typeface="Arialle"/>
              </a:rPr>
              <a:t> </a:t>
            </a:r>
            <a:r>
              <a:rPr lang="en-US" sz="2400" dirty="0" err="1">
                <a:solidFill>
                  <a:srgbClr val="000000"/>
                </a:solidFill>
                <a:cs typeface="Arialle"/>
              </a:rPr>
              <a:t>رشيد</a:t>
            </a:r>
            <a:r>
              <a:rPr lang="en-US" sz="2400" dirty="0">
                <a:solidFill>
                  <a:srgbClr val="000000"/>
                </a:solidFill>
                <a:cs typeface="Arialle"/>
              </a:rPr>
              <a:t> </a:t>
            </a:r>
            <a:r>
              <a:rPr lang="en-US" sz="2400" dirty="0" err="1">
                <a:solidFill>
                  <a:srgbClr val="000000"/>
                </a:solidFill>
                <a:cs typeface="Arialle"/>
              </a:rPr>
              <a:t>التاريخية</a:t>
            </a:r>
            <a:r>
              <a:rPr lang="en-US" sz="2400" dirty="0">
                <a:solidFill>
                  <a:srgbClr val="000000"/>
                </a:solidFill>
                <a:cs typeface="Arialle"/>
              </a:rPr>
              <a:t> </a:t>
            </a:r>
            <a:r>
              <a:rPr lang="en-US" sz="2400" dirty="0" err="1">
                <a:solidFill>
                  <a:srgbClr val="000000"/>
                </a:solidFill>
                <a:cs typeface="Arialle"/>
              </a:rPr>
              <a:t>بحوض</a:t>
            </a:r>
            <a:r>
              <a:rPr lang="en-US" sz="2400" dirty="0">
                <a:solidFill>
                  <a:srgbClr val="000000"/>
                </a:solidFill>
                <a:cs typeface="Arialle"/>
              </a:rPr>
              <a:t> </a:t>
            </a:r>
            <a:r>
              <a:rPr lang="en-US" sz="2400" dirty="0" err="1">
                <a:solidFill>
                  <a:srgbClr val="000000"/>
                </a:solidFill>
                <a:cs typeface="Arialle"/>
              </a:rPr>
              <a:t>البحر</a:t>
            </a:r>
            <a:r>
              <a:rPr lang="en-US" sz="2400" dirty="0">
                <a:solidFill>
                  <a:srgbClr val="000000"/>
                </a:solidFill>
                <a:cs typeface="Arialle"/>
              </a:rPr>
              <a:t> </a:t>
            </a:r>
            <a:r>
              <a:rPr lang="en-US" sz="2400" dirty="0" err="1">
                <a:solidFill>
                  <a:srgbClr val="000000"/>
                </a:solidFill>
                <a:cs typeface="Arialle"/>
              </a:rPr>
              <a:t>المتوسط</a:t>
            </a:r>
            <a:r>
              <a:rPr lang="en-US" sz="2400" dirty="0">
                <a:solidFill>
                  <a:srgbClr val="000000"/>
                </a:solidFill>
                <a:cs typeface="Arialle"/>
              </a:rPr>
              <a:t> </a:t>
            </a:r>
            <a:r>
              <a:rPr lang="ar-EG" sz="2400" dirty="0">
                <a:solidFill>
                  <a:srgbClr val="000000"/>
                </a:solidFill>
                <a:cs typeface="Arialle"/>
              </a:rPr>
              <a:t>ونهر النيل </a:t>
            </a:r>
            <a:endParaRPr lang="en-US" sz="2400" dirty="0">
              <a:solidFill>
                <a:srgbClr val="000000"/>
              </a:solidFill>
              <a:cs typeface="Arialle"/>
            </a:endParaRPr>
          </a:p>
        </p:txBody>
      </p:sp>
      <p:sp>
        <p:nvSpPr>
          <p:cNvPr id="37" name="TextBox 37"/>
          <p:cNvSpPr txBox="1"/>
          <p:nvPr/>
        </p:nvSpPr>
        <p:spPr>
          <a:xfrm>
            <a:off x="13308844" y="4807799"/>
            <a:ext cx="3012398" cy="423193"/>
          </a:xfrm>
          <a:prstGeom prst="rect">
            <a:avLst/>
          </a:prstGeom>
        </p:spPr>
        <p:txBody>
          <a:bodyPr lIns="0" tIns="0" rIns="0" bIns="0" rtlCol="0" anchor="t">
            <a:spAutoFit/>
          </a:bodyPr>
          <a:lstStyle/>
          <a:p>
            <a:pPr algn="ctr">
              <a:lnSpc>
                <a:spcPts val="3296"/>
              </a:lnSpc>
            </a:pPr>
            <a:r>
              <a:rPr lang="en-US" sz="2800" b="1" dirty="0" err="1">
                <a:solidFill>
                  <a:srgbClr val="31356E"/>
                </a:solidFill>
                <a:cs typeface="Arialle Bold"/>
              </a:rPr>
              <a:t>أولا</a:t>
            </a:r>
            <a:endParaRPr lang="en-US" sz="2800" b="1" dirty="0">
              <a:solidFill>
                <a:srgbClr val="31356E"/>
              </a:solidFill>
              <a:cs typeface="Arialle Bold"/>
            </a:endParaRPr>
          </a:p>
        </p:txBody>
      </p:sp>
      <p:sp>
        <p:nvSpPr>
          <p:cNvPr id="38" name="TextBox 38"/>
          <p:cNvSpPr txBox="1"/>
          <p:nvPr/>
        </p:nvSpPr>
        <p:spPr>
          <a:xfrm>
            <a:off x="868558" y="5109205"/>
            <a:ext cx="4098451" cy="1342854"/>
          </a:xfrm>
          <a:prstGeom prst="rect">
            <a:avLst/>
          </a:prstGeom>
        </p:spPr>
        <p:txBody>
          <a:bodyPr lIns="0" tIns="0" rIns="0" bIns="0" rtlCol="0" anchor="t">
            <a:spAutoFit/>
          </a:bodyPr>
          <a:lstStyle/>
          <a:p>
            <a:pPr algn="ctr">
              <a:lnSpc>
                <a:spcPts val="2634"/>
              </a:lnSpc>
            </a:pPr>
            <a:r>
              <a:rPr lang="en-US" sz="2400" dirty="0" err="1">
                <a:solidFill>
                  <a:srgbClr val="000000"/>
                </a:solidFill>
                <a:cs typeface="Arialle"/>
              </a:rPr>
              <a:t>انشاء</a:t>
            </a:r>
            <a:r>
              <a:rPr lang="en-US" sz="2400" dirty="0">
                <a:solidFill>
                  <a:srgbClr val="000000"/>
                </a:solidFill>
                <a:cs typeface="Arialle"/>
              </a:rPr>
              <a:t> </a:t>
            </a:r>
            <a:r>
              <a:rPr lang="en-US" sz="2400" dirty="0" err="1">
                <a:solidFill>
                  <a:srgbClr val="000000"/>
                </a:solidFill>
                <a:cs typeface="Arialle"/>
              </a:rPr>
              <a:t>بنك</a:t>
            </a:r>
            <a:r>
              <a:rPr lang="en-US" sz="2400" dirty="0">
                <a:solidFill>
                  <a:srgbClr val="000000"/>
                </a:solidFill>
                <a:cs typeface="Arialle"/>
              </a:rPr>
              <a:t>  </a:t>
            </a:r>
            <a:r>
              <a:rPr lang="en-US" sz="2400" dirty="0" err="1">
                <a:solidFill>
                  <a:srgbClr val="000000"/>
                </a:solidFill>
                <a:cs typeface="Arialle"/>
              </a:rPr>
              <a:t>افكار</a:t>
            </a:r>
            <a:r>
              <a:rPr lang="en-US" sz="2400" dirty="0">
                <a:solidFill>
                  <a:srgbClr val="000000"/>
                </a:solidFill>
                <a:cs typeface="Arialle"/>
              </a:rPr>
              <a:t> </a:t>
            </a:r>
            <a:r>
              <a:rPr lang="en-US" sz="2400" dirty="0" err="1">
                <a:solidFill>
                  <a:srgbClr val="000000"/>
                </a:solidFill>
                <a:cs typeface="Arialle"/>
              </a:rPr>
              <a:t>وكاتلوج</a:t>
            </a:r>
            <a:r>
              <a:rPr lang="en-US" sz="2400" dirty="0">
                <a:solidFill>
                  <a:srgbClr val="000000"/>
                </a:solidFill>
                <a:cs typeface="Arialle"/>
              </a:rPr>
              <a:t> </a:t>
            </a:r>
            <a:r>
              <a:rPr lang="en-US" sz="2400" dirty="0" err="1">
                <a:solidFill>
                  <a:srgbClr val="000000"/>
                </a:solidFill>
                <a:cs typeface="Arialle"/>
              </a:rPr>
              <a:t>للمشاريع</a:t>
            </a:r>
            <a:r>
              <a:rPr lang="en-US" sz="2400" dirty="0">
                <a:solidFill>
                  <a:srgbClr val="000000"/>
                </a:solidFill>
                <a:cs typeface="Arialle"/>
              </a:rPr>
              <a:t> </a:t>
            </a:r>
            <a:r>
              <a:rPr lang="en-US" sz="2400" dirty="0" err="1">
                <a:solidFill>
                  <a:srgbClr val="000000"/>
                </a:solidFill>
                <a:cs typeface="Arialle"/>
              </a:rPr>
              <a:t>والابحاث</a:t>
            </a:r>
            <a:r>
              <a:rPr lang="en-US" sz="2400" dirty="0">
                <a:solidFill>
                  <a:srgbClr val="000000"/>
                </a:solidFill>
                <a:cs typeface="Arialle"/>
              </a:rPr>
              <a:t> </a:t>
            </a:r>
            <a:r>
              <a:rPr lang="en-US" sz="2400" dirty="0" err="1">
                <a:solidFill>
                  <a:srgbClr val="000000"/>
                </a:solidFill>
                <a:cs typeface="Arialle"/>
              </a:rPr>
              <a:t>التي</a:t>
            </a:r>
            <a:r>
              <a:rPr lang="en-US" sz="2400" dirty="0">
                <a:solidFill>
                  <a:srgbClr val="000000"/>
                </a:solidFill>
                <a:cs typeface="Arialle"/>
              </a:rPr>
              <a:t> </a:t>
            </a:r>
            <a:r>
              <a:rPr lang="en-US" sz="2400" dirty="0" err="1">
                <a:solidFill>
                  <a:srgbClr val="000000"/>
                </a:solidFill>
                <a:cs typeface="Arialle"/>
              </a:rPr>
              <a:t>ثبت</a:t>
            </a:r>
            <a:r>
              <a:rPr lang="en-US" sz="2400" dirty="0">
                <a:solidFill>
                  <a:srgbClr val="000000"/>
                </a:solidFill>
                <a:cs typeface="Arialle"/>
              </a:rPr>
              <a:t> </a:t>
            </a:r>
            <a:r>
              <a:rPr lang="en-US" sz="2400" dirty="0" err="1">
                <a:solidFill>
                  <a:srgbClr val="000000"/>
                </a:solidFill>
                <a:cs typeface="Arialle"/>
              </a:rPr>
              <a:t>فاعليتها</a:t>
            </a:r>
            <a:r>
              <a:rPr lang="en-US" sz="2400" dirty="0">
                <a:solidFill>
                  <a:srgbClr val="000000"/>
                </a:solidFill>
                <a:cs typeface="Arialle"/>
              </a:rPr>
              <a:t> </a:t>
            </a:r>
            <a:r>
              <a:rPr lang="en-US" sz="2400" dirty="0" err="1">
                <a:solidFill>
                  <a:srgbClr val="000000"/>
                </a:solidFill>
                <a:cs typeface="Arialle"/>
              </a:rPr>
              <a:t>كقاعدة</a:t>
            </a:r>
            <a:r>
              <a:rPr lang="en-US" sz="2400" dirty="0">
                <a:solidFill>
                  <a:srgbClr val="000000"/>
                </a:solidFill>
                <a:cs typeface="Arialle"/>
              </a:rPr>
              <a:t> </a:t>
            </a:r>
            <a:r>
              <a:rPr lang="en-US" sz="2400" dirty="0" err="1">
                <a:solidFill>
                  <a:srgbClr val="000000"/>
                </a:solidFill>
                <a:cs typeface="Arialle"/>
              </a:rPr>
              <a:t>معرفية</a:t>
            </a:r>
            <a:r>
              <a:rPr lang="en-US" sz="2400" dirty="0">
                <a:solidFill>
                  <a:srgbClr val="000000"/>
                </a:solidFill>
                <a:cs typeface="Arialle"/>
              </a:rPr>
              <a:t> </a:t>
            </a:r>
            <a:r>
              <a:rPr lang="en-US" sz="2400" dirty="0" err="1">
                <a:solidFill>
                  <a:srgbClr val="000000"/>
                </a:solidFill>
                <a:cs typeface="Arialle"/>
              </a:rPr>
              <a:t>للدروس</a:t>
            </a:r>
            <a:r>
              <a:rPr lang="en-US" sz="2400" dirty="0">
                <a:solidFill>
                  <a:srgbClr val="000000"/>
                </a:solidFill>
                <a:cs typeface="Arialle"/>
              </a:rPr>
              <a:t> </a:t>
            </a:r>
            <a:r>
              <a:rPr lang="en-US" sz="2400" dirty="0" err="1">
                <a:solidFill>
                  <a:srgbClr val="000000"/>
                </a:solidFill>
                <a:cs typeface="Arialle"/>
              </a:rPr>
              <a:t>المستفادة</a:t>
            </a:r>
            <a:r>
              <a:rPr lang="en-US" sz="2400" dirty="0">
                <a:solidFill>
                  <a:srgbClr val="000000"/>
                </a:solidFill>
                <a:cs typeface="Arialle"/>
              </a:rPr>
              <a:t> </a:t>
            </a:r>
            <a:r>
              <a:rPr lang="en-US" sz="2400" dirty="0" err="1">
                <a:solidFill>
                  <a:srgbClr val="000000"/>
                </a:solidFill>
                <a:cs typeface="Arialle"/>
              </a:rPr>
              <a:t>وافضل</a:t>
            </a:r>
            <a:r>
              <a:rPr lang="en-US" sz="2400" dirty="0">
                <a:solidFill>
                  <a:srgbClr val="000000"/>
                </a:solidFill>
                <a:cs typeface="Arialle"/>
              </a:rPr>
              <a:t> </a:t>
            </a:r>
            <a:r>
              <a:rPr lang="en-US" sz="2400" dirty="0" err="1">
                <a:solidFill>
                  <a:srgbClr val="000000"/>
                </a:solidFill>
                <a:cs typeface="Arialle"/>
              </a:rPr>
              <a:t>المماراسات</a:t>
            </a:r>
            <a:r>
              <a:rPr lang="en-US" sz="2400" dirty="0">
                <a:solidFill>
                  <a:srgbClr val="000000"/>
                </a:solidFill>
                <a:cs typeface="Arialle"/>
              </a:rPr>
              <a:t>  </a:t>
            </a:r>
            <a:r>
              <a:rPr lang="en-US" sz="2400" dirty="0" err="1">
                <a:solidFill>
                  <a:srgbClr val="000000"/>
                </a:solidFill>
                <a:cs typeface="Arialle"/>
              </a:rPr>
              <a:t>قابلة</a:t>
            </a:r>
            <a:r>
              <a:rPr lang="en-US" sz="2400" dirty="0">
                <a:solidFill>
                  <a:srgbClr val="000000"/>
                </a:solidFill>
                <a:cs typeface="Arialle"/>
              </a:rPr>
              <a:t> </a:t>
            </a:r>
            <a:r>
              <a:rPr lang="en-US" sz="2400" dirty="0" err="1">
                <a:solidFill>
                  <a:srgbClr val="000000"/>
                </a:solidFill>
                <a:cs typeface="Arialle"/>
              </a:rPr>
              <a:t>للتطبيق</a:t>
            </a:r>
            <a:r>
              <a:rPr lang="en-US" sz="2400" dirty="0">
                <a:solidFill>
                  <a:srgbClr val="000000"/>
                </a:solidFill>
                <a:cs typeface="Arialle"/>
              </a:rPr>
              <a:t> </a:t>
            </a:r>
            <a:r>
              <a:rPr lang="en-US" sz="2400" dirty="0" err="1">
                <a:solidFill>
                  <a:srgbClr val="000000"/>
                </a:solidFill>
                <a:cs typeface="Arialle"/>
              </a:rPr>
              <a:t>في</a:t>
            </a:r>
            <a:r>
              <a:rPr lang="en-US" sz="2400" dirty="0">
                <a:solidFill>
                  <a:srgbClr val="000000"/>
                </a:solidFill>
                <a:cs typeface="Arialle"/>
              </a:rPr>
              <a:t> </a:t>
            </a:r>
            <a:r>
              <a:rPr lang="en-US" sz="2400" dirty="0" err="1">
                <a:solidFill>
                  <a:srgbClr val="000000"/>
                </a:solidFill>
                <a:cs typeface="Arialle"/>
              </a:rPr>
              <a:t>مناطق</a:t>
            </a:r>
            <a:r>
              <a:rPr lang="en-US" sz="2400" dirty="0">
                <a:solidFill>
                  <a:srgbClr val="000000"/>
                </a:solidFill>
                <a:cs typeface="Arialle"/>
              </a:rPr>
              <a:t> </a:t>
            </a:r>
            <a:r>
              <a:rPr lang="en-US" sz="2400" dirty="0" err="1">
                <a:solidFill>
                  <a:srgbClr val="000000"/>
                </a:solidFill>
                <a:cs typeface="Arialle"/>
              </a:rPr>
              <a:t>اخرى</a:t>
            </a:r>
            <a:r>
              <a:rPr lang="en-US" sz="2400" dirty="0">
                <a:solidFill>
                  <a:srgbClr val="000000"/>
                </a:solidFill>
                <a:cs typeface="Arialle"/>
              </a:rPr>
              <a:t> </a:t>
            </a:r>
            <a:r>
              <a:rPr lang="en-US" sz="2400" dirty="0" err="1">
                <a:solidFill>
                  <a:srgbClr val="000000"/>
                </a:solidFill>
                <a:cs typeface="Arialle"/>
              </a:rPr>
              <a:t>في</a:t>
            </a:r>
            <a:r>
              <a:rPr lang="en-US" sz="2400" dirty="0">
                <a:solidFill>
                  <a:srgbClr val="000000"/>
                </a:solidFill>
                <a:cs typeface="Arialle"/>
              </a:rPr>
              <a:t> </a:t>
            </a:r>
            <a:r>
              <a:rPr lang="en-US" sz="2400" dirty="0" err="1">
                <a:solidFill>
                  <a:srgbClr val="000000"/>
                </a:solidFill>
                <a:cs typeface="Arialle"/>
              </a:rPr>
              <a:t>العالم</a:t>
            </a:r>
            <a:endParaRPr lang="en-US" sz="2400" dirty="0">
              <a:solidFill>
                <a:srgbClr val="000000"/>
              </a:solidFill>
              <a:cs typeface="Arialle"/>
            </a:endParaRPr>
          </a:p>
        </p:txBody>
      </p:sp>
      <p:sp>
        <p:nvSpPr>
          <p:cNvPr id="39" name="TextBox 39"/>
          <p:cNvSpPr txBox="1"/>
          <p:nvPr/>
        </p:nvSpPr>
        <p:spPr>
          <a:xfrm>
            <a:off x="1681305" y="4629954"/>
            <a:ext cx="3012398" cy="423193"/>
          </a:xfrm>
          <a:prstGeom prst="rect">
            <a:avLst/>
          </a:prstGeom>
        </p:spPr>
        <p:txBody>
          <a:bodyPr lIns="0" tIns="0" rIns="0" bIns="0" rtlCol="0" anchor="t">
            <a:spAutoFit/>
          </a:bodyPr>
          <a:lstStyle/>
          <a:p>
            <a:pPr algn="ctr">
              <a:lnSpc>
                <a:spcPts val="3296"/>
              </a:lnSpc>
            </a:pPr>
            <a:r>
              <a:rPr lang="en-US" sz="2800" b="1" dirty="0" err="1">
                <a:solidFill>
                  <a:srgbClr val="31356E"/>
                </a:solidFill>
                <a:cs typeface="Arialle Bold"/>
              </a:rPr>
              <a:t>خامسا</a:t>
            </a:r>
            <a:endParaRPr lang="en-US" sz="2800" b="1" dirty="0">
              <a:solidFill>
                <a:srgbClr val="31356E"/>
              </a:solidFill>
              <a:cs typeface="Arialle Bold"/>
            </a:endParaRPr>
          </a:p>
        </p:txBody>
      </p:sp>
      <p:sp>
        <p:nvSpPr>
          <p:cNvPr id="40" name="TextBox 40"/>
          <p:cNvSpPr txBox="1"/>
          <p:nvPr/>
        </p:nvSpPr>
        <p:spPr>
          <a:xfrm>
            <a:off x="7403004" y="6591300"/>
            <a:ext cx="3012398" cy="423193"/>
          </a:xfrm>
          <a:prstGeom prst="rect">
            <a:avLst/>
          </a:prstGeom>
        </p:spPr>
        <p:txBody>
          <a:bodyPr lIns="0" tIns="0" rIns="0" bIns="0" rtlCol="0" anchor="t">
            <a:spAutoFit/>
          </a:bodyPr>
          <a:lstStyle/>
          <a:p>
            <a:pPr algn="ctr">
              <a:lnSpc>
                <a:spcPts val="3296"/>
              </a:lnSpc>
            </a:pPr>
            <a:r>
              <a:rPr lang="en-US" sz="2800" b="1" dirty="0" err="1">
                <a:solidFill>
                  <a:srgbClr val="31356E"/>
                </a:solidFill>
                <a:cs typeface="Arialle Bold"/>
              </a:rPr>
              <a:t>سادسا</a:t>
            </a:r>
            <a:endParaRPr lang="en-US" sz="2800" b="1" dirty="0">
              <a:solidFill>
                <a:srgbClr val="31356E"/>
              </a:solidFill>
              <a:cs typeface="Arialle Bold"/>
            </a:endParaRPr>
          </a:p>
        </p:txBody>
      </p:sp>
      <p:sp>
        <p:nvSpPr>
          <p:cNvPr id="41" name="TextBox 41"/>
          <p:cNvSpPr txBox="1"/>
          <p:nvPr/>
        </p:nvSpPr>
        <p:spPr>
          <a:xfrm>
            <a:off x="6444690" y="7001545"/>
            <a:ext cx="4998720" cy="1342355"/>
          </a:xfrm>
          <a:prstGeom prst="rect">
            <a:avLst/>
          </a:prstGeom>
        </p:spPr>
        <p:txBody>
          <a:bodyPr wrap="square" lIns="0" tIns="0" rIns="0" bIns="0" rtlCol="0" anchor="t">
            <a:spAutoFit/>
          </a:bodyPr>
          <a:lstStyle/>
          <a:p>
            <a:pPr algn="ctr">
              <a:lnSpc>
                <a:spcPts val="2634"/>
              </a:lnSpc>
            </a:pPr>
            <a:r>
              <a:rPr lang="en-US" sz="2800" dirty="0" err="1">
                <a:solidFill>
                  <a:srgbClr val="000000"/>
                </a:solidFill>
                <a:cs typeface="Arialle"/>
              </a:rPr>
              <a:t>تسويق</a:t>
            </a:r>
            <a:r>
              <a:rPr lang="en-US" sz="2800" dirty="0">
                <a:solidFill>
                  <a:srgbClr val="000000"/>
                </a:solidFill>
                <a:cs typeface="Arialle"/>
              </a:rPr>
              <a:t> </a:t>
            </a:r>
            <a:r>
              <a:rPr lang="en-US" sz="2800" dirty="0" err="1">
                <a:solidFill>
                  <a:srgbClr val="000000"/>
                </a:solidFill>
                <a:cs typeface="Arialle"/>
              </a:rPr>
              <a:t>حالة</a:t>
            </a:r>
            <a:r>
              <a:rPr lang="en-US" sz="2800" dirty="0">
                <a:solidFill>
                  <a:srgbClr val="000000"/>
                </a:solidFill>
                <a:cs typeface="Arialle"/>
              </a:rPr>
              <a:t> </a:t>
            </a:r>
            <a:r>
              <a:rPr lang="en-US" sz="2800" dirty="0" err="1">
                <a:solidFill>
                  <a:srgbClr val="000000"/>
                </a:solidFill>
                <a:cs typeface="Arialle"/>
              </a:rPr>
              <a:t>حجر</a:t>
            </a:r>
            <a:r>
              <a:rPr lang="en-US" sz="2800" dirty="0">
                <a:solidFill>
                  <a:srgbClr val="000000"/>
                </a:solidFill>
                <a:cs typeface="Arialle"/>
              </a:rPr>
              <a:t> </a:t>
            </a:r>
            <a:r>
              <a:rPr lang="en-US" sz="2800" dirty="0" err="1">
                <a:solidFill>
                  <a:srgbClr val="000000"/>
                </a:solidFill>
                <a:cs typeface="Arialle"/>
              </a:rPr>
              <a:t>رشيد</a:t>
            </a:r>
            <a:r>
              <a:rPr lang="en-US" sz="2800" dirty="0">
                <a:solidFill>
                  <a:srgbClr val="000000"/>
                </a:solidFill>
                <a:cs typeface="Arialle"/>
              </a:rPr>
              <a:t> </a:t>
            </a:r>
            <a:r>
              <a:rPr lang="en-US" sz="2800" dirty="0" err="1">
                <a:solidFill>
                  <a:srgbClr val="000000"/>
                </a:solidFill>
                <a:cs typeface="Arialle"/>
              </a:rPr>
              <a:t>ومنطقة</a:t>
            </a:r>
            <a:r>
              <a:rPr lang="en-US" sz="2800" dirty="0">
                <a:solidFill>
                  <a:srgbClr val="000000"/>
                </a:solidFill>
                <a:cs typeface="Arialle"/>
              </a:rPr>
              <a:t> </a:t>
            </a:r>
            <a:r>
              <a:rPr lang="en-US" sz="2800" dirty="0" err="1">
                <a:solidFill>
                  <a:srgbClr val="000000"/>
                </a:solidFill>
                <a:cs typeface="Arialle"/>
              </a:rPr>
              <a:t>جبل</a:t>
            </a:r>
            <a:r>
              <a:rPr lang="en-US" sz="2800" dirty="0">
                <a:solidFill>
                  <a:srgbClr val="000000"/>
                </a:solidFill>
                <a:cs typeface="Arialle"/>
              </a:rPr>
              <a:t> </a:t>
            </a:r>
            <a:r>
              <a:rPr lang="en-US" sz="2800" dirty="0" err="1">
                <a:solidFill>
                  <a:srgbClr val="000000"/>
                </a:solidFill>
                <a:cs typeface="Arialle"/>
              </a:rPr>
              <a:t>رشيد</a:t>
            </a:r>
            <a:r>
              <a:rPr lang="en-US" sz="2800" dirty="0">
                <a:solidFill>
                  <a:srgbClr val="000000"/>
                </a:solidFill>
                <a:cs typeface="Arialle"/>
              </a:rPr>
              <a:t> </a:t>
            </a:r>
            <a:r>
              <a:rPr lang="en-US" sz="2800" dirty="0" err="1">
                <a:solidFill>
                  <a:srgbClr val="000000"/>
                </a:solidFill>
                <a:cs typeface="Arialle"/>
              </a:rPr>
              <a:t>كنموذج</a:t>
            </a:r>
            <a:r>
              <a:rPr lang="en-US" sz="2800" dirty="0">
                <a:solidFill>
                  <a:srgbClr val="000000"/>
                </a:solidFill>
                <a:cs typeface="Arialle"/>
              </a:rPr>
              <a:t> </a:t>
            </a:r>
            <a:r>
              <a:rPr lang="en-US" sz="2800" dirty="0" err="1">
                <a:solidFill>
                  <a:srgbClr val="000000"/>
                </a:solidFill>
                <a:cs typeface="Arialle"/>
              </a:rPr>
              <a:t>استرشادي</a:t>
            </a:r>
            <a:r>
              <a:rPr lang="en-US" sz="2800" dirty="0">
                <a:solidFill>
                  <a:srgbClr val="000000"/>
                </a:solidFill>
                <a:cs typeface="Arialle"/>
              </a:rPr>
              <a:t> </a:t>
            </a:r>
            <a:r>
              <a:rPr lang="en-US" sz="2800" dirty="0" err="1">
                <a:solidFill>
                  <a:srgbClr val="000000"/>
                </a:solidFill>
                <a:cs typeface="Arialle"/>
              </a:rPr>
              <a:t>لتطبيقات</a:t>
            </a:r>
            <a:r>
              <a:rPr lang="en-US" sz="2800" dirty="0">
                <a:solidFill>
                  <a:srgbClr val="000000"/>
                </a:solidFill>
                <a:cs typeface="Arialle"/>
              </a:rPr>
              <a:t> </a:t>
            </a:r>
            <a:r>
              <a:rPr lang="en-US" sz="2800" dirty="0" err="1">
                <a:solidFill>
                  <a:srgbClr val="000000"/>
                </a:solidFill>
                <a:cs typeface="Arialle"/>
              </a:rPr>
              <a:t>مفهوم</a:t>
            </a:r>
            <a:r>
              <a:rPr lang="en-US" sz="2800" dirty="0">
                <a:solidFill>
                  <a:srgbClr val="000000"/>
                </a:solidFill>
                <a:cs typeface="Arialle"/>
              </a:rPr>
              <a:t> </a:t>
            </a:r>
            <a:r>
              <a:rPr lang="en-US" sz="2800" dirty="0" err="1">
                <a:solidFill>
                  <a:srgbClr val="000000"/>
                </a:solidFill>
                <a:cs typeface="Arialle"/>
              </a:rPr>
              <a:t>حقوق</a:t>
            </a:r>
            <a:r>
              <a:rPr lang="en-US" sz="2800" dirty="0">
                <a:solidFill>
                  <a:srgbClr val="000000"/>
                </a:solidFill>
                <a:cs typeface="Arialle"/>
              </a:rPr>
              <a:t> </a:t>
            </a:r>
            <a:r>
              <a:rPr lang="en-US" sz="2800" dirty="0" err="1">
                <a:solidFill>
                  <a:srgbClr val="000000"/>
                </a:solidFill>
                <a:cs typeface="Arialle"/>
              </a:rPr>
              <a:t>حضارة</a:t>
            </a:r>
            <a:r>
              <a:rPr lang="en-US" sz="2800" dirty="0">
                <a:solidFill>
                  <a:srgbClr val="000000"/>
                </a:solidFill>
                <a:cs typeface="Arialle"/>
              </a:rPr>
              <a:t> </a:t>
            </a:r>
            <a:r>
              <a:rPr lang="en-US" sz="2800" dirty="0" err="1">
                <a:solidFill>
                  <a:srgbClr val="000000"/>
                </a:solidFill>
                <a:cs typeface="Arialle"/>
              </a:rPr>
              <a:t>كألية</a:t>
            </a:r>
            <a:r>
              <a:rPr lang="en-US" sz="2800" dirty="0">
                <a:solidFill>
                  <a:srgbClr val="000000"/>
                </a:solidFill>
                <a:cs typeface="Arialle"/>
              </a:rPr>
              <a:t> </a:t>
            </a:r>
            <a:r>
              <a:rPr lang="en-US" sz="2800" dirty="0" err="1">
                <a:solidFill>
                  <a:srgbClr val="000000"/>
                </a:solidFill>
                <a:cs typeface="Arialle"/>
              </a:rPr>
              <a:t>فعاله</a:t>
            </a:r>
            <a:r>
              <a:rPr lang="en-US" sz="2800" dirty="0">
                <a:solidFill>
                  <a:srgbClr val="000000"/>
                </a:solidFill>
                <a:cs typeface="Arialle"/>
              </a:rPr>
              <a:t> </a:t>
            </a:r>
            <a:r>
              <a:rPr lang="en-US" sz="2800" dirty="0" err="1">
                <a:solidFill>
                  <a:srgbClr val="000000"/>
                </a:solidFill>
                <a:cs typeface="Arialle"/>
              </a:rPr>
              <a:t>في</a:t>
            </a:r>
            <a:r>
              <a:rPr lang="en-US" sz="2800" dirty="0">
                <a:solidFill>
                  <a:srgbClr val="000000"/>
                </a:solidFill>
                <a:cs typeface="Arialle"/>
              </a:rPr>
              <a:t> </a:t>
            </a:r>
            <a:r>
              <a:rPr lang="en-US" sz="2800" dirty="0" err="1">
                <a:solidFill>
                  <a:srgbClr val="000000"/>
                </a:solidFill>
                <a:cs typeface="Arialle"/>
              </a:rPr>
              <a:t>النعامل</a:t>
            </a:r>
            <a:r>
              <a:rPr lang="en-US" sz="2800" dirty="0">
                <a:solidFill>
                  <a:srgbClr val="000000"/>
                </a:solidFill>
                <a:cs typeface="Arialle"/>
              </a:rPr>
              <a:t> </a:t>
            </a:r>
            <a:r>
              <a:rPr lang="en-US" sz="2800" dirty="0" err="1">
                <a:solidFill>
                  <a:srgbClr val="000000"/>
                </a:solidFill>
                <a:cs typeface="Arialle"/>
              </a:rPr>
              <a:t>مع</a:t>
            </a:r>
            <a:r>
              <a:rPr lang="en-US" sz="2800" dirty="0">
                <a:solidFill>
                  <a:srgbClr val="000000"/>
                </a:solidFill>
                <a:cs typeface="Arialle"/>
              </a:rPr>
              <a:t> </a:t>
            </a:r>
            <a:r>
              <a:rPr lang="en-US" sz="2800" dirty="0" err="1">
                <a:solidFill>
                  <a:srgbClr val="000000"/>
                </a:solidFill>
                <a:cs typeface="Arialle"/>
              </a:rPr>
              <a:t>اثار</a:t>
            </a:r>
            <a:r>
              <a:rPr lang="en-US" sz="2800" dirty="0">
                <a:solidFill>
                  <a:srgbClr val="000000"/>
                </a:solidFill>
                <a:cs typeface="Arialle"/>
              </a:rPr>
              <a:t> </a:t>
            </a:r>
            <a:r>
              <a:rPr lang="en-US" sz="2800" dirty="0" err="1">
                <a:solidFill>
                  <a:srgbClr val="000000"/>
                </a:solidFill>
                <a:cs typeface="Arialle"/>
              </a:rPr>
              <a:t>التغير</a:t>
            </a:r>
            <a:r>
              <a:rPr lang="en-US" sz="2800" dirty="0">
                <a:solidFill>
                  <a:srgbClr val="000000"/>
                </a:solidFill>
                <a:cs typeface="Arialle"/>
              </a:rPr>
              <a:t> </a:t>
            </a:r>
            <a:r>
              <a:rPr lang="en-US" sz="2800" dirty="0" err="1">
                <a:solidFill>
                  <a:srgbClr val="000000"/>
                </a:solidFill>
                <a:cs typeface="Arialle"/>
              </a:rPr>
              <a:t>المناخي</a:t>
            </a:r>
            <a:r>
              <a:rPr lang="en-US" sz="2800" dirty="0">
                <a:solidFill>
                  <a:srgbClr val="000000"/>
                </a:solidFill>
                <a:cs typeface="Arialle"/>
              </a:rPr>
              <a:t> </a:t>
            </a:r>
            <a:r>
              <a:rPr lang="en-US" sz="2800" dirty="0" err="1">
                <a:solidFill>
                  <a:srgbClr val="000000"/>
                </a:solidFill>
                <a:cs typeface="Arialle"/>
              </a:rPr>
              <a:t>في</a:t>
            </a:r>
            <a:r>
              <a:rPr lang="en-US" sz="2800" dirty="0">
                <a:solidFill>
                  <a:srgbClr val="000000"/>
                </a:solidFill>
                <a:cs typeface="Arialle"/>
              </a:rPr>
              <a:t> </a:t>
            </a:r>
            <a:r>
              <a:rPr lang="en-US" sz="2800" dirty="0" err="1">
                <a:solidFill>
                  <a:srgbClr val="000000"/>
                </a:solidFill>
                <a:cs typeface="Arialle"/>
              </a:rPr>
              <a:t>مناطق</a:t>
            </a:r>
            <a:r>
              <a:rPr lang="en-US" sz="2800" dirty="0">
                <a:solidFill>
                  <a:srgbClr val="000000"/>
                </a:solidFill>
                <a:cs typeface="Arialle"/>
              </a:rPr>
              <a:t> </a:t>
            </a:r>
            <a:r>
              <a:rPr lang="en-US" sz="2800" dirty="0" err="1">
                <a:solidFill>
                  <a:srgbClr val="000000"/>
                </a:solidFill>
                <a:cs typeface="Arialle"/>
              </a:rPr>
              <a:t>اخري</a:t>
            </a:r>
            <a:r>
              <a:rPr lang="en-US" sz="2800" dirty="0">
                <a:solidFill>
                  <a:srgbClr val="000000"/>
                </a:solidFill>
                <a:cs typeface="Arialle"/>
              </a:rPr>
              <a:t> </a:t>
            </a:r>
            <a:r>
              <a:rPr lang="en-US" sz="2800" dirty="0" err="1">
                <a:solidFill>
                  <a:srgbClr val="000000"/>
                </a:solidFill>
                <a:cs typeface="Arialle"/>
              </a:rPr>
              <a:t>تراثية</a:t>
            </a:r>
            <a:r>
              <a:rPr lang="en-US" sz="2800" dirty="0">
                <a:solidFill>
                  <a:srgbClr val="000000"/>
                </a:solidFill>
                <a:cs typeface="Arialle"/>
              </a:rPr>
              <a:t> </a:t>
            </a:r>
            <a:r>
              <a:rPr lang="en-US" sz="2800" dirty="0" err="1">
                <a:solidFill>
                  <a:srgbClr val="000000"/>
                </a:solidFill>
                <a:cs typeface="Arialle"/>
              </a:rPr>
              <a:t>حول</a:t>
            </a:r>
            <a:r>
              <a:rPr lang="en-US" sz="2800" dirty="0">
                <a:solidFill>
                  <a:srgbClr val="000000"/>
                </a:solidFill>
                <a:cs typeface="Arialle"/>
              </a:rPr>
              <a:t> </a:t>
            </a:r>
            <a:r>
              <a:rPr lang="en-US" sz="2800" dirty="0" err="1">
                <a:solidFill>
                  <a:srgbClr val="000000"/>
                </a:solidFill>
                <a:cs typeface="Arialle"/>
              </a:rPr>
              <a:t>العالم</a:t>
            </a:r>
            <a:r>
              <a:rPr lang="en-US" sz="2800" dirty="0">
                <a:solidFill>
                  <a:srgbClr val="000000"/>
                </a:solidFill>
                <a:cs typeface="Arialle"/>
              </a:rPr>
              <a:t>  </a:t>
            </a:r>
          </a:p>
        </p:txBody>
      </p:sp>
      <p:pic>
        <p:nvPicPr>
          <p:cNvPr id="43" name="Picture 42">
            <a:extLst>
              <a:ext uri="{FF2B5EF4-FFF2-40B4-BE49-F238E27FC236}">
                <a16:creationId xmlns:a16="http://schemas.microsoft.com/office/drawing/2014/main" id="{2BA6A845-BE57-4015-8709-5D45B1F35195}"/>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7641013" y="8475118"/>
            <a:ext cx="2774389" cy="1698023"/>
          </a:xfrm>
          <a:prstGeom prst="rect">
            <a:avLst/>
          </a:prstGeom>
        </p:spPr>
      </p:pic>
      <p:pic>
        <p:nvPicPr>
          <p:cNvPr id="45" name="Picture 44">
            <a:extLst>
              <a:ext uri="{FF2B5EF4-FFF2-40B4-BE49-F238E27FC236}">
                <a16:creationId xmlns:a16="http://schemas.microsoft.com/office/drawing/2014/main" id="{0118635C-9E37-407E-92F4-A4EC3222330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765669" y="8626567"/>
            <a:ext cx="1208043" cy="1876508"/>
          </a:xfrm>
          <a:prstGeom prst="rect">
            <a:avLst/>
          </a:prstGeom>
        </p:spPr>
      </p:pic>
      <p:pic>
        <p:nvPicPr>
          <p:cNvPr id="46" name="Picture 45">
            <a:extLst>
              <a:ext uri="{FF2B5EF4-FFF2-40B4-BE49-F238E27FC236}">
                <a16:creationId xmlns:a16="http://schemas.microsoft.com/office/drawing/2014/main" id="{129126FA-44F4-46E8-AE79-E1B6D12C0D82}"/>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11108660" y="8599126"/>
            <a:ext cx="1234576" cy="151553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996707" y="1333500"/>
            <a:ext cx="8137050" cy="8953500"/>
          </a:xfrm>
          <a:prstGeom prst="rect">
            <a:avLst/>
          </a:prstGeom>
        </p:spPr>
      </p:pic>
      <p:grpSp>
        <p:nvGrpSpPr>
          <p:cNvPr id="3" name="Group 3"/>
          <p:cNvGrpSpPr>
            <a:grpSpLocks noChangeAspect="1"/>
          </p:cNvGrpSpPr>
          <p:nvPr/>
        </p:nvGrpSpPr>
        <p:grpSpPr>
          <a:xfrm>
            <a:off x="4812003" y="4799177"/>
            <a:ext cx="1470358" cy="1470358"/>
            <a:chOff x="0" y="0"/>
            <a:chExt cx="495300" cy="495300"/>
          </a:xfrm>
        </p:grpSpPr>
        <p:sp>
          <p:nvSpPr>
            <p:cNvPr id="4" name="Freeform 4"/>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FFFFFF"/>
            </a:solidFill>
          </p:spPr>
        </p:sp>
        <p:sp>
          <p:nvSpPr>
            <p:cNvPr id="5" name="Freeform 5"/>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ABB79C"/>
            </a:solidFill>
          </p:spPr>
        </p:sp>
      </p:grpSp>
      <p:grpSp>
        <p:nvGrpSpPr>
          <p:cNvPr id="6" name="Group 6"/>
          <p:cNvGrpSpPr>
            <a:grpSpLocks noChangeAspect="1"/>
          </p:cNvGrpSpPr>
          <p:nvPr/>
        </p:nvGrpSpPr>
        <p:grpSpPr>
          <a:xfrm>
            <a:off x="6742611" y="1736859"/>
            <a:ext cx="1271347" cy="1271347"/>
            <a:chOff x="0" y="0"/>
            <a:chExt cx="495300" cy="495300"/>
          </a:xfrm>
        </p:grpSpPr>
        <p:sp>
          <p:nvSpPr>
            <p:cNvPr id="7" name="Freeform 7"/>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FFFFFF"/>
            </a:solidFill>
          </p:spPr>
        </p:sp>
        <p:sp>
          <p:nvSpPr>
            <p:cNvPr id="8" name="Freeform 8"/>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C8BFB6"/>
            </a:solidFill>
          </p:spPr>
        </p:sp>
      </p:grpSp>
      <p:grpSp>
        <p:nvGrpSpPr>
          <p:cNvPr id="9" name="Group 9"/>
          <p:cNvGrpSpPr>
            <a:grpSpLocks noChangeAspect="1"/>
          </p:cNvGrpSpPr>
          <p:nvPr/>
        </p:nvGrpSpPr>
        <p:grpSpPr>
          <a:xfrm>
            <a:off x="11467855" y="5534356"/>
            <a:ext cx="1470358" cy="1470358"/>
            <a:chOff x="0" y="0"/>
            <a:chExt cx="495300" cy="495300"/>
          </a:xfrm>
        </p:grpSpPr>
        <p:sp>
          <p:nvSpPr>
            <p:cNvPr id="10" name="Freeform 10"/>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FFFFFF"/>
            </a:solidFill>
          </p:spPr>
        </p:sp>
        <p:sp>
          <p:nvSpPr>
            <p:cNvPr id="11" name="Freeform 11"/>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AA9D7F"/>
            </a:solidFill>
          </p:spPr>
        </p:sp>
      </p:grpSp>
      <p:grpSp>
        <p:nvGrpSpPr>
          <p:cNvPr id="12" name="Group 12"/>
          <p:cNvGrpSpPr>
            <a:grpSpLocks noChangeAspect="1"/>
          </p:cNvGrpSpPr>
          <p:nvPr/>
        </p:nvGrpSpPr>
        <p:grpSpPr>
          <a:xfrm>
            <a:off x="9735265" y="3010588"/>
            <a:ext cx="1271347" cy="1271347"/>
            <a:chOff x="0" y="0"/>
            <a:chExt cx="495300" cy="495300"/>
          </a:xfrm>
        </p:grpSpPr>
        <p:sp>
          <p:nvSpPr>
            <p:cNvPr id="13" name="Freeform 13"/>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FFFFFF"/>
            </a:solidFill>
          </p:spPr>
        </p:sp>
        <p:sp>
          <p:nvSpPr>
            <p:cNvPr id="14" name="Freeform 14"/>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B19286"/>
            </a:solidFill>
          </p:spPr>
        </p:sp>
      </p:grpSp>
      <p:sp>
        <p:nvSpPr>
          <p:cNvPr id="15" name="TextBox 15"/>
          <p:cNvSpPr txBox="1"/>
          <p:nvPr/>
        </p:nvSpPr>
        <p:spPr>
          <a:xfrm>
            <a:off x="4829337" y="5346051"/>
            <a:ext cx="1435691" cy="408843"/>
          </a:xfrm>
          <a:prstGeom prst="rect">
            <a:avLst/>
          </a:prstGeom>
        </p:spPr>
        <p:txBody>
          <a:bodyPr lIns="0" tIns="0" rIns="0" bIns="0" rtlCol="0" anchor="t">
            <a:spAutoFit/>
          </a:bodyPr>
          <a:lstStyle/>
          <a:p>
            <a:pPr algn="ctr">
              <a:lnSpc>
                <a:spcPts val="2971"/>
              </a:lnSpc>
            </a:pPr>
            <a:r>
              <a:rPr lang="en-US" sz="2971">
                <a:solidFill>
                  <a:srgbClr val="404040"/>
                </a:solidFill>
                <a:latin typeface="Arialle"/>
              </a:rPr>
              <a:t>04</a:t>
            </a:r>
          </a:p>
        </p:txBody>
      </p:sp>
      <p:sp>
        <p:nvSpPr>
          <p:cNvPr id="16" name="TextBox 16"/>
          <p:cNvSpPr txBox="1"/>
          <p:nvPr/>
        </p:nvSpPr>
        <p:spPr>
          <a:xfrm>
            <a:off x="6742611" y="2184228"/>
            <a:ext cx="1271347" cy="408843"/>
          </a:xfrm>
          <a:prstGeom prst="rect">
            <a:avLst/>
          </a:prstGeom>
        </p:spPr>
        <p:txBody>
          <a:bodyPr lIns="0" tIns="0" rIns="0" bIns="0" rtlCol="0" anchor="t">
            <a:spAutoFit/>
          </a:bodyPr>
          <a:lstStyle/>
          <a:p>
            <a:pPr algn="ctr">
              <a:lnSpc>
                <a:spcPts val="2971"/>
              </a:lnSpc>
            </a:pPr>
            <a:r>
              <a:rPr lang="en-US" sz="2971">
                <a:solidFill>
                  <a:srgbClr val="404040"/>
                </a:solidFill>
                <a:latin typeface="Arialle"/>
              </a:rPr>
              <a:t>03</a:t>
            </a:r>
          </a:p>
        </p:txBody>
      </p:sp>
      <p:sp>
        <p:nvSpPr>
          <p:cNvPr id="17" name="TextBox 17"/>
          <p:cNvSpPr txBox="1"/>
          <p:nvPr/>
        </p:nvSpPr>
        <p:spPr>
          <a:xfrm>
            <a:off x="9735265" y="3457956"/>
            <a:ext cx="1271347" cy="408843"/>
          </a:xfrm>
          <a:prstGeom prst="rect">
            <a:avLst/>
          </a:prstGeom>
        </p:spPr>
        <p:txBody>
          <a:bodyPr lIns="0" tIns="0" rIns="0" bIns="0" rtlCol="0" anchor="t">
            <a:spAutoFit/>
          </a:bodyPr>
          <a:lstStyle/>
          <a:p>
            <a:pPr algn="ctr">
              <a:lnSpc>
                <a:spcPts val="2971"/>
              </a:lnSpc>
            </a:pPr>
            <a:r>
              <a:rPr lang="en-US" sz="2971">
                <a:solidFill>
                  <a:srgbClr val="404040"/>
                </a:solidFill>
                <a:latin typeface="Arialle"/>
              </a:rPr>
              <a:t>02</a:t>
            </a:r>
          </a:p>
        </p:txBody>
      </p:sp>
      <p:sp>
        <p:nvSpPr>
          <p:cNvPr id="18" name="TextBox 18"/>
          <p:cNvSpPr txBox="1"/>
          <p:nvPr/>
        </p:nvSpPr>
        <p:spPr>
          <a:xfrm>
            <a:off x="11502522" y="6081230"/>
            <a:ext cx="1435691" cy="408843"/>
          </a:xfrm>
          <a:prstGeom prst="rect">
            <a:avLst/>
          </a:prstGeom>
        </p:spPr>
        <p:txBody>
          <a:bodyPr lIns="0" tIns="0" rIns="0" bIns="0" rtlCol="0" anchor="t">
            <a:spAutoFit/>
          </a:bodyPr>
          <a:lstStyle/>
          <a:p>
            <a:pPr algn="ctr">
              <a:lnSpc>
                <a:spcPts val="2971"/>
              </a:lnSpc>
            </a:pPr>
            <a:r>
              <a:rPr lang="en-US" sz="2971">
                <a:solidFill>
                  <a:srgbClr val="404040"/>
                </a:solidFill>
                <a:latin typeface="Arialle"/>
              </a:rPr>
              <a:t>01</a:t>
            </a:r>
          </a:p>
        </p:txBody>
      </p:sp>
      <p:sp>
        <p:nvSpPr>
          <p:cNvPr id="19" name="TextBox 19"/>
          <p:cNvSpPr txBox="1"/>
          <p:nvPr/>
        </p:nvSpPr>
        <p:spPr>
          <a:xfrm>
            <a:off x="1280044" y="432972"/>
            <a:ext cx="14628443" cy="1410643"/>
          </a:xfrm>
          <a:prstGeom prst="rect">
            <a:avLst/>
          </a:prstGeom>
        </p:spPr>
        <p:txBody>
          <a:bodyPr lIns="0" tIns="0" rIns="0" bIns="0" rtlCol="0" anchor="t">
            <a:spAutoFit/>
          </a:bodyPr>
          <a:lstStyle/>
          <a:p>
            <a:pPr algn="ctr">
              <a:lnSpc>
                <a:spcPts val="5546"/>
              </a:lnSpc>
            </a:pPr>
            <a:r>
              <a:rPr lang="en-US" sz="4621" b="1" dirty="0" err="1">
                <a:solidFill>
                  <a:srgbClr val="404040"/>
                </a:solidFill>
                <a:cs typeface="Arialle Bold"/>
              </a:rPr>
              <a:t>تطبيقات</a:t>
            </a:r>
            <a:r>
              <a:rPr lang="en-US" sz="4621" b="1" dirty="0">
                <a:solidFill>
                  <a:srgbClr val="404040"/>
                </a:solidFill>
                <a:cs typeface="Arialle Bold"/>
              </a:rPr>
              <a:t> </a:t>
            </a:r>
            <a:r>
              <a:rPr lang="en-US" sz="4621" b="1" dirty="0" err="1">
                <a:solidFill>
                  <a:srgbClr val="404040"/>
                </a:solidFill>
                <a:cs typeface="Arialle Bold"/>
              </a:rPr>
              <a:t>المشروع</a:t>
            </a:r>
            <a:r>
              <a:rPr lang="en-US" sz="4621" b="1" dirty="0">
                <a:solidFill>
                  <a:srgbClr val="404040"/>
                </a:solidFill>
                <a:cs typeface="Arialle Bold"/>
              </a:rPr>
              <a:t> </a:t>
            </a:r>
            <a:r>
              <a:rPr lang="en-US" sz="4621" b="1" dirty="0" err="1">
                <a:solidFill>
                  <a:srgbClr val="404040"/>
                </a:solidFill>
                <a:cs typeface="Arialle Bold"/>
              </a:rPr>
              <a:t>والميزة</a:t>
            </a:r>
            <a:r>
              <a:rPr lang="en-US" sz="4621" b="1" dirty="0">
                <a:solidFill>
                  <a:srgbClr val="404040"/>
                </a:solidFill>
                <a:cs typeface="Arialle Bold"/>
              </a:rPr>
              <a:t> </a:t>
            </a:r>
            <a:r>
              <a:rPr lang="en-US" sz="4621" b="1" dirty="0" err="1">
                <a:solidFill>
                  <a:srgbClr val="404040"/>
                </a:solidFill>
                <a:cs typeface="Arialle Bold"/>
              </a:rPr>
              <a:t>التنافسية</a:t>
            </a:r>
            <a:r>
              <a:rPr lang="en-US" sz="4621" b="1" dirty="0">
                <a:solidFill>
                  <a:srgbClr val="404040"/>
                </a:solidFill>
                <a:cs typeface="Arialle Bold"/>
              </a:rPr>
              <a:t> </a:t>
            </a:r>
            <a:endParaRPr lang="ar-EG" sz="4621" b="1" dirty="0">
              <a:solidFill>
                <a:srgbClr val="404040"/>
              </a:solidFill>
              <a:cs typeface="Arialle Bold"/>
            </a:endParaRPr>
          </a:p>
          <a:p>
            <a:pPr algn="ctr">
              <a:lnSpc>
                <a:spcPts val="5546"/>
              </a:lnSpc>
            </a:pPr>
            <a:r>
              <a:rPr lang="en-US" sz="4621" b="1" dirty="0" err="1">
                <a:solidFill>
                  <a:srgbClr val="404040"/>
                </a:solidFill>
                <a:cs typeface="Arialle Bold"/>
              </a:rPr>
              <a:t>والفئات</a:t>
            </a:r>
            <a:r>
              <a:rPr lang="en-US" sz="4621" b="1" dirty="0">
                <a:solidFill>
                  <a:srgbClr val="404040"/>
                </a:solidFill>
                <a:cs typeface="Arialle Bold"/>
              </a:rPr>
              <a:t> </a:t>
            </a:r>
            <a:r>
              <a:rPr lang="en-US" sz="4621" b="1" dirty="0" err="1">
                <a:solidFill>
                  <a:srgbClr val="404040"/>
                </a:solidFill>
                <a:cs typeface="Arialle Bold"/>
              </a:rPr>
              <a:t>المستفيدة</a:t>
            </a:r>
            <a:endParaRPr lang="en-US" sz="4621" b="1" dirty="0">
              <a:solidFill>
                <a:srgbClr val="404040"/>
              </a:solidFill>
              <a:cs typeface="Arialle Bold"/>
            </a:endParaRPr>
          </a:p>
        </p:txBody>
      </p:sp>
      <p:sp>
        <p:nvSpPr>
          <p:cNvPr id="20" name="TextBox 20"/>
          <p:cNvSpPr txBox="1"/>
          <p:nvPr/>
        </p:nvSpPr>
        <p:spPr>
          <a:xfrm>
            <a:off x="106878" y="5857068"/>
            <a:ext cx="4835570" cy="804964"/>
          </a:xfrm>
          <a:prstGeom prst="rect">
            <a:avLst/>
          </a:prstGeom>
        </p:spPr>
        <p:txBody>
          <a:bodyPr lIns="0" tIns="0" rIns="0" bIns="0" rtlCol="0" anchor="t">
            <a:spAutoFit/>
          </a:bodyPr>
          <a:lstStyle/>
          <a:p>
            <a:pPr algn="r">
              <a:lnSpc>
                <a:spcPts val="3169"/>
              </a:lnSpc>
            </a:pPr>
            <a:r>
              <a:rPr lang="en-US" sz="2641" b="1" dirty="0" err="1">
                <a:solidFill>
                  <a:srgbClr val="404040"/>
                </a:solidFill>
                <a:cs typeface="Arialle Bold"/>
              </a:rPr>
              <a:t>كتالوج</a:t>
            </a:r>
            <a:r>
              <a:rPr lang="en-US" sz="2641" b="1" dirty="0">
                <a:solidFill>
                  <a:srgbClr val="404040"/>
                </a:solidFill>
                <a:cs typeface="Arialle Bold"/>
              </a:rPr>
              <a:t> </a:t>
            </a:r>
            <a:r>
              <a:rPr lang="en-US" sz="2641" b="1" dirty="0" err="1">
                <a:solidFill>
                  <a:srgbClr val="404040"/>
                </a:solidFill>
                <a:cs typeface="Arialle Bold"/>
              </a:rPr>
              <a:t>وبنك</a:t>
            </a:r>
            <a:r>
              <a:rPr lang="en-US" sz="2641" b="1" dirty="0">
                <a:solidFill>
                  <a:srgbClr val="404040"/>
                </a:solidFill>
                <a:cs typeface="Arialle Bold"/>
              </a:rPr>
              <a:t> </a:t>
            </a:r>
            <a:r>
              <a:rPr lang="en-US" sz="2641" b="1" dirty="0" err="1">
                <a:solidFill>
                  <a:srgbClr val="404040"/>
                </a:solidFill>
                <a:cs typeface="Arialle Bold"/>
              </a:rPr>
              <a:t>للافكار</a:t>
            </a:r>
            <a:r>
              <a:rPr lang="en-US" sz="2641" b="1" dirty="0">
                <a:solidFill>
                  <a:srgbClr val="404040"/>
                </a:solidFill>
                <a:cs typeface="Arialle Bold"/>
              </a:rPr>
              <a:t> </a:t>
            </a:r>
            <a:r>
              <a:rPr lang="en-US" sz="2641" b="1" dirty="0" err="1">
                <a:solidFill>
                  <a:srgbClr val="404040"/>
                </a:solidFill>
                <a:cs typeface="Arialle Bold"/>
              </a:rPr>
              <a:t>القابلة</a:t>
            </a:r>
            <a:r>
              <a:rPr lang="en-US" sz="2641" b="1" dirty="0">
                <a:solidFill>
                  <a:srgbClr val="404040"/>
                </a:solidFill>
                <a:cs typeface="Arialle Bold"/>
              </a:rPr>
              <a:t> </a:t>
            </a:r>
            <a:r>
              <a:rPr lang="en-US" sz="2641" b="1" dirty="0" err="1">
                <a:solidFill>
                  <a:srgbClr val="404040"/>
                </a:solidFill>
                <a:cs typeface="Arialle Bold"/>
              </a:rPr>
              <a:t>لاعادة</a:t>
            </a:r>
            <a:r>
              <a:rPr lang="en-US" sz="2641" b="1" dirty="0">
                <a:solidFill>
                  <a:srgbClr val="404040"/>
                </a:solidFill>
                <a:cs typeface="Arialle Bold"/>
              </a:rPr>
              <a:t> </a:t>
            </a:r>
            <a:r>
              <a:rPr lang="en-US" sz="2641" b="1" dirty="0" err="1">
                <a:solidFill>
                  <a:srgbClr val="404040"/>
                </a:solidFill>
                <a:cs typeface="Arialle Bold"/>
              </a:rPr>
              <a:t>التطبيق</a:t>
            </a:r>
            <a:r>
              <a:rPr lang="en-US" sz="2641" b="1" dirty="0">
                <a:solidFill>
                  <a:srgbClr val="404040"/>
                </a:solidFill>
                <a:cs typeface="Arialle Bold"/>
              </a:rPr>
              <a:t> </a:t>
            </a:r>
            <a:r>
              <a:rPr lang="en-US" sz="2641" b="1" dirty="0" err="1">
                <a:solidFill>
                  <a:srgbClr val="404040"/>
                </a:solidFill>
                <a:cs typeface="Arialle Bold"/>
              </a:rPr>
              <a:t>في</a:t>
            </a:r>
            <a:r>
              <a:rPr lang="en-US" sz="2641" b="1" dirty="0">
                <a:solidFill>
                  <a:srgbClr val="404040"/>
                </a:solidFill>
                <a:cs typeface="Arialle Bold"/>
              </a:rPr>
              <a:t> </a:t>
            </a:r>
            <a:r>
              <a:rPr lang="en-US" sz="2641" b="1" dirty="0" err="1">
                <a:solidFill>
                  <a:srgbClr val="404040"/>
                </a:solidFill>
                <a:cs typeface="Arialle Bold"/>
              </a:rPr>
              <a:t>مناطق</a:t>
            </a:r>
            <a:r>
              <a:rPr lang="en-US" sz="2641" b="1" dirty="0">
                <a:solidFill>
                  <a:srgbClr val="404040"/>
                </a:solidFill>
                <a:cs typeface="Arialle Bold"/>
              </a:rPr>
              <a:t> </a:t>
            </a:r>
            <a:r>
              <a:rPr lang="en-US" sz="2641" b="1" dirty="0" err="1">
                <a:solidFill>
                  <a:srgbClr val="404040"/>
                </a:solidFill>
                <a:cs typeface="Arialle Bold"/>
              </a:rPr>
              <a:t>تراثية</a:t>
            </a:r>
            <a:r>
              <a:rPr lang="en-US" sz="2641" b="1" dirty="0">
                <a:solidFill>
                  <a:srgbClr val="404040"/>
                </a:solidFill>
                <a:cs typeface="Arialle Bold"/>
              </a:rPr>
              <a:t> </a:t>
            </a:r>
            <a:r>
              <a:rPr lang="en-US" sz="2641" b="1" dirty="0" err="1">
                <a:solidFill>
                  <a:srgbClr val="404040"/>
                </a:solidFill>
                <a:cs typeface="Arialle Bold"/>
              </a:rPr>
              <a:t>اخرى</a:t>
            </a:r>
            <a:r>
              <a:rPr lang="en-US" sz="2641" b="1" dirty="0">
                <a:solidFill>
                  <a:srgbClr val="404040"/>
                </a:solidFill>
                <a:cs typeface="Arialle Bold"/>
              </a:rPr>
              <a:t> </a:t>
            </a:r>
            <a:r>
              <a:rPr lang="en-US" sz="2641" b="1" dirty="0" err="1">
                <a:solidFill>
                  <a:srgbClr val="404040"/>
                </a:solidFill>
                <a:cs typeface="Arialle Bold"/>
              </a:rPr>
              <a:t>حول</a:t>
            </a:r>
            <a:r>
              <a:rPr lang="en-US" sz="2641" b="1" dirty="0">
                <a:solidFill>
                  <a:srgbClr val="404040"/>
                </a:solidFill>
                <a:cs typeface="Arialle Bold"/>
              </a:rPr>
              <a:t> </a:t>
            </a:r>
            <a:r>
              <a:rPr lang="en-US" sz="2641" b="1" dirty="0" err="1">
                <a:solidFill>
                  <a:srgbClr val="404040"/>
                </a:solidFill>
                <a:cs typeface="Arialle Bold"/>
              </a:rPr>
              <a:t>العالم</a:t>
            </a:r>
            <a:endParaRPr lang="en-US" sz="2641" b="1" dirty="0">
              <a:solidFill>
                <a:srgbClr val="404040"/>
              </a:solidFill>
              <a:cs typeface="Arialle Bold"/>
            </a:endParaRPr>
          </a:p>
        </p:txBody>
      </p:sp>
      <p:sp>
        <p:nvSpPr>
          <p:cNvPr id="21" name="TextBox 21"/>
          <p:cNvSpPr txBox="1"/>
          <p:nvPr/>
        </p:nvSpPr>
        <p:spPr>
          <a:xfrm>
            <a:off x="278460" y="6937647"/>
            <a:ext cx="5090077" cy="3105150"/>
          </a:xfrm>
          <a:prstGeom prst="rect">
            <a:avLst/>
          </a:prstGeom>
        </p:spPr>
        <p:txBody>
          <a:bodyPr lIns="0" tIns="0" rIns="0" bIns="0" rtlCol="0" anchor="t">
            <a:spAutoFit/>
          </a:bodyPr>
          <a:lstStyle/>
          <a:p>
            <a:pPr>
              <a:lnSpc>
                <a:spcPts val="2773"/>
              </a:lnSpc>
            </a:pPr>
            <a:r>
              <a:rPr lang="en-US" sz="2310">
                <a:solidFill>
                  <a:srgbClr val="404040"/>
                </a:solidFill>
                <a:cs typeface="Arialle"/>
              </a:rPr>
              <a:t>انشاء منصة الكترونية توفر البيانات والموارد للمجتمعات المحلية والمانحين والحكومات والمنفذين لمبادرات واسثماراث هذا النهج المتجذر في إطار استثمار عوائد حقوق حضارة لتحقيق اهداف التنمية المستدامة وتمكن المنصة من البحث عن حلول طبقا لاهداف التنمية المستدامة او المشكلة او دراسات الحالة والدروس المستفادة وافضل الممارسات</a:t>
            </a:r>
          </a:p>
        </p:txBody>
      </p:sp>
      <p:sp>
        <p:nvSpPr>
          <p:cNvPr id="22" name="TextBox 22"/>
          <p:cNvSpPr txBox="1"/>
          <p:nvPr/>
        </p:nvSpPr>
        <p:spPr>
          <a:xfrm>
            <a:off x="416481" y="1803685"/>
            <a:ext cx="6050506" cy="1219200"/>
          </a:xfrm>
          <a:prstGeom prst="rect">
            <a:avLst/>
          </a:prstGeom>
        </p:spPr>
        <p:txBody>
          <a:bodyPr lIns="0" tIns="0" rIns="0" bIns="0" rtlCol="0" anchor="t">
            <a:spAutoFit/>
          </a:bodyPr>
          <a:lstStyle/>
          <a:p>
            <a:pPr algn="r">
              <a:lnSpc>
                <a:spcPts val="3169"/>
              </a:lnSpc>
            </a:pPr>
            <a:r>
              <a:rPr lang="en-US" sz="2641" b="1" dirty="0" err="1">
                <a:solidFill>
                  <a:srgbClr val="404040"/>
                </a:solidFill>
                <a:cs typeface="Arialle Bold"/>
              </a:rPr>
              <a:t>استثمارات</a:t>
            </a:r>
            <a:r>
              <a:rPr lang="en-US" sz="2641" b="1" dirty="0">
                <a:solidFill>
                  <a:srgbClr val="404040"/>
                </a:solidFill>
                <a:cs typeface="Arialle Bold"/>
              </a:rPr>
              <a:t> </a:t>
            </a:r>
            <a:r>
              <a:rPr lang="en-US" sz="2641" b="1" dirty="0" err="1">
                <a:solidFill>
                  <a:srgbClr val="404040"/>
                </a:solidFill>
                <a:cs typeface="Arialle Bold"/>
              </a:rPr>
              <a:t>قائمة</a:t>
            </a:r>
            <a:r>
              <a:rPr lang="en-US" sz="2641" b="1" dirty="0">
                <a:solidFill>
                  <a:srgbClr val="404040"/>
                </a:solidFill>
                <a:cs typeface="Arialle Bold"/>
              </a:rPr>
              <a:t> </a:t>
            </a:r>
            <a:r>
              <a:rPr lang="en-US" sz="2641" b="1" dirty="0" err="1">
                <a:solidFill>
                  <a:srgbClr val="404040"/>
                </a:solidFill>
                <a:cs typeface="Arialle Bold"/>
              </a:rPr>
              <a:t>على</a:t>
            </a:r>
            <a:r>
              <a:rPr lang="en-US" sz="2641" b="1" dirty="0">
                <a:solidFill>
                  <a:srgbClr val="404040"/>
                </a:solidFill>
                <a:cs typeface="Arialle Bold"/>
              </a:rPr>
              <a:t> </a:t>
            </a:r>
            <a:r>
              <a:rPr lang="en-US" sz="2641" b="1" dirty="0" err="1">
                <a:solidFill>
                  <a:srgbClr val="404040"/>
                </a:solidFill>
                <a:cs typeface="Arialle Bold"/>
              </a:rPr>
              <a:t>ادلة</a:t>
            </a:r>
            <a:r>
              <a:rPr lang="en-US" sz="2641" b="1" dirty="0">
                <a:solidFill>
                  <a:srgbClr val="404040"/>
                </a:solidFill>
                <a:cs typeface="Arialle Bold"/>
              </a:rPr>
              <a:t> </a:t>
            </a:r>
            <a:r>
              <a:rPr lang="en-US" sz="2641" b="1" dirty="0" err="1">
                <a:solidFill>
                  <a:srgbClr val="404040"/>
                </a:solidFill>
                <a:cs typeface="Arialle Bold"/>
              </a:rPr>
              <a:t>وتقييم</a:t>
            </a:r>
            <a:r>
              <a:rPr lang="en-US" sz="2641" b="1" dirty="0">
                <a:solidFill>
                  <a:srgbClr val="404040"/>
                </a:solidFill>
                <a:cs typeface="Arialle Bold"/>
              </a:rPr>
              <a:t> </a:t>
            </a:r>
            <a:r>
              <a:rPr lang="en-US" sz="2641" b="1" dirty="0" err="1">
                <a:solidFill>
                  <a:srgbClr val="404040"/>
                </a:solidFill>
                <a:cs typeface="Arialle Bold"/>
              </a:rPr>
              <a:t>لاثار</a:t>
            </a:r>
            <a:r>
              <a:rPr lang="en-US" sz="2641" b="1" dirty="0">
                <a:solidFill>
                  <a:srgbClr val="404040"/>
                </a:solidFill>
                <a:cs typeface="Arialle Bold"/>
              </a:rPr>
              <a:t> </a:t>
            </a:r>
            <a:r>
              <a:rPr lang="en-US" sz="2641" b="1" dirty="0" err="1">
                <a:solidFill>
                  <a:srgbClr val="404040"/>
                </a:solidFill>
                <a:cs typeface="Arialle Bold"/>
              </a:rPr>
              <a:t>المشروع</a:t>
            </a:r>
            <a:r>
              <a:rPr lang="en-US" sz="2641" b="1" dirty="0">
                <a:solidFill>
                  <a:srgbClr val="404040"/>
                </a:solidFill>
                <a:cs typeface="Arialle Bold"/>
              </a:rPr>
              <a:t> </a:t>
            </a:r>
            <a:r>
              <a:rPr lang="en-US" sz="2641" b="1" dirty="0" err="1">
                <a:solidFill>
                  <a:srgbClr val="404040"/>
                </a:solidFill>
                <a:cs typeface="Arialle Bold"/>
              </a:rPr>
              <a:t>لتحقيق</a:t>
            </a:r>
            <a:r>
              <a:rPr lang="en-US" sz="2641" b="1" dirty="0">
                <a:solidFill>
                  <a:srgbClr val="404040"/>
                </a:solidFill>
                <a:cs typeface="Arialle Bold"/>
              </a:rPr>
              <a:t> </a:t>
            </a:r>
            <a:r>
              <a:rPr lang="en-US" sz="2641" b="1" dirty="0" err="1">
                <a:solidFill>
                  <a:srgbClr val="404040"/>
                </a:solidFill>
                <a:cs typeface="Arialle Bold"/>
              </a:rPr>
              <a:t>اهداف</a:t>
            </a:r>
            <a:r>
              <a:rPr lang="en-US" sz="2641" b="1" dirty="0">
                <a:solidFill>
                  <a:srgbClr val="404040"/>
                </a:solidFill>
                <a:cs typeface="Arialle Bold"/>
              </a:rPr>
              <a:t> </a:t>
            </a:r>
            <a:r>
              <a:rPr lang="en-US" sz="2641" b="1" dirty="0" err="1">
                <a:solidFill>
                  <a:srgbClr val="404040"/>
                </a:solidFill>
                <a:cs typeface="Arialle Bold"/>
              </a:rPr>
              <a:t>التنمية</a:t>
            </a:r>
            <a:r>
              <a:rPr lang="en-US" sz="2641" b="1" dirty="0">
                <a:solidFill>
                  <a:srgbClr val="404040"/>
                </a:solidFill>
                <a:cs typeface="Arialle Bold"/>
              </a:rPr>
              <a:t> </a:t>
            </a:r>
            <a:r>
              <a:rPr lang="en-US" sz="2641" b="1" dirty="0" err="1">
                <a:solidFill>
                  <a:srgbClr val="404040"/>
                </a:solidFill>
                <a:cs typeface="Arialle Bold"/>
              </a:rPr>
              <a:t>المستدامة</a:t>
            </a:r>
            <a:r>
              <a:rPr lang="en-US" sz="2641" b="1" dirty="0">
                <a:solidFill>
                  <a:srgbClr val="404040"/>
                </a:solidFill>
                <a:cs typeface="Arialle Bold"/>
              </a:rPr>
              <a:t> evidence-based investment </a:t>
            </a:r>
          </a:p>
        </p:txBody>
      </p:sp>
      <p:sp>
        <p:nvSpPr>
          <p:cNvPr id="23" name="TextBox 23"/>
          <p:cNvSpPr txBox="1"/>
          <p:nvPr/>
        </p:nvSpPr>
        <p:spPr>
          <a:xfrm>
            <a:off x="151585" y="3003835"/>
            <a:ext cx="6130776" cy="2076450"/>
          </a:xfrm>
          <a:prstGeom prst="rect">
            <a:avLst/>
          </a:prstGeom>
        </p:spPr>
        <p:txBody>
          <a:bodyPr lIns="0" tIns="0" rIns="0" bIns="0" rtlCol="0" anchor="t">
            <a:spAutoFit/>
          </a:bodyPr>
          <a:lstStyle/>
          <a:p>
            <a:pPr>
              <a:lnSpc>
                <a:spcPts val="2773"/>
              </a:lnSpc>
            </a:pPr>
            <a:r>
              <a:rPr lang="en-US" sz="2310">
                <a:solidFill>
                  <a:srgbClr val="404040"/>
                </a:solidFill>
                <a:cs typeface="Arialle"/>
              </a:rPr>
              <a:t>تتخطي اهداف المشروع رصد اثار التغيير المناخي وابعادة البيئية والاجتماعية والاقتصادية الي ايجاد ارضية صلبة لتقييم الحلول البديلة القائمة على البيانات والمبنية على الأدلة لتحقيق تقدم ملموس نحو اهداف التنمية المستدامة</a:t>
            </a:r>
          </a:p>
          <a:p>
            <a:pPr>
              <a:lnSpc>
                <a:spcPts val="2773"/>
              </a:lnSpc>
            </a:pPr>
            <a:endParaRPr lang="en-US" sz="2310">
              <a:solidFill>
                <a:srgbClr val="404040"/>
              </a:solidFill>
              <a:cs typeface="Arialle"/>
            </a:endParaRPr>
          </a:p>
        </p:txBody>
      </p:sp>
      <p:sp>
        <p:nvSpPr>
          <p:cNvPr id="24" name="TextBox 24"/>
          <p:cNvSpPr txBox="1"/>
          <p:nvPr/>
        </p:nvSpPr>
        <p:spPr>
          <a:xfrm>
            <a:off x="11580959" y="2245174"/>
            <a:ext cx="5984046" cy="804964"/>
          </a:xfrm>
          <a:prstGeom prst="rect">
            <a:avLst/>
          </a:prstGeom>
        </p:spPr>
        <p:txBody>
          <a:bodyPr wrap="square" lIns="0" tIns="0" rIns="0" bIns="0" rtlCol="0" anchor="t">
            <a:spAutoFit/>
          </a:bodyPr>
          <a:lstStyle/>
          <a:p>
            <a:pPr algn="r">
              <a:lnSpc>
                <a:spcPts val="3169"/>
              </a:lnSpc>
            </a:pPr>
            <a:r>
              <a:rPr lang="en-US" sz="2641" b="1" dirty="0" err="1">
                <a:solidFill>
                  <a:srgbClr val="404040"/>
                </a:solidFill>
                <a:cs typeface="Arialle Bold"/>
              </a:rPr>
              <a:t>نموذج</a:t>
            </a:r>
            <a:r>
              <a:rPr lang="en-US" sz="2641" b="1" dirty="0">
                <a:solidFill>
                  <a:srgbClr val="404040"/>
                </a:solidFill>
                <a:cs typeface="Arialle Bold"/>
              </a:rPr>
              <a:t> </a:t>
            </a:r>
            <a:r>
              <a:rPr lang="en-US" sz="2641" b="1" dirty="0" err="1">
                <a:solidFill>
                  <a:srgbClr val="404040"/>
                </a:solidFill>
                <a:cs typeface="Arialle Bold"/>
              </a:rPr>
              <a:t>استرشادي</a:t>
            </a:r>
            <a:r>
              <a:rPr lang="en-US" sz="2641" b="1" dirty="0">
                <a:solidFill>
                  <a:srgbClr val="404040"/>
                </a:solidFill>
                <a:cs typeface="Arialle Bold"/>
              </a:rPr>
              <a:t> </a:t>
            </a:r>
            <a:r>
              <a:rPr lang="en-US" sz="2641" b="1" dirty="0" err="1">
                <a:solidFill>
                  <a:srgbClr val="404040"/>
                </a:solidFill>
                <a:cs typeface="Arialle Bold"/>
              </a:rPr>
              <a:t>لفك</a:t>
            </a:r>
            <a:r>
              <a:rPr lang="en-US" sz="2641" b="1" dirty="0">
                <a:solidFill>
                  <a:srgbClr val="404040"/>
                </a:solidFill>
                <a:cs typeface="Arialle Bold"/>
              </a:rPr>
              <a:t> </a:t>
            </a:r>
            <a:r>
              <a:rPr lang="en-US" sz="2641" b="1" dirty="0" err="1">
                <a:solidFill>
                  <a:srgbClr val="404040"/>
                </a:solidFill>
                <a:cs typeface="Arialle Bold"/>
              </a:rPr>
              <a:t>شفرة</a:t>
            </a:r>
            <a:r>
              <a:rPr lang="en-US" sz="2641" b="1" dirty="0">
                <a:solidFill>
                  <a:srgbClr val="404040"/>
                </a:solidFill>
                <a:cs typeface="Arialle Bold"/>
              </a:rPr>
              <a:t> </a:t>
            </a:r>
            <a:r>
              <a:rPr lang="en-US" sz="2641" b="1" dirty="0" err="1">
                <a:solidFill>
                  <a:srgbClr val="404040"/>
                </a:solidFill>
                <a:cs typeface="Arialle Bold"/>
              </a:rPr>
              <a:t>حقوق</a:t>
            </a:r>
            <a:r>
              <a:rPr lang="en-US" sz="2641" b="1" dirty="0">
                <a:solidFill>
                  <a:srgbClr val="404040"/>
                </a:solidFill>
                <a:cs typeface="Arialle Bold"/>
              </a:rPr>
              <a:t> </a:t>
            </a:r>
            <a:r>
              <a:rPr lang="en-US" sz="2641" b="1" dirty="0" err="1">
                <a:solidFill>
                  <a:srgbClr val="404040"/>
                </a:solidFill>
                <a:cs typeface="Arialle Bold"/>
              </a:rPr>
              <a:t>حضارة</a:t>
            </a:r>
            <a:r>
              <a:rPr lang="en-US" sz="2641" b="1" dirty="0">
                <a:solidFill>
                  <a:srgbClr val="404040"/>
                </a:solidFill>
                <a:cs typeface="Arialle Bold"/>
              </a:rPr>
              <a:t> </a:t>
            </a:r>
            <a:r>
              <a:rPr lang="en-US" sz="2641" b="1" dirty="0" err="1">
                <a:solidFill>
                  <a:srgbClr val="404040"/>
                </a:solidFill>
                <a:cs typeface="Arialle Bold"/>
              </a:rPr>
              <a:t>وفقا</a:t>
            </a:r>
            <a:r>
              <a:rPr lang="en-US" sz="2641" b="1" dirty="0">
                <a:solidFill>
                  <a:srgbClr val="404040"/>
                </a:solidFill>
                <a:cs typeface="Arialle Bold"/>
              </a:rPr>
              <a:t> </a:t>
            </a:r>
            <a:r>
              <a:rPr lang="en-US" sz="2641" b="1" dirty="0" err="1">
                <a:solidFill>
                  <a:srgbClr val="404040"/>
                </a:solidFill>
                <a:cs typeface="Arialle Bold"/>
              </a:rPr>
              <a:t>للاعلان</a:t>
            </a:r>
            <a:r>
              <a:rPr lang="en-US" sz="2641" b="1" dirty="0">
                <a:solidFill>
                  <a:srgbClr val="404040"/>
                </a:solidFill>
                <a:cs typeface="Arialle Bold"/>
              </a:rPr>
              <a:t> </a:t>
            </a:r>
            <a:r>
              <a:rPr lang="en-US" sz="2641" b="1" dirty="0" err="1">
                <a:solidFill>
                  <a:srgbClr val="404040"/>
                </a:solidFill>
                <a:cs typeface="Arialle Bold"/>
              </a:rPr>
              <a:t>العالمي</a:t>
            </a:r>
            <a:endParaRPr lang="en-US" sz="2641" b="1" dirty="0">
              <a:solidFill>
                <a:srgbClr val="404040"/>
              </a:solidFill>
              <a:cs typeface="Arialle Bold"/>
            </a:endParaRPr>
          </a:p>
        </p:txBody>
      </p:sp>
      <p:sp>
        <p:nvSpPr>
          <p:cNvPr id="25" name="TextBox 25"/>
          <p:cNvSpPr txBox="1"/>
          <p:nvPr/>
        </p:nvSpPr>
        <p:spPr>
          <a:xfrm>
            <a:off x="11337464" y="3209474"/>
            <a:ext cx="6157469" cy="2076450"/>
          </a:xfrm>
          <a:prstGeom prst="rect">
            <a:avLst/>
          </a:prstGeom>
        </p:spPr>
        <p:txBody>
          <a:bodyPr lIns="0" tIns="0" rIns="0" bIns="0" rtlCol="0" anchor="t">
            <a:spAutoFit/>
          </a:bodyPr>
          <a:lstStyle/>
          <a:p>
            <a:pPr>
              <a:lnSpc>
                <a:spcPts val="2773"/>
              </a:lnSpc>
            </a:pPr>
            <a:r>
              <a:rPr lang="en-US" sz="2310" dirty="0" err="1">
                <a:solidFill>
                  <a:srgbClr val="404040"/>
                </a:solidFill>
                <a:cs typeface="Arialle"/>
              </a:rPr>
              <a:t>يمثل</a:t>
            </a:r>
            <a:r>
              <a:rPr lang="en-US" sz="2310" dirty="0">
                <a:solidFill>
                  <a:srgbClr val="404040"/>
                </a:solidFill>
                <a:cs typeface="Arialle"/>
              </a:rPr>
              <a:t> </a:t>
            </a:r>
            <a:r>
              <a:rPr lang="en-US" sz="2310" dirty="0" err="1">
                <a:solidFill>
                  <a:srgbClr val="404040"/>
                </a:solidFill>
                <a:cs typeface="Arialle"/>
              </a:rPr>
              <a:t>هذا</a:t>
            </a:r>
            <a:r>
              <a:rPr lang="en-US" sz="2310" dirty="0">
                <a:solidFill>
                  <a:srgbClr val="404040"/>
                </a:solidFill>
                <a:cs typeface="Arialle"/>
              </a:rPr>
              <a:t> </a:t>
            </a:r>
            <a:r>
              <a:rPr lang="en-US" sz="2310" dirty="0" err="1">
                <a:solidFill>
                  <a:srgbClr val="404040"/>
                </a:solidFill>
                <a:cs typeface="Arialle"/>
              </a:rPr>
              <a:t>المشروع</a:t>
            </a:r>
            <a:r>
              <a:rPr lang="en-US" sz="2310" dirty="0">
                <a:solidFill>
                  <a:srgbClr val="404040"/>
                </a:solidFill>
                <a:cs typeface="Arialle"/>
              </a:rPr>
              <a:t> </a:t>
            </a:r>
            <a:r>
              <a:rPr lang="en-US" sz="2310" dirty="0" err="1">
                <a:solidFill>
                  <a:srgbClr val="404040"/>
                </a:solidFill>
                <a:cs typeface="Arialle"/>
              </a:rPr>
              <a:t>نموذج</a:t>
            </a:r>
            <a:r>
              <a:rPr lang="en-US" sz="2310" dirty="0">
                <a:solidFill>
                  <a:srgbClr val="404040"/>
                </a:solidFill>
                <a:cs typeface="Arialle"/>
              </a:rPr>
              <a:t> </a:t>
            </a:r>
            <a:r>
              <a:rPr lang="en-US" sz="2310" dirty="0" err="1">
                <a:solidFill>
                  <a:srgbClr val="404040"/>
                </a:solidFill>
                <a:cs typeface="Arialle"/>
              </a:rPr>
              <a:t>تطبيقى</a:t>
            </a:r>
            <a:r>
              <a:rPr lang="en-US" sz="2310" dirty="0">
                <a:solidFill>
                  <a:srgbClr val="404040"/>
                </a:solidFill>
                <a:cs typeface="Arialle"/>
              </a:rPr>
              <a:t> </a:t>
            </a:r>
            <a:r>
              <a:rPr lang="en-US" sz="2310" dirty="0" err="1">
                <a:solidFill>
                  <a:srgbClr val="404040"/>
                </a:solidFill>
                <a:cs typeface="Arialle"/>
              </a:rPr>
              <a:t>لمبادئ</a:t>
            </a:r>
            <a:r>
              <a:rPr lang="en-US" sz="2310" dirty="0">
                <a:solidFill>
                  <a:srgbClr val="404040"/>
                </a:solidFill>
                <a:cs typeface="Arialle"/>
              </a:rPr>
              <a:t> </a:t>
            </a:r>
            <a:r>
              <a:rPr lang="en-US" sz="2310" dirty="0" err="1">
                <a:solidFill>
                  <a:srgbClr val="404040"/>
                </a:solidFill>
                <a:cs typeface="Arialle"/>
              </a:rPr>
              <a:t>الاعلان</a:t>
            </a:r>
            <a:r>
              <a:rPr lang="en-US" sz="2310" dirty="0">
                <a:solidFill>
                  <a:srgbClr val="404040"/>
                </a:solidFill>
                <a:cs typeface="Arialle"/>
              </a:rPr>
              <a:t> </a:t>
            </a:r>
            <a:r>
              <a:rPr lang="en-US" sz="2310" dirty="0" err="1">
                <a:solidFill>
                  <a:srgbClr val="404040"/>
                </a:solidFill>
                <a:cs typeface="Arialle"/>
              </a:rPr>
              <a:t>العالمي</a:t>
            </a:r>
            <a:r>
              <a:rPr lang="en-US" sz="2310" dirty="0">
                <a:solidFill>
                  <a:srgbClr val="404040"/>
                </a:solidFill>
                <a:cs typeface="Arialle"/>
              </a:rPr>
              <a:t> </a:t>
            </a:r>
            <a:r>
              <a:rPr lang="en-US" sz="2310" dirty="0" err="1">
                <a:solidFill>
                  <a:srgbClr val="404040"/>
                </a:solidFill>
                <a:cs typeface="Arialle"/>
              </a:rPr>
              <a:t>لحقوق</a:t>
            </a:r>
            <a:r>
              <a:rPr lang="en-US" sz="2310" dirty="0">
                <a:solidFill>
                  <a:srgbClr val="404040"/>
                </a:solidFill>
                <a:cs typeface="Arialle"/>
              </a:rPr>
              <a:t> </a:t>
            </a:r>
            <a:r>
              <a:rPr lang="en-US" sz="2310" dirty="0" err="1">
                <a:solidFill>
                  <a:srgbClr val="404040"/>
                </a:solidFill>
                <a:cs typeface="Arialle"/>
              </a:rPr>
              <a:t>حضارة</a:t>
            </a:r>
            <a:r>
              <a:rPr lang="en-US" sz="2310" dirty="0">
                <a:solidFill>
                  <a:srgbClr val="404040"/>
                </a:solidFill>
                <a:cs typeface="Arialle"/>
              </a:rPr>
              <a:t> </a:t>
            </a:r>
            <a:r>
              <a:rPr lang="en-US" sz="2310" dirty="0" err="1">
                <a:solidFill>
                  <a:srgbClr val="404040"/>
                </a:solidFill>
                <a:cs typeface="Arialle"/>
              </a:rPr>
              <a:t>وخاصة</a:t>
            </a:r>
            <a:r>
              <a:rPr lang="en-US" sz="2310" dirty="0">
                <a:solidFill>
                  <a:srgbClr val="404040"/>
                </a:solidFill>
                <a:cs typeface="Arialle"/>
              </a:rPr>
              <a:t> </a:t>
            </a:r>
            <a:r>
              <a:rPr lang="en-US" sz="2310" dirty="0" err="1">
                <a:solidFill>
                  <a:srgbClr val="404040"/>
                </a:solidFill>
                <a:cs typeface="Arialle"/>
              </a:rPr>
              <a:t>فيما</a:t>
            </a:r>
            <a:r>
              <a:rPr lang="en-US" sz="2310" dirty="0">
                <a:solidFill>
                  <a:srgbClr val="404040"/>
                </a:solidFill>
                <a:cs typeface="Arialle"/>
              </a:rPr>
              <a:t> </a:t>
            </a:r>
            <a:r>
              <a:rPr lang="en-US" sz="2310" dirty="0" err="1">
                <a:solidFill>
                  <a:srgbClr val="404040"/>
                </a:solidFill>
                <a:cs typeface="Arialle"/>
              </a:rPr>
              <a:t>يتعلق</a:t>
            </a:r>
            <a:r>
              <a:rPr lang="en-US" sz="2310" dirty="0">
                <a:solidFill>
                  <a:srgbClr val="404040"/>
                </a:solidFill>
                <a:cs typeface="Arialle"/>
              </a:rPr>
              <a:t> </a:t>
            </a:r>
            <a:r>
              <a:rPr lang="en-US" sz="2310" dirty="0" err="1">
                <a:solidFill>
                  <a:srgbClr val="404040"/>
                </a:solidFill>
                <a:cs typeface="Arialle"/>
              </a:rPr>
              <a:t>بتعزيز</a:t>
            </a:r>
            <a:r>
              <a:rPr lang="en-US" sz="2310" dirty="0">
                <a:solidFill>
                  <a:srgbClr val="404040"/>
                </a:solidFill>
                <a:cs typeface="Arialle"/>
              </a:rPr>
              <a:t> </a:t>
            </a:r>
            <a:r>
              <a:rPr lang="en-US" sz="2310" dirty="0" err="1">
                <a:solidFill>
                  <a:srgbClr val="404040"/>
                </a:solidFill>
                <a:cs typeface="Arialle"/>
              </a:rPr>
              <a:t>المبادرات</a:t>
            </a:r>
            <a:r>
              <a:rPr lang="en-US" sz="2310" dirty="0">
                <a:solidFill>
                  <a:srgbClr val="404040"/>
                </a:solidFill>
                <a:cs typeface="Arialle"/>
              </a:rPr>
              <a:t> </a:t>
            </a:r>
            <a:r>
              <a:rPr lang="en-US" sz="2310" dirty="0" err="1">
                <a:solidFill>
                  <a:srgbClr val="404040"/>
                </a:solidFill>
                <a:cs typeface="Arialle"/>
              </a:rPr>
              <a:t>والمشاريع</a:t>
            </a:r>
            <a:r>
              <a:rPr lang="en-US" sz="2310" dirty="0">
                <a:solidFill>
                  <a:srgbClr val="404040"/>
                </a:solidFill>
                <a:cs typeface="Arialle"/>
              </a:rPr>
              <a:t> </a:t>
            </a:r>
            <a:r>
              <a:rPr lang="en-US" sz="2310" dirty="0" err="1">
                <a:solidFill>
                  <a:srgbClr val="404040"/>
                </a:solidFill>
                <a:cs typeface="Arialle"/>
              </a:rPr>
              <a:t>التنموية</a:t>
            </a:r>
            <a:r>
              <a:rPr lang="en-US" sz="2310" dirty="0">
                <a:solidFill>
                  <a:srgbClr val="404040"/>
                </a:solidFill>
                <a:cs typeface="Arialle"/>
              </a:rPr>
              <a:t> </a:t>
            </a:r>
            <a:r>
              <a:rPr lang="en-US" sz="2310" dirty="0" err="1">
                <a:solidFill>
                  <a:srgbClr val="404040"/>
                </a:solidFill>
                <a:cs typeface="Arialle"/>
              </a:rPr>
              <a:t>والتعاون</a:t>
            </a:r>
            <a:r>
              <a:rPr lang="en-US" sz="2310" dirty="0">
                <a:solidFill>
                  <a:srgbClr val="404040"/>
                </a:solidFill>
                <a:cs typeface="Arialle"/>
              </a:rPr>
              <a:t> </a:t>
            </a:r>
            <a:r>
              <a:rPr lang="en-US" sz="2310" dirty="0" err="1">
                <a:solidFill>
                  <a:srgbClr val="404040"/>
                </a:solidFill>
                <a:cs typeface="Arialle"/>
              </a:rPr>
              <a:t>التي</a:t>
            </a:r>
            <a:r>
              <a:rPr lang="en-US" sz="2310" dirty="0">
                <a:solidFill>
                  <a:srgbClr val="404040"/>
                </a:solidFill>
                <a:cs typeface="Arialle"/>
              </a:rPr>
              <a:t> </a:t>
            </a:r>
            <a:r>
              <a:rPr lang="en-US" sz="2310" dirty="0" err="1">
                <a:solidFill>
                  <a:srgbClr val="404040"/>
                </a:solidFill>
                <a:cs typeface="Arialle"/>
              </a:rPr>
              <a:t>تهدف</a:t>
            </a:r>
            <a:r>
              <a:rPr lang="en-US" sz="2310" dirty="0">
                <a:solidFill>
                  <a:srgbClr val="404040"/>
                </a:solidFill>
                <a:cs typeface="Arialle"/>
              </a:rPr>
              <a:t> </a:t>
            </a:r>
            <a:r>
              <a:rPr lang="en-US" sz="2310" dirty="0" err="1">
                <a:solidFill>
                  <a:srgbClr val="404040"/>
                </a:solidFill>
                <a:cs typeface="Arialle"/>
              </a:rPr>
              <a:t>إلى</a:t>
            </a:r>
            <a:r>
              <a:rPr lang="en-US" sz="2310" dirty="0">
                <a:solidFill>
                  <a:srgbClr val="404040"/>
                </a:solidFill>
                <a:cs typeface="Arialle"/>
              </a:rPr>
              <a:t> </a:t>
            </a:r>
            <a:r>
              <a:rPr lang="en-US" sz="2310" dirty="0" err="1">
                <a:solidFill>
                  <a:srgbClr val="404040"/>
                </a:solidFill>
                <a:cs typeface="Arialle"/>
              </a:rPr>
              <a:t>تقييم</a:t>
            </a:r>
            <a:r>
              <a:rPr lang="en-US" sz="2310" dirty="0">
                <a:solidFill>
                  <a:srgbClr val="404040"/>
                </a:solidFill>
                <a:cs typeface="Arialle"/>
              </a:rPr>
              <a:t> </a:t>
            </a:r>
            <a:r>
              <a:rPr lang="en-US" sz="2310" dirty="0" err="1">
                <a:solidFill>
                  <a:srgbClr val="404040"/>
                </a:solidFill>
                <a:cs typeface="Arialle"/>
              </a:rPr>
              <a:t>احتياجات</a:t>
            </a:r>
            <a:r>
              <a:rPr lang="en-US" sz="2310" dirty="0">
                <a:solidFill>
                  <a:srgbClr val="404040"/>
                </a:solidFill>
                <a:cs typeface="Arialle"/>
              </a:rPr>
              <a:t> </a:t>
            </a:r>
            <a:r>
              <a:rPr lang="en-US" sz="2310" dirty="0" err="1">
                <a:solidFill>
                  <a:srgbClr val="404040"/>
                </a:solidFill>
                <a:cs typeface="Arialle"/>
              </a:rPr>
              <a:t>مواقع</a:t>
            </a:r>
            <a:r>
              <a:rPr lang="en-US" sz="2310" dirty="0">
                <a:solidFill>
                  <a:srgbClr val="404040"/>
                </a:solidFill>
                <a:cs typeface="Arialle"/>
              </a:rPr>
              <a:t> </a:t>
            </a:r>
            <a:r>
              <a:rPr lang="en-US" sz="2310" dirty="0" err="1">
                <a:solidFill>
                  <a:srgbClr val="404040"/>
                </a:solidFill>
                <a:cs typeface="Arialle"/>
              </a:rPr>
              <a:t>التراث</a:t>
            </a:r>
            <a:r>
              <a:rPr lang="en-US" sz="2310" dirty="0">
                <a:solidFill>
                  <a:srgbClr val="404040"/>
                </a:solidFill>
                <a:cs typeface="Arialle"/>
              </a:rPr>
              <a:t> </a:t>
            </a:r>
            <a:r>
              <a:rPr lang="en-US" sz="2310" dirty="0" err="1">
                <a:solidFill>
                  <a:srgbClr val="404040"/>
                </a:solidFill>
                <a:cs typeface="Arialle"/>
              </a:rPr>
              <a:t>الحضاري</a:t>
            </a:r>
            <a:r>
              <a:rPr lang="en-US" sz="2310" dirty="0">
                <a:solidFill>
                  <a:srgbClr val="404040"/>
                </a:solidFill>
                <a:cs typeface="Arialle"/>
              </a:rPr>
              <a:t>، </a:t>
            </a:r>
            <a:r>
              <a:rPr lang="en-US" sz="2310" dirty="0" err="1">
                <a:solidFill>
                  <a:srgbClr val="404040"/>
                </a:solidFill>
                <a:cs typeface="Arialle"/>
              </a:rPr>
              <a:t>وتنفيذ</a:t>
            </a:r>
            <a:r>
              <a:rPr lang="en-US" sz="2310" dirty="0">
                <a:solidFill>
                  <a:srgbClr val="404040"/>
                </a:solidFill>
                <a:cs typeface="Arialle"/>
              </a:rPr>
              <a:t> </a:t>
            </a:r>
            <a:r>
              <a:rPr lang="en-US" sz="2310" dirty="0" err="1">
                <a:solidFill>
                  <a:srgbClr val="404040"/>
                </a:solidFill>
                <a:cs typeface="Arialle"/>
              </a:rPr>
              <a:t>مشاريع</a:t>
            </a:r>
            <a:r>
              <a:rPr lang="en-US" sz="2310" dirty="0">
                <a:solidFill>
                  <a:srgbClr val="404040"/>
                </a:solidFill>
                <a:cs typeface="Arialle"/>
              </a:rPr>
              <a:t> </a:t>
            </a:r>
            <a:r>
              <a:rPr lang="en-US" sz="2310" dirty="0" err="1">
                <a:solidFill>
                  <a:srgbClr val="404040"/>
                </a:solidFill>
                <a:cs typeface="Arialle"/>
              </a:rPr>
              <a:t>الحفاظ</a:t>
            </a:r>
            <a:r>
              <a:rPr lang="en-US" sz="2310" dirty="0">
                <a:solidFill>
                  <a:srgbClr val="404040"/>
                </a:solidFill>
                <a:cs typeface="Arialle"/>
              </a:rPr>
              <a:t>، </a:t>
            </a:r>
            <a:r>
              <a:rPr lang="en-US" sz="2310" dirty="0" err="1">
                <a:solidFill>
                  <a:srgbClr val="404040"/>
                </a:solidFill>
                <a:cs typeface="Arialle"/>
              </a:rPr>
              <a:t>وتسريع</a:t>
            </a:r>
            <a:r>
              <a:rPr lang="en-US" sz="2310" dirty="0">
                <a:solidFill>
                  <a:srgbClr val="404040"/>
                </a:solidFill>
                <a:cs typeface="Arialle"/>
              </a:rPr>
              <a:t> </a:t>
            </a:r>
            <a:r>
              <a:rPr lang="en-US" sz="2310" dirty="0" err="1">
                <a:solidFill>
                  <a:srgbClr val="404040"/>
                </a:solidFill>
                <a:cs typeface="Arialle"/>
              </a:rPr>
              <a:t>التقدم</a:t>
            </a:r>
            <a:r>
              <a:rPr lang="en-US" sz="2310" dirty="0">
                <a:solidFill>
                  <a:srgbClr val="404040"/>
                </a:solidFill>
                <a:cs typeface="Arialle"/>
              </a:rPr>
              <a:t> </a:t>
            </a:r>
            <a:r>
              <a:rPr lang="en-US" sz="2310" dirty="0" err="1">
                <a:solidFill>
                  <a:srgbClr val="404040"/>
                </a:solidFill>
                <a:cs typeface="Arialle"/>
              </a:rPr>
              <a:t>نحو</a:t>
            </a:r>
            <a:r>
              <a:rPr lang="en-US" sz="2310" dirty="0">
                <a:solidFill>
                  <a:srgbClr val="404040"/>
                </a:solidFill>
                <a:cs typeface="Arialle"/>
              </a:rPr>
              <a:t> </a:t>
            </a:r>
            <a:r>
              <a:rPr lang="en-US" sz="2310" dirty="0" err="1">
                <a:solidFill>
                  <a:srgbClr val="404040"/>
                </a:solidFill>
                <a:cs typeface="Arialle"/>
              </a:rPr>
              <a:t>أهداف</a:t>
            </a:r>
            <a:r>
              <a:rPr lang="en-US" sz="2310" dirty="0">
                <a:solidFill>
                  <a:srgbClr val="404040"/>
                </a:solidFill>
                <a:cs typeface="Arialle"/>
              </a:rPr>
              <a:t> </a:t>
            </a:r>
            <a:r>
              <a:rPr lang="en-US" sz="2310" dirty="0" err="1">
                <a:solidFill>
                  <a:srgbClr val="404040"/>
                </a:solidFill>
                <a:cs typeface="Arialle"/>
              </a:rPr>
              <a:t>التنمية</a:t>
            </a:r>
            <a:r>
              <a:rPr lang="en-US" sz="2310" dirty="0">
                <a:solidFill>
                  <a:srgbClr val="404040"/>
                </a:solidFill>
                <a:cs typeface="Arialle"/>
              </a:rPr>
              <a:t> </a:t>
            </a:r>
            <a:r>
              <a:rPr lang="en-US" sz="2310" dirty="0" err="1">
                <a:solidFill>
                  <a:srgbClr val="404040"/>
                </a:solidFill>
                <a:cs typeface="Arialle"/>
              </a:rPr>
              <a:t>المستدامة</a:t>
            </a:r>
            <a:r>
              <a:rPr lang="en-US" sz="2310" dirty="0">
                <a:solidFill>
                  <a:srgbClr val="404040"/>
                </a:solidFill>
                <a:cs typeface="Arialle"/>
              </a:rPr>
              <a:t> </a:t>
            </a:r>
            <a:r>
              <a:rPr lang="en-US" sz="2310" dirty="0" err="1">
                <a:solidFill>
                  <a:srgbClr val="404040"/>
                </a:solidFill>
                <a:cs typeface="Arialle"/>
              </a:rPr>
              <a:t>في</a:t>
            </a:r>
            <a:r>
              <a:rPr lang="en-US" sz="2310" dirty="0">
                <a:solidFill>
                  <a:srgbClr val="404040"/>
                </a:solidFill>
                <a:cs typeface="Arialle"/>
              </a:rPr>
              <a:t> </a:t>
            </a:r>
            <a:r>
              <a:rPr lang="en-US" sz="2310" dirty="0" err="1">
                <a:solidFill>
                  <a:srgbClr val="404040"/>
                </a:solidFill>
                <a:cs typeface="Arialle"/>
              </a:rPr>
              <a:t>هذه</a:t>
            </a:r>
            <a:r>
              <a:rPr lang="en-US" sz="2310" dirty="0">
                <a:solidFill>
                  <a:srgbClr val="404040"/>
                </a:solidFill>
                <a:cs typeface="Arialle"/>
              </a:rPr>
              <a:t> </a:t>
            </a:r>
            <a:r>
              <a:rPr lang="en-US" sz="2310" dirty="0" err="1">
                <a:solidFill>
                  <a:srgbClr val="404040"/>
                </a:solidFill>
                <a:cs typeface="Arialle"/>
              </a:rPr>
              <a:t>المواقع</a:t>
            </a:r>
            <a:r>
              <a:rPr lang="en-US" sz="2310" dirty="0">
                <a:solidFill>
                  <a:srgbClr val="404040"/>
                </a:solidFill>
                <a:cs typeface="Arialle"/>
              </a:rPr>
              <a:t>.</a:t>
            </a:r>
          </a:p>
        </p:txBody>
      </p:sp>
      <p:sp>
        <p:nvSpPr>
          <p:cNvPr id="26" name="TextBox 26"/>
          <p:cNvSpPr txBox="1"/>
          <p:nvPr/>
        </p:nvSpPr>
        <p:spPr>
          <a:xfrm>
            <a:off x="12239618" y="7230198"/>
            <a:ext cx="5644768" cy="394595"/>
          </a:xfrm>
          <a:prstGeom prst="rect">
            <a:avLst/>
          </a:prstGeom>
        </p:spPr>
        <p:txBody>
          <a:bodyPr lIns="0" tIns="0" rIns="0" bIns="0" rtlCol="0" anchor="t">
            <a:spAutoFit/>
          </a:bodyPr>
          <a:lstStyle/>
          <a:p>
            <a:pPr algn="r">
              <a:lnSpc>
                <a:spcPts val="3169"/>
              </a:lnSpc>
            </a:pPr>
            <a:r>
              <a:rPr lang="en-US" sz="2641" b="1" dirty="0" err="1">
                <a:solidFill>
                  <a:srgbClr val="404040"/>
                </a:solidFill>
                <a:cs typeface="Arialle Bold"/>
              </a:rPr>
              <a:t>تحالفات</a:t>
            </a:r>
            <a:r>
              <a:rPr lang="en-US" sz="2641" b="1" dirty="0">
                <a:solidFill>
                  <a:srgbClr val="404040"/>
                </a:solidFill>
                <a:cs typeface="Arialle Bold"/>
              </a:rPr>
              <a:t> </a:t>
            </a:r>
            <a:r>
              <a:rPr lang="en-US" sz="2641" b="1" dirty="0" err="1">
                <a:solidFill>
                  <a:srgbClr val="404040"/>
                </a:solidFill>
                <a:cs typeface="Arialle Bold"/>
              </a:rPr>
              <a:t>وشراكات</a:t>
            </a:r>
            <a:r>
              <a:rPr lang="en-US" sz="2641" b="1" dirty="0">
                <a:solidFill>
                  <a:srgbClr val="404040"/>
                </a:solidFill>
                <a:cs typeface="Arialle Bold"/>
              </a:rPr>
              <a:t> </a:t>
            </a:r>
            <a:r>
              <a:rPr lang="en-US" sz="2641" b="1" dirty="0" err="1">
                <a:solidFill>
                  <a:srgbClr val="404040"/>
                </a:solidFill>
                <a:cs typeface="Arialle Bold"/>
              </a:rPr>
              <a:t>شاملة</a:t>
            </a:r>
            <a:r>
              <a:rPr lang="en-US" sz="2641" b="1" dirty="0">
                <a:solidFill>
                  <a:srgbClr val="404040"/>
                </a:solidFill>
                <a:cs typeface="Arialle Bold"/>
              </a:rPr>
              <a:t> </a:t>
            </a:r>
            <a:r>
              <a:rPr lang="en-US" sz="2641" b="1" dirty="0" err="1">
                <a:solidFill>
                  <a:srgbClr val="404040"/>
                </a:solidFill>
                <a:cs typeface="Arialle Bold"/>
              </a:rPr>
              <a:t>لخدمة</a:t>
            </a:r>
            <a:r>
              <a:rPr lang="en-US" sz="2641" b="1" dirty="0">
                <a:solidFill>
                  <a:srgbClr val="404040"/>
                </a:solidFill>
                <a:cs typeface="Arialle Bold"/>
              </a:rPr>
              <a:t> </a:t>
            </a:r>
            <a:r>
              <a:rPr lang="en-US" sz="2641" b="1" dirty="0" err="1">
                <a:solidFill>
                  <a:srgbClr val="404040"/>
                </a:solidFill>
                <a:cs typeface="Arialle Bold"/>
              </a:rPr>
              <a:t>المجتمع</a:t>
            </a:r>
            <a:r>
              <a:rPr lang="en-US" sz="2641" b="1" dirty="0">
                <a:solidFill>
                  <a:srgbClr val="404040"/>
                </a:solidFill>
                <a:cs typeface="Arialle Bold"/>
              </a:rPr>
              <a:t> </a:t>
            </a:r>
            <a:r>
              <a:rPr lang="en-US" sz="2641" b="1" dirty="0" err="1">
                <a:solidFill>
                  <a:srgbClr val="404040"/>
                </a:solidFill>
                <a:cs typeface="Arialle Bold"/>
              </a:rPr>
              <a:t>المحلي</a:t>
            </a:r>
            <a:r>
              <a:rPr lang="en-US" sz="2641" b="1" dirty="0">
                <a:solidFill>
                  <a:srgbClr val="404040"/>
                </a:solidFill>
                <a:cs typeface="Arialle Bold"/>
              </a:rPr>
              <a:t> </a:t>
            </a:r>
          </a:p>
        </p:txBody>
      </p:sp>
      <p:sp>
        <p:nvSpPr>
          <p:cNvPr id="27" name="TextBox 27"/>
          <p:cNvSpPr txBox="1"/>
          <p:nvPr/>
        </p:nvSpPr>
        <p:spPr>
          <a:xfrm>
            <a:off x="11337464" y="7850278"/>
            <a:ext cx="6653632" cy="2076450"/>
          </a:xfrm>
          <a:prstGeom prst="rect">
            <a:avLst/>
          </a:prstGeom>
        </p:spPr>
        <p:txBody>
          <a:bodyPr lIns="0" tIns="0" rIns="0" bIns="0" rtlCol="0" anchor="t">
            <a:spAutoFit/>
          </a:bodyPr>
          <a:lstStyle/>
          <a:p>
            <a:pPr>
              <a:lnSpc>
                <a:spcPts val="2773"/>
              </a:lnSpc>
            </a:pPr>
            <a:r>
              <a:rPr lang="en-US" sz="2310">
                <a:solidFill>
                  <a:srgbClr val="404040"/>
                </a:solidFill>
                <a:cs typeface="Arialle"/>
              </a:rPr>
              <a:t>نموذج فريد للتعاون المشترك بين جهات حكومية ومنظمات غير هادفة للربح والقطاع الخاص وقطاع التطوير ومؤسسات دولية للتعامل مع اثار التغيير المناخي في المناطق التاريخية والأثرية لخدمة المجتمع المحلي لمنطقة جبل رشيد بكافة فئاته وقطاعته من الأطفال والنساء والعاملين للنهوض به على كافة المستويات</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TotalTime>
  <Words>492</Words>
  <Application>Microsoft Office PowerPoint</Application>
  <PresentationFormat>Custom</PresentationFormat>
  <Paragraphs>49</Paragraphs>
  <Slides>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Arialle</vt:lpstr>
      <vt:lpstr>Calibri</vt:lpstr>
      <vt:lpstr>Arial</vt:lpstr>
      <vt:lpstr>Barlow Light Bold</vt:lpstr>
      <vt:lpstr>Bahnschrift SemiBold SemiConden</vt:lpstr>
      <vt:lpstr>YALBs4gwU0s 0</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مسابقة جبل رشيد</dc:title>
  <dc:creator>Dell</dc:creator>
  <cp:lastModifiedBy>Mohamed Elmelegy</cp:lastModifiedBy>
  <cp:revision>17</cp:revision>
  <dcterms:created xsi:type="dcterms:W3CDTF">2006-08-16T00:00:00Z</dcterms:created>
  <dcterms:modified xsi:type="dcterms:W3CDTF">2022-10-20T10:22:15Z</dcterms:modified>
  <dc:identifier>DAFOd_HfUUk</dc:identifier>
</cp:coreProperties>
</file>