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0" r:id="rId3"/>
    <p:sldId id="261" r:id="rId4"/>
    <p:sldId id="262" r:id="rId5"/>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0" autoAdjust="0"/>
    <p:restoredTop sz="94660"/>
  </p:normalViewPr>
  <p:slideViewPr>
    <p:cSldViewPr snapToGrid="0">
      <p:cViewPr>
        <p:scale>
          <a:sx n="66" d="100"/>
          <a:sy n="66" d="100"/>
        </p:scale>
        <p:origin x="84" y="-2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26/03/1444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494218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26/03/1444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736972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26/03/1444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335057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26/03/1444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27381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US"/>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82D066-E1D5-435E-AAB1-000871C3FCD3}" type="datetimeFigureOut">
              <a:rPr lang="ar-EG" smtClean="0"/>
              <a:t>26/03/1444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522234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82D066-E1D5-435E-AAB1-000871C3FCD3}" type="datetimeFigureOut">
              <a:rPr lang="ar-EG" smtClean="0"/>
              <a:t>26/03/1444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573044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82D066-E1D5-435E-AAB1-000871C3FCD3}" type="datetimeFigureOut">
              <a:rPr lang="ar-EG" smtClean="0"/>
              <a:t>26/03/1444</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767307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82D066-E1D5-435E-AAB1-000871C3FCD3}" type="datetimeFigureOut">
              <a:rPr lang="ar-EG" smtClean="0"/>
              <a:t>26/03/1444</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891299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82D066-E1D5-435E-AAB1-000871C3FCD3}" type="datetimeFigureOut">
              <a:rPr lang="ar-EG" smtClean="0"/>
              <a:t>26/03/1444</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924295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26/03/1444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666410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US"/>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26/03/1444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872870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8682D066-E1D5-435E-AAB1-000871C3FCD3}" type="datetimeFigureOut">
              <a:rPr lang="ar-EG" smtClean="0"/>
              <a:t>26/03/1444</a:t>
            </a:fld>
            <a:endParaRPr lang="ar-EG"/>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FFE8E38B-3A5B-40C5-9933-6260CA32EC75}" type="slidenum">
              <a:rPr lang="ar-EG" smtClean="0"/>
              <a:t>‹#›</a:t>
            </a:fld>
            <a:endParaRPr lang="ar-EG"/>
          </a:p>
        </p:txBody>
      </p:sp>
    </p:spTree>
    <p:extLst>
      <p:ext uri="{BB962C8B-B14F-4D97-AF65-F5344CB8AC3E}">
        <p14:creationId xmlns:p14="http://schemas.microsoft.com/office/powerpoint/2010/main" val="37334860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1"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r" defTabSz="1425550" rtl="1"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r" defTabSz="1425550" rtl="1"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r" defTabSz="1425550" rtl="1"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r" defTabSz="1425550" rtl="1" eaLnBrk="1" latinLnBrk="0" hangingPunct="1">
        <a:defRPr sz="2806" kern="1200">
          <a:solidFill>
            <a:schemeClr val="tx1"/>
          </a:solidFill>
          <a:latin typeface="+mn-lt"/>
          <a:ea typeface="+mn-ea"/>
          <a:cs typeface="+mn-cs"/>
        </a:defRPr>
      </a:lvl1pPr>
      <a:lvl2pPr marL="712775" algn="r" defTabSz="1425550" rtl="1" eaLnBrk="1" latinLnBrk="0" hangingPunct="1">
        <a:defRPr sz="2806" kern="1200">
          <a:solidFill>
            <a:schemeClr val="tx1"/>
          </a:solidFill>
          <a:latin typeface="+mn-lt"/>
          <a:ea typeface="+mn-ea"/>
          <a:cs typeface="+mn-cs"/>
        </a:defRPr>
      </a:lvl2pPr>
      <a:lvl3pPr marL="1425550" algn="r" defTabSz="1425550" rtl="1" eaLnBrk="1" latinLnBrk="0" hangingPunct="1">
        <a:defRPr sz="2806" kern="1200">
          <a:solidFill>
            <a:schemeClr val="tx1"/>
          </a:solidFill>
          <a:latin typeface="+mn-lt"/>
          <a:ea typeface="+mn-ea"/>
          <a:cs typeface="+mn-cs"/>
        </a:defRPr>
      </a:lvl3pPr>
      <a:lvl4pPr marL="2138324" algn="r" defTabSz="1425550" rtl="1" eaLnBrk="1" latinLnBrk="0" hangingPunct="1">
        <a:defRPr sz="2806" kern="1200">
          <a:solidFill>
            <a:schemeClr val="tx1"/>
          </a:solidFill>
          <a:latin typeface="+mn-lt"/>
          <a:ea typeface="+mn-ea"/>
          <a:cs typeface="+mn-cs"/>
        </a:defRPr>
      </a:lvl4pPr>
      <a:lvl5pPr marL="2851099" algn="r" defTabSz="1425550" rtl="1" eaLnBrk="1" latinLnBrk="0" hangingPunct="1">
        <a:defRPr sz="2806" kern="1200">
          <a:solidFill>
            <a:schemeClr val="tx1"/>
          </a:solidFill>
          <a:latin typeface="+mn-lt"/>
          <a:ea typeface="+mn-ea"/>
          <a:cs typeface="+mn-cs"/>
        </a:defRPr>
      </a:lvl5pPr>
      <a:lvl6pPr marL="3563874" algn="r" defTabSz="1425550" rtl="1" eaLnBrk="1" latinLnBrk="0" hangingPunct="1">
        <a:defRPr sz="2806" kern="1200">
          <a:solidFill>
            <a:schemeClr val="tx1"/>
          </a:solidFill>
          <a:latin typeface="+mn-lt"/>
          <a:ea typeface="+mn-ea"/>
          <a:cs typeface="+mn-cs"/>
        </a:defRPr>
      </a:lvl6pPr>
      <a:lvl7pPr marL="4276649" algn="r" defTabSz="1425550" rtl="1" eaLnBrk="1" latinLnBrk="0" hangingPunct="1">
        <a:defRPr sz="2806" kern="1200">
          <a:solidFill>
            <a:schemeClr val="tx1"/>
          </a:solidFill>
          <a:latin typeface="+mn-lt"/>
          <a:ea typeface="+mn-ea"/>
          <a:cs typeface="+mn-cs"/>
        </a:defRPr>
      </a:lvl7pPr>
      <a:lvl8pPr marL="4989424" algn="r" defTabSz="1425550" rtl="1" eaLnBrk="1" latinLnBrk="0" hangingPunct="1">
        <a:defRPr sz="2806" kern="1200">
          <a:solidFill>
            <a:schemeClr val="tx1"/>
          </a:solidFill>
          <a:latin typeface="+mn-lt"/>
          <a:ea typeface="+mn-ea"/>
          <a:cs typeface="+mn-cs"/>
        </a:defRPr>
      </a:lvl8pPr>
      <a:lvl9pPr marL="5702198" algn="r" defTabSz="1425550" rtl="1"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ctrTitle"/>
          </p:nvPr>
        </p:nvSpPr>
        <p:spPr>
          <a:xfrm>
            <a:off x="721179" y="2717206"/>
            <a:ext cx="13676992" cy="2960873"/>
          </a:xfrm>
        </p:spPr>
        <p:txBody>
          <a:bodyPr>
            <a:normAutofit fontScale="90000"/>
          </a:bodyPr>
          <a:lstStyle/>
          <a:p>
            <a:pPr rtl="1"/>
            <a:r>
              <a:rPr lang="ar-EG" dirty="0"/>
              <a:t>نموذج لعرض المشروعات المتأهلة على مستوى </a:t>
            </a:r>
            <a:r>
              <a:rPr lang="ar-SA" dirty="0"/>
              <a:t>محافظة القاهرة</a:t>
            </a:r>
            <a:br>
              <a:rPr lang="ar-SA" dirty="0"/>
            </a:br>
            <a:r>
              <a:rPr lang="ar-SA" sz="6573" dirty="0"/>
              <a:t>المشروعات المتوسطة</a:t>
            </a:r>
            <a:endParaRPr lang="en-US" dirty="0"/>
          </a:p>
        </p:txBody>
      </p:sp>
      <p:sp>
        <p:nvSpPr>
          <p:cNvPr id="4" name="Subtitle 2"/>
          <p:cNvSpPr>
            <a:spLocks noGrp="1"/>
          </p:cNvSpPr>
          <p:nvPr>
            <p:ph type="subTitle" idx="1"/>
          </p:nvPr>
        </p:nvSpPr>
        <p:spPr>
          <a:xfrm>
            <a:off x="1889919" y="6300262"/>
            <a:ext cx="11339513" cy="2053317"/>
          </a:xfrm>
        </p:spPr>
        <p:txBody>
          <a:bodyPr/>
          <a:lstStyle/>
          <a:p>
            <a:r>
              <a:rPr lang="ar-EG" dirty="0"/>
              <a:t>المبادرة الوطنية للمشروعات الخضراء الذكية</a:t>
            </a:r>
          </a:p>
        </p:txBody>
      </p:sp>
    </p:spTree>
    <p:extLst>
      <p:ext uri="{BB962C8B-B14F-4D97-AF65-F5344CB8AC3E}">
        <p14:creationId xmlns:p14="http://schemas.microsoft.com/office/powerpoint/2010/main" val="2849479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039456" y="2237062"/>
            <a:ext cx="13040439" cy="1643836"/>
          </a:xfrm>
          <a:prstGeom prst="rect">
            <a:avLst/>
          </a:prstGeom>
        </p:spPr>
        <p:txBody>
          <a:bodyPr vert="horz" lIns="113395" tIns="56698" rIns="113395" bIns="56698"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1133947" rtl="1">
              <a:defRPr/>
            </a:pPr>
            <a:r>
              <a:rPr lang="ar-EG" sz="5952" b="1" dirty="0">
                <a:solidFill>
                  <a:sysClr val="windowText" lastClr="000000"/>
                </a:solidFill>
                <a:latin typeface="Calibri Light" panose="020F0302020204030204"/>
                <a:cs typeface="Times New Roman" panose="02020603050405020304" pitchFamily="18" charset="0"/>
              </a:rPr>
              <a:t>المشروع الحاصل على المركز الأول من المشروعات </a:t>
            </a:r>
          </a:p>
          <a:p>
            <a:pPr algn="ctr" defTabSz="1133947" rtl="1">
              <a:defRPr/>
            </a:pPr>
            <a:r>
              <a:rPr lang="ar-EG" sz="5952" b="1" dirty="0">
                <a:solidFill>
                  <a:sysClr val="windowText" lastClr="000000"/>
                </a:solidFill>
                <a:latin typeface="Calibri Light" panose="020F0302020204030204"/>
                <a:cs typeface="Times New Roman" panose="02020603050405020304" pitchFamily="18" charset="0"/>
              </a:rPr>
              <a:t>المتوسطة </a:t>
            </a:r>
            <a:endParaRPr lang="en-US" sz="5952" b="1" dirty="0">
              <a:solidFill>
                <a:sysClr val="windowText" lastClr="000000"/>
              </a:solidFill>
              <a:latin typeface="Calibri Light" panose="020F0302020204030204"/>
            </a:endParaRPr>
          </a:p>
        </p:txBody>
      </p:sp>
      <p:sp>
        <p:nvSpPr>
          <p:cNvPr id="9" name="Content Placeholder 2"/>
          <p:cNvSpPr txBox="1">
            <a:spLocks/>
          </p:cNvSpPr>
          <p:nvPr/>
        </p:nvSpPr>
        <p:spPr>
          <a:xfrm>
            <a:off x="1039456" y="4048234"/>
            <a:ext cx="13040439" cy="5396112"/>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a:buFont typeface="Wingdings" panose="05000000000000000000" pitchFamily="2" charset="2"/>
              <a:buChar char="v"/>
              <a:defRPr/>
            </a:pPr>
            <a:r>
              <a:rPr lang="ar-EG" sz="3472" b="1" dirty="0">
                <a:solidFill>
                  <a:schemeClr val="accent1">
                    <a:lumMod val="75000"/>
                  </a:schemeClr>
                </a:solidFill>
                <a:latin typeface="Calibri" panose="020F0502020204030204"/>
                <a:cs typeface="Arial" panose="020B0604020202020204" pitchFamily="34" charset="0"/>
              </a:rPr>
              <a:t>إسم مقدم المشروع </a:t>
            </a:r>
            <a:r>
              <a:rPr lang="ar-EG" sz="3472" dirty="0">
                <a:solidFill>
                  <a:sysClr val="windowText" lastClr="000000"/>
                </a:solidFill>
                <a:latin typeface="Calibri" panose="020F0502020204030204"/>
                <a:cs typeface="Arial" panose="020B0604020202020204" pitchFamily="34" charset="0"/>
              </a:rPr>
              <a:t>: </a:t>
            </a:r>
            <a:r>
              <a:rPr lang="ar-EG" sz="3472" dirty="0">
                <a:solidFill>
                  <a:sysClr val="windowText" lastClr="000000"/>
                </a:solidFill>
              </a:rPr>
              <a:t>محمد احمد إبراهيم عبدالعزيز</a:t>
            </a:r>
            <a:endParaRPr lang="ar-EG" sz="3472" dirty="0">
              <a:solidFill>
                <a:sysClr val="windowText" lastClr="000000"/>
              </a:solidFill>
              <a:latin typeface="Calibri" panose="020F0502020204030204"/>
              <a:cs typeface="Arial" panose="020B0604020202020204" pitchFamily="34" charset="0"/>
            </a:endParaRPr>
          </a:p>
          <a:p>
            <a:pPr algn="r" rtl="1">
              <a:buFont typeface="Wingdings" panose="05000000000000000000" pitchFamily="2" charset="2"/>
              <a:buChar char="v"/>
              <a:defRPr/>
            </a:pPr>
            <a:r>
              <a:rPr lang="ar-EG" sz="3472" b="1" dirty="0">
                <a:solidFill>
                  <a:schemeClr val="accent1">
                    <a:lumMod val="75000"/>
                  </a:schemeClr>
                </a:solidFill>
                <a:latin typeface="Calibri" panose="020F0502020204030204"/>
                <a:cs typeface="Arial" panose="020B0604020202020204" pitchFamily="34" charset="0"/>
              </a:rPr>
              <a:t>الجهه: </a:t>
            </a:r>
            <a:r>
              <a:rPr lang="ar-AE" sz="3472" dirty="0"/>
              <a:t>كلية الهندسة - جامعة عين شمس</a:t>
            </a:r>
            <a:endParaRPr lang="ar-EG" sz="3472" dirty="0">
              <a:solidFill>
                <a:sysClr val="windowText" lastClr="000000"/>
              </a:solidFill>
              <a:latin typeface="Calibri" panose="020F0502020204030204"/>
              <a:cs typeface="Arial" panose="020B0604020202020204" pitchFamily="34" charset="0"/>
            </a:endParaRPr>
          </a:p>
          <a:p>
            <a:pPr lvl="0" algn="r" rtl="1">
              <a:defRPr/>
            </a:pPr>
            <a:r>
              <a:rPr lang="ar-EG" sz="3472" b="1" dirty="0">
                <a:solidFill>
                  <a:schemeClr val="accent1">
                    <a:lumMod val="75000"/>
                  </a:schemeClr>
                </a:solidFill>
                <a:latin typeface="Calibri" panose="020F0502020204030204"/>
                <a:cs typeface="Arial" panose="020B0604020202020204" pitchFamily="34" charset="0"/>
              </a:rPr>
              <a:t>اسم المشروع:</a:t>
            </a:r>
            <a:r>
              <a:rPr lang="ar-EG" sz="3472" dirty="0">
                <a:solidFill>
                  <a:sysClr val="windowText" lastClr="000000"/>
                </a:solidFill>
                <a:latin typeface="Calibri" panose="020F0502020204030204"/>
                <a:cs typeface="Arial" panose="020B0604020202020204" pitchFamily="34" charset="0"/>
              </a:rPr>
              <a:t> </a:t>
            </a:r>
            <a:r>
              <a:rPr lang="ar-AE" sz="3472" dirty="0"/>
              <a:t>تحويل سيارة ركوب ذات محرك احتراق داخلي الى سيارة كهربية واختباراتها</a:t>
            </a:r>
            <a:endParaRPr lang="ar-EG" sz="3472" dirty="0">
              <a:solidFill>
                <a:sysClr val="windowText" lastClr="000000"/>
              </a:solidFill>
              <a:latin typeface="Calibri" panose="020F0502020204030204"/>
              <a:cs typeface="Arial" panose="020B0604020202020204" pitchFamily="34" charset="0"/>
            </a:endParaRPr>
          </a:p>
          <a:p>
            <a:pPr lvl="0" algn="r" rtl="1">
              <a:defRPr/>
            </a:pPr>
            <a:r>
              <a:rPr lang="ar-EG" sz="3472" b="1" dirty="0">
                <a:solidFill>
                  <a:schemeClr val="accent1">
                    <a:lumMod val="75000"/>
                  </a:schemeClr>
                </a:solidFill>
                <a:latin typeface="Calibri" panose="020F0502020204030204"/>
                <a:cs typeface="Arial" panose="020B0604020202020204" pitchFamily="34" charset="0"/>
              </a:rPr>
              <a:t> فكرته: </a:t>
            </a:r>
            <a:r>
              <a:rPr lang="ar-AE" sz="3472" dirty="0"/>
              <a:t>وضع اليات وتنفيذ تحويل سيارة ركوب ذات محرك احتراق داخلي متاحة بالسوق المصري الى سيارة ذات آلات جر كهربية مما يتوافق مع معايير الأمان العالمية والمواصفات القياسية المصرية والعالمي. </a:t>
            </a:r>
            <a:endParaRPr lang="ar-EG" sz="3472" dirty="0">
              <a:solidFill>
                <a:sysClr val="windowText" lastClr="000000"/>
              </a:solidFill>
              <a:latin typeface="Calibri" panose="020F0502020204030204"/>
              <a:cs typeface="Arial" panose="020B0604020202020204" pitchFamily="34" charset="0"/>
            </a:endParaRPr>
          </a:p>
        </p:txBody>
      </p:sp>
    </p:spTree>
    <p:extLst>
      <p:ext uri="{BB962C8B-B14F-4D97-AF65-F5344CB8AC3E}">
        <p14:creationId xmlns:p14="http://schemas.microsoft.com/office/powerpoint/2010/main" val="4169545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039456" y="2561048"/>
            <a:ext cx="13040439" cy="1643836"/>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1133947" rtl="1">
              <a:defRPr/>
            </a:pPr>
            <a:r>
              <a:rPr lang="ar-EG" sz="5456" dirty="0">
                <a:solidFill>
                  <a:sysClr val="windowText" lastClr="000000"/>
                </a:solidFill>
                <a:latin typeface="Calibri Light" panose="020F0302020204030204"/>
                <a:cs typeface="Times New Roman" panose="02020603050405020304" pitchFamily="18" charset="0"/>
              </a:rPr>
              <a:t>عن المشروع وفكرته</a:t>
            </a:r>
            <a:endParaRPr lang="en-US" sz="5456" dirty="0">
              <a:solidFill>
                <a:sysClr val="windowText" lastClr="000000"/>
              </a:solidFill>
              <a:latin typeface="Calibri Light" panose="020F0302020204030204"/>
            </a:endParaRPr>
          </a:p>
        </p:txBody>
      </p:sp>
      <p:sp>
        <p:nvSpPr>
          <p:cNvPr id="9" name="Content Placeholder 2"/>
          <p:cNvSpPr txBox="1">
            <a:spLocks/>
          </p:cNvSpPr>
          <p:nvPr/>
        </p:nvSpPr>
        <p:spPr>
          <a:xfrm>
            <a:off x="1039456" y="4048234"/>
            <a:ext cx="13040439" cy="5396112"/>
          </a:xfrm>
          <a:prstGeom prst="rect">
            <a:avLst/>
          </a:prstGeom>
        </p:spPr>
        <p:txBody>
          <a:bodyPr vert="horz" lIns="113395" tIns="56698" rIns="113395" bIns="56698"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gn="r" rtl="1">
              <a:defRPr/>
            </a:pPr>
            <a:r>
              <a:rPr lang="ar-EG" sz="3472" b="1" dirty="0">
                <a:solidFill>
                  <a:schemeClr val="accent1">
                    <a:lumMod val="50000"/>
                  </a:schemeClr>
                </a:solidFill>
                <a:latin typeface="Calibri" panose="020F0502020204030204"/>
                <a:cs typeface="Arial" panose="020B0604020202020204" pitchFamily="34" charset="0"/>
              </a:rPr>
              <a:t>الغرض من المشروع </a:t>
            </a:r>
            <a:r>
              <a:rPr lang="ar-EG" sz="3472" dirty="0">
                <a:solidFill>
                  <a:schemeClr val="accent1">
                    <a:lumMod val="50000"/>
                  </a:schemeClr>
                </a:solidFill>
                <a:latin typeface="Calibri" panose="020F0502020204030204"/>
                <a:cs typeface="Arial" panose="020B0604020202020204" pitchFamily="34" charset="0"/>
              </a:rPr>
              <a:t>:</a:t>
            </a:r>
            <a:r>
              <a:rPr lang="ar-EG" sz="3472" dirty="0">
                <a:solidFill>
                  <a:sysClr val="windowText" lastClr="000000"/>
                </a:solidFill>
                <a:latin typeface="Calibri" panose="020F0502020204030204"/>
                <a:cs typeface="Arial" panose="020B0604020202020204" pitchFamily="34" charset="0"/>
              </a:rPr>
              <a:t>يسعي المشروع إلى </a:t>
            </a:r>
            <a:r>
              <a:rPr lang="ar-AE" sz="3472" dirty="0"/>
              <a:t>تحويل سيارة ركوب ذات محرك احتراق داخلي الى سيارة كهربية والنموذج المخرج وأجهزة الاختبار المصاحبة له بمثابة بنية تحتية مناسبة لاختبار تصميم وتطوير الأجزاء والمنظومات التي يمكن تطويرها محليا في مجالات مختلفة منها منظمة البطاريات والشواحن والمحركات الكهربية ونظم التحكم الذكية التي تعتبر مكون أساسى من مكونات السيارات الكهربية. ويعتبر أحد اهم مخرجات هذه المبادرة هو استخدام هذا النموذج لعمل اختبارات في البيئة المصرية ودراسة جدوى التحويل بالسوق المصري ودراسة الأثر البيئي والاقتصادي للتحويل على المدى القصير والمتوسط وطويل الأمد. ويستفاد من هذا المشروع قطاع عريض من المواطنين.</a:t>
            </a:r>
            <a:endParaRPr lang="ar-EG" sz="3472" dirty="0">
              <a:solidFill>
                <a:sysClr val="windowText" lastClr="000000"/>
              </a:solidFill>
              <a:latin typeface="Calibri" panose="020F0502020204030204"/>
              <a:cs typeface="Arial" panose="020B0604020202020204" pitchFamily="34" charset="0"/>
            </a:endParaRPr>
          </a:p>
          <a:p>
            <a:pPr marL="283487" indent="-283487" algn="r" defTabSz="1133947" rtl="1">
              <a:spcBef>
                <a:spcPts val="1240"/>
              </a:spcBef>
              <a:defRPr/>
            </a:pPr>
            <a:r>
              <a:rPr lang="ar-EG" sz="3472" b="1" dirty="0">
                <a:solidFill>
                  <a:schemeClr val="accent1">
                    <a:lumMod val="50000"/>
                  </a:schemeClr>
                </a:solidFill>
                <a:latin typeface="Calibri" panose="020F0502020204030204"/>
                <a:cs typeface="Arial" panose="020B0604020202020204" pitchFamily="34" charset="0"/>
              </a:rPr>
              <a:t>الفئة المستفيدة من المشروع: </a:t>
            </a:r>
            <a:r>
              <a:rPr lang="ar-EG" sz="3472" dirty="0">
                <a:solidFill>
                  <a:sysClr val="windowText" lastClr="000000"/>
                </a:solidFill>
                <a:latin typeface="Calibri" panose="020F0502020204030204"/>
                <a:cs typeface="Arial" panose="020B0604020202020204" pitchFamily="34" charset="0"/>
              </a:rPr>
              <a:t>قطاع النقل وقطاع عريض من المواطنين مالكي السيارات. </a:t>
            </a:r>
          </a:p>
          <a:p>
            <a:pPr lvl="0" algn="r" rtl="1">
              <a:defRPr/>
            </a:pPr>
            <a:r>
              <a:rPr lang="ar-EG" sz="3472" b="1" dirty="0">
                <a:solidFill>
                  <a:schemeClr val="accent1">
                    <a:lumMod val="50000"/>
                  </a:schemeClr>
                </a:solidFill>
                <a:latin typeface="Calibri" panose="020F0502020204030204"/>
                <a:cs typeface="Arial" panose="020B0604020202020204" pitchFamily="34" charset="0"/>
              </a:rPr>
              <a:t>الميزة التنافسية للمشروع: </a:t>
            </a:r>
            <a:r>
              <a:rPr lang="ar-SA" sz="3472" dirty="0">
                <a:solidFill>
                  <a:sysClr val="windowText" lastClr="000000"/>
                </a:solidFill>
                <a:latin typeface="Calibri" panose="020F0502020204030204"/>
                <a:cs typeface="Arial" panose="020B0604020202020204" pitchFamily="34" charset="0"/>
              </a:rPr>
              <a:t>له أثر بيئي كبير وكذلك أثر اقتصادي من التحول للطاقة الكهربائية كذلك تحويل هذا القطاع الى التصنيع داخل مصر.</a:t>
            </a:r>
            <a:r>
              <a:rPr lang="ar-EG" sz="3472" dirty="0">
                <a:solidFill>
                  <a:sysClr val="windowText" lastClr="000000"/>
                </a:solidFill>
                <a:latin typeface="Calibri" panose="020F0502020204030204"/>
                <a:cs typeface="Arial" panose="020B0604020202020204" pitchFamily="34" charset="0"/>
              </a:rPr>
              <a:t>  </a:t>
            </a:r>
            <a:endParaRPr lang="en-US" sz="3472" dirty="0">
              <a:solidFill>
                <a:sysClr val="windowText" lastClr="000000"/>
              </a:solidFill>
              <a:latin typeface="Calibri" panose="020F0502020204030204"/>
            </a:endParaRPr>
          </a:p>
        </p:txBody>
      </p:sp>
    </p:spTree>
    <p:extLst>
      <p:ext uri="{BB962C8B-B14F-4D97-AF65-F5344CB8AC3E}">
        <p14:creationId xmlns:p14="http://schemas.microsoft.com/office/powerpoint/2010/main" val="1737150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39456" y="2404398"/>
            <a:ext cx="13040439" cy="1643836"/>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1133947" rtl="1">
              <a:defRPr/>
            </a:pPr>
            <a:r>
              <a:rPr lang="ar-EG" sz="5456" dirty="0">
                <a:solidFill>
                  <a:sysClr val="windowText" lastClr="000000"/>
                </a:solidFill>
                <a:latin typeface="Calibri Light" panose="020F0302020204030204"/>
                <a:cs typeface="Times New Roman" panose="02020603050405020304" pitchFamily="18" charset="0"/>
              </a:rPr>
              <a:t>أثر المشروع وتطبيقاته</a:t>
            </a:r>
            <a:endParaRPr lang="en-US" sz="5456" dirty="0">
              <a:solidFill>
                <a:sysClr val="windowText" lastClr="000000"/>
              </a:solidFill>
              <a:latin typeface="Calibri Light" panose="020F0302020204030204"/>
            </a:endParaRPr>
          </a:p>
        </p:txBody>
      </p:sp>
      <p:sp>
        <p:nvSpPr>
          <p:cNvPr id="7" name="Content Placeholder 2"/>
          <p:cNvSpPr txBox="1">
            <a:spLocks/>
          </p:cNvSpPr>
          <p:nvPr/>
        </p:nvSpPr>
        <p:spPr>
          <a:xfrm>
            <a:off x="1039456" y="4048234"/>
            <a:ext cx="13040439" cy="5396112"/>
          </a:xfrm>
          <a:prstGeom prst="rect">
            <a:avLst/>
          </a:prstGeom>
        </p:spPr>
        <p:txBody>
          <a:bodyPr vert="horz" lIns="113395" tIns="56698" rIns="113395" bIns="56698"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3487" indent="-283487" algn="r" defTabSz="1133947" rtl="1">
              <a:spcBef>
                <a:spcPts val="1240"/>
              </a:spcBef>
              <a:defRPr/>
            </a:pPr>
            <a:r>
              <a:rPr lang="ar-EG" sz="3472" b="1" dirty="0">
                <a:solidFill>
                  <a:schemeClr val="accent1">
                    <a:lumMod val="50000"/>
                  </a:schemeClr>
                </a:solidFill>
                <a:latin typeface="Calibri" panose="020F0502020204030204"/>
                <a:cs typeface="Arial" panose="020B0604020202020204" pitchFamily="34" charset="0"/>
              </a:rPr>
              <a:t>أثر المشروع الاقتصادي والاجتماعي والبيئي :</a:t>
            </a:r>
          </a:p>
          <a:p>
            <a:pPr marL="0" indent="0" algn="r" rtl="1">
              <a:buNone/>
              <a:defRPr/>
            </a:pPr>
            <a:r>
              <a:rPr lang="ar-EG" sz="3472" dirty="0">
                <a:solidFill>
                  <a:sysClr val="windowText" lastClr="000000"/>
                </a:solidFill>
              </a:rPr>
              <a:t>للمشروع أثر بيئي كبير </a:t>
            </a:r>
            <a:r>
              <a:rPr lang="ar-AE" sz="3472" dirty="0"/>
              <a:t>حيث </a:t>
            </a:r>
            <a:r>
              <a:rPr lang="ar-AE" sz="3472" dirty="0">
                <a:solidFill>
                  <a:sysClr val="windowText" lastClr="000000"/>
                </a:solidFill>
              </a:rPr>
              <a:t>يتيح استخدام المركبات الكهربية ارتفاع جودة الهواء بمنع وجود الانبعتاث الصادرة من احتراق الوقود الاحفورى وهو ما تحتاج اليه محافظة القاهرة بشدة حيث تعتبر مدينة القاهرة من أعلى مدن العالم فى نسبة التلوث المنبعث من السيارات وبالتالى يبرز أهمية مبادرة تحويل مركبات الاحتراق الداخلى الى مركبات كهربية مما له الأثر المباشر على جودة الهواء بالقاهرة. تتيح المبادرة فرصة لاعادة تدوير الأجزاء المعدنية المستخدمة فى سيارات الاحتراق الداخلى من صلب عالى الجودة والومنيوم التى يتم الاستغناء عنها بسبب التحويل ويمكن أن يتم استخدامها فى صناعات أخرى ويكون لها قيمة تقلل تكلفة التحويل بنسبة قليلة</a:t>
            </a:r>
            <a:r>
              <a:rPr lang="ar-AE" sz="3472" dirty="0"/>
              <a:t>. </a:t>
            </a:r>
          </a:p>
          <a:p>
            <a:pPr marL="0" indent="0" algn="r" defTabSz="1133947" rtl="1">
              <a:spcBef>
                <a:spcPts val="1240"/>
              </a:spcBef>
              <a:buNone/>
              <a:defRPr/>
            </a:pPr>
            <a:r>
              <a:rPr lang="ar-EG" sz="3472" dirty="0">
                <a:solidFill>
                  <a:sysClr val="windowText" lastClr="000000"/>
                </a:solidFill>
                <a:latin typeface="Calibri" panose="020F0502020204030204"/>
                <a:cs typeface="Arial" panose="020B0604020202020204" pitchFamily="34" charset="0"/>
              </a:rPr>
              <a:t>.</a:t>
            </a:r>
          </a:p>
          <a:p>
            <a:pPr marL="283487" indent="-283487" algn="r" defTabSz="1133947" rtl="1">
              <a:spcBef>
                <a:spcPts val="1240"/>
              </a:spcBef>
              <a:defRPr/>
            </a:pPr>
            <a:r>
              <a:rPr lang="ar-EG" sz="3472" b="1" dirty="0">
                <a:solidFill>
                  <a:schemeClr val="accent1">
                    <a:lumMod val="50000"/>
                  </a:schemeClr>
                </a:solidFill>
                <a:latin typeface="Calibri" panose="020F0502020204030204"/>
                <a:cs typeface="Arial" panose="020B0604020202020204" pitchFamily="34" charset="0"/>
              </a:rPr>
              <a:t>ما تم تنفيذه والخطط المستقبلية للمشروع:</a:t>
            </a:r>
          </a:p>
          <a:p>
            <a:pPr marL="0" indent="0" algn="r" rtl="1">
              <a:buNone/>
              <a:defRPr/>
            </a:pPr>
            <a:r>
              <a:rPr lang="ar-AE" sz="3472" dirty="0"/>
              <a:t>وقد قام فريق العمل بعمل تحويل لسيارة نص نقل محرك يعمل بوقود الديزل الى منظومة جر كهربية بالتعاون مع الشركة الهندسية لصناعة السيارات وكذلك قام فريق العمل بتنظيم رالى السيارات الكهربية لأربعة أعوام متتالية بتمويل من أكاديمية البحث العلمي للعلوم والتكنولوجيا والذى نتج عنه نماذج أولية لسيارات كهربية في 26 جامعة مصرية فى محافظات مصر المختلفة وتدريب أكثر من 1200 مهندس على تصميم وتطوير وتصنيع أجزاء السيارات الكهربية ونظم التحكم الذكية بها مما يتيح موارد بشرية مناسبة في المحافظات المختلفة لتفعيل مخرجات المبادرة على مستوى الجمهورية. وقد قام فريق العمل على تطوير سيارة كهربية ذاتية القيادة بالتعاون مع شركة متجر للهندسة والتجارة وبتمويل من هيئة تنمية صناعة تكنولوجيا المعلومات </a:t>
            </a:r>
            <a:r>
              <a:rPr lang="en-US" sz="3472" dirty="0"/>
              <a:t>ITIDA </a:t>
            </a:r>
            <a:r>
              <a:rPr lang="ar-AE" sz="3472" dirty="0"/>
              <a:t>للاستخدام في أماكن ومسارات محددة وتم تطوير تطبيق للهاتف المحمول لاستخدام السيارة</a:t>
            </a:r>
            <a:r>
              <a:rPr lang="ar-EG" sz="3472" dirty="0">
                <a:solidFill>
                  <a:sysClr val="windowText" lastClr="000000"/>
                </a:solidFill>
                <a:latin typeface="Calibri" panose="020F0502020204030204"/>
                <a:cs typeface="Arial" panose="020B0604020202020204" pitchFamily="34" charset="0"/>
              </a:rPr>
              <a:t>. </a:t>
            </a:r>
          </a:p>
        </p:txBody>
      </p:sp>
    </p:spTree>
    <p:extLst>
      <p:ext uri="{BB962C8B-B14F-4D97-AF65-F5344CB8AC3E}">
        <p14:creationId xmlns:p14="http://schemas.microsoft.com/office/powerpoint/2010/main" val="247381750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65</TotalTime>
  <Words>467</Words>
  <Application>Microsoft Office PowerPoint</Application>
  <PresentationFormat>Custom</PresentationFormat>
  <Paragraphs>18</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Wingdings</vt:lpstr>
      <vt:lpstr>Office Theme</vt:lpstr>
      <vt:lpstr>نموذج لعرض المشروعات المتأهلة على مستوى محافظة القاهرة المشروعات المتوسطة</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mohamed adel</dc:creator>
  <cp:lastModifiedBy>Mohamed Elmelegy</cp:lastModifiedBy>
  <cp:revision>8</cp:revision>
  <dcterms:created xsi:type="dcterms:W3CDTF">2022-09-29T13:35:57Z</dcterms:created>
  <dcterms:modified xsi:type="dcterms:W3CDTF">2022-10-21T21:04:34Z</dcterms:modified>
</cp:coreProperties>
</file>