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0" r:id="rId4"/>
    <p:sldId id="265" r:id="rId5"/>
    <p:sldId id="266" r:id="rId6"/>
    <p:sldId id="267"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2545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36786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87831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41425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08538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1749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04877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9576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5408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4762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7305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571174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4200995"/>
            <a:ext cx="11339513" cy="2960873"/>
          </a:xfrm>
        </p:spPr>
        <p:txBody>
          <a:bodyPr>
            <a:normAutofit fontScale="90000"/>
          </a:bodyPr>
          <a:lstStyle/>
          <a:p>
            <a:pPr lvl="0" rtl="1"/>
            <a:r>
              <a:rPr lang="ar-EG" b="1" dirty="0"/>
              <a:t>زراعة بدون تربة بنظام</a:t>
            </a:r>
            <a:br>
              <a:rPr lang="ar-EG" b="1" dirty="0"/>
            </a:br>
            <a:r>
              <a:rPr lang="ar-EG" b="1" dirty="0"/>
              <a:t> </a:t>
            </a:r>
            <a:r>
              <a:rPr lang="en-US" b="1" dirty="0"/>
              <a:t>(Aeroponic High Pressure)  </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1764" y="1195205"/>
            <a:ext cx="1695628" cy="122932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2805" y="1242473"/>
            <a:ext cx="2677262" cy="11820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9282" y="997135"/>
            <a:ext cx="2052482" cy="1672736"/>
          </a:xfrm>
          <a:prstGeom prst="rect">
            <a:avLst/>
          </a:prstGeom>
        </p:spPr>
      </p:pic>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1764" y="1195205"/>
            <a:ext cx="1695628" cy="122932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2805" y="1242473"/>
            <a:ext cx="2677262" cy="11820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9282" y="997135"/>
            <a:ext cx="2052482" cy="1672736"/>
          </a:xfrm>
          <a:prstGeom prst="rect">
            <a:avLst/>
          </a:prstGeom>
        </p:spPr>
      </p:pic>
      <p:sp>
        <p:nvSpPr>
          <p:cNvPr id="11" name="Content Placeholder 2"/>
          <p:cNvSpPr txBox="1">
            <a:spLocks/>
          </p:cNvSpPr>
          <p:nvPr/>
        </p:nvSpPr>
        <p:spPr>
          <a:xfrm>
            <a:off x="11484344" y="2925008"/>
            <a:ext cx="2870891" cy="650697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الاســــــــم      : </a:t>
            </a:r>
          </a:p>
          <a:p>
            <a:pPr marL="0" indent="0" algn="r" defTabSz="1133947" rtl="1">
              <a:spcBef>
                <a:spcPts val="1240"/>
              </a:spcBef>
              <a:buNone/>
              <a:defRPr/>
            </a:pPr>
            <a:endParaRPr lang="ar-EG" sz="124" b="1" dirty="0">
              <a:solidFill>
                <a:srgbClr val="C00000"/>
              </a:solidFill>
              <a:latin typeface="Calibri" panose="020F0502020204030204"/>
              <a:cs typeface="Arial" panose="020B0604020202020204" pitchFamily="34" charset="0"/>
            </a:endParaRPr>
          </a:p>
          <a:p>
            <a:pPr marL="0" indent="0" algn="r" rtl="1">
              <a:buNone/>
              <a:defRPr/>
            </a:pPr>
            <a:r>
              <a:rPr lang="ar-EG" sz="3472" b="1" dirty="0">
                <a:solidFill>
                  <a:srgbClr val="C00000"/>
                </a:solidFill>
              </a:rPr>
              <a:t>الوظيفة         </a:t>
            </a:r>
            <a:r>
              <a:rPr lang="ar-EG" sz="3472" b="1" dirty="0">
                <a:solidFill>
                  <a:srgbClr val="C00000"/>
                </a:solidFill>
                <a:latin typeface="Calibri" panose="020F0502020204030204"/>
                <a:cs typeface="Arial" panose="020B0604020202020204" pitchFamily="34" charset="0"/>
              </a:rPr>
              <a:t>:</a:t>
            </a:r>
          </a:p>
          <a:p>
            <a:pPr marL="0" indent="0" algn="r" defTabSz="1133947" rtl="1">
              <a:spcBef>
                <a:spcPts val="1240"/>
              </a:spcBef>
              <a:buNone/>
              <a:defRPr/>
            </a:pPr>
            <a:endParaRPr lang="ar-EG" sz="248" b="1" dirty="0">
              <a:solidFill>
                <a:srgbClr val="C00000"/>
              </a:solidFill>
              <a:latin typeface="Calibri" panose="020F0502020204030204"/>
              <a:cs typeface="Arial" panose="020B0604020202020204" pitchFamily="34" charset="0"/>
            </a:endParaRPr>
          </a:p>
          <a:p>
            <a:pPr marL="0" indent="0" algn="r" rtl="1">
              <a:buNone/>
              <a:defRPr/>
            </a:pPr>
            <a:r>
              <a:rPr lang="ar-EG" sz="3472" b="1" dirty="0">
                <a:solidFill>
                  <a:srgbClr val="C00000"/>
                </a:solidFill>
              </a:rPr>
              <a:t>الخلفية العلمية </a:t>
            </a:r>
            <a:r>
              <a:rPr lang="ar-EG" sz="3472" b="1" dirty="0">
                <a:solidFill>
                  <a:srgbClr val="C00000"/>
                </a:solidFill>
                <a:latin typeface="Calibri" panose="020F0502020204030204"/>
                <a:cs typeface="Arial" panose="020B0604020202020204" pitchFamily="34" charset="0"/>
              </a:rPr>
              <a:t>:</a:t>
            </a:r>
          </a:p>
          <a:p>
            <a:pPr marL="0" indent="0" algn="r" rtl="1">
              <a:buNone/>
              <a:defRPr/>
            </a:pPr>
            <a:endParaRPr lang="ar-EG" sz="3472" b="1" dirty="0">
              <a:solidFill>
                <a:srgbClr val="C00000"/>
              </a:solidFill>
              <a:latin typeface="Calibri" panose="020F0502020204030204"/>
              <a:cs typeface="Arial" panose="020B0604020202020204" pitchFamily="34" charset="0"/>
            </a:endParaRPr>
          </a:p>
          <a:p>
            <a:pPr marL="0" indent="0" algn="r" rtl="1">
              <a:buNone/>
              <a:defRPr/>
            </a:pPr>
            <a:endParaRPr lang="ar-EG" sz="2232" b="1" dirty="0">
              <a:solidFill>
                <a:srgbClr val="C00000"/>
              </a:solidFill>
              <a:latin typeface="Calibri" panose="020F0502020204030204"/>
              <a:cs typeface="Arial" panose="020B0604020202020204" pitchFamily="34" charset="0"/>
            </a:endParaRPr>
          </a:p>
          <a:p>
            <a:pPr marL="0" indent="0" algn="r" rtl="1">
              <a:buNone/>
              <a:defRPr/>
            </a:pPr>
            <a:endParaRPr lang="ar-EG" sz="3472" b="1" dirty="0">
              <a:solidFill>
                <a:srgbClr val="C00000"/>
              </a:solidFill>
              <a:latin typeface="Calibri" panose="020F0502020204030204"/>
              <a:cs typeface="Arial" panose="020B0604020202020204" pitchFamily="34" charset="0"/>
            </a:endParaRPr>
          </a:p>
          <a:p>
            <a:pPr marL="0" indent="0" algn="r" rtl="1">
              <a:buNone/>
              <a:defRPr/>
            </a:pPr>
            <a:endParaRPr lang="ar-EG" sz="1302" b="1" dirty="0">
              <a:solidFill>
                <a:srgbClr val="C00000"/>
              </a:solidFill>
              <a:latin typeface="Calibri" panose="020F0502020204030204"/>
              <a:cs typeface="Arial" panose="020B0604020202020204" pitchFamily="34" charset="0"/>
            </a:endParaRPr>
          </a:p>
          <a:p>
            <a:pPr marL="0" indent="0" algn="r" rtl="1">
              <a:buNone/>
              <a:defRPr/>
            </a:pPr>
            <a:r>
              <a:rPr lang="ar-EG" sz="3472" b="1" dirty="0">
                <a:solidFill>
                  <a:srgbClr val="C00000"/>
                </a:solidFill>
                <a:latin typeface="Calibri" panose="020F0502020204030204"/>
                <a:cs typeface="Arial" panose="020B0604020202020204" pitchFamily="34" charset="0"/>
              </a:rPr>
              <a:t>الوظائف السابقة:</a:t>
            </a:r>
            <a:endParaRPr lang="en-US" sz="3472" b="1" dirty="0">
              <a:solidFill>
                <a:srgbClr val="C00000"/>
              </a:solidFill>
              <a:latin typeface="Calibri" panose="020F0502020204030204"/>
            </a:endParaRPr>
          </a:p>
        </p:txBody>
      </p:sp>
      <p:sp>
        <p:nvSpPr>
          <p:cNvPr id="2" name="TextBox 1"/>
          <p:cNvSpPr txBox="1"/>
          <p:nvPr/>
        </p:nvSpPr>
        <p:spPr>
          <a:xfrm>
            <a:off x="0" y="2867941"/>
            <a:ext cx="11300610" cy="626646"/>
          </a:xfrm>
          <a:prstGeom prst="rect">
            <a:avLst/>
          </a:prstGeom>
          <a:noFill/>
        </p:spPr>
        <p:txBody>
          <a:bodyPr wrap="square" rtlCol="1">
            <a:spAutoFit/>
          </a:bodyPr>
          <a:lstStyle/>
          <a:p>
            <a:pPr algn="justLow" rtl="1"/>
            <a:r>
              <a:rPr lang="ar-EG" sz="3472" b="1" dirty="0"/>
              <a:t>لواء طيار اح/ أشرف غريب الداودي.</a:t>
            </a:r>
          </a:p>
        </p:txBody>
      </p:sp>
      <p:sp>
        <p:nvSpPr>
          <p:cNvPr id="12" name="TextBox 11"/>
          <p:cNvSpPr txBox="1"/>
          <p:nvPr/>
        </p:nvSpPr>
        <p:spPr>
          <a:xfrm>
            <a:off x="18" y="3763417"/>
            <a:ext cx="11392460" cy="57323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lnSpc>
                <a:spcPct val="90000"/>
              </a:lnSpc>
              <a:spcBef>
                <a:spcPts val="1240"/>
              </a:spcBef>
              <a:defRPr/>
            </a:pPr>
            <a:r>
              <a:rPr lang="ar-EG" sz="3472" b="1" dirty="0">
                <a:solidFill>
                  <a:schemeClr val="tx1"/>
                </a:solidFill>
              </a:rPr>
              <a:t>محافظ قنا.</a:t>
            </a:r>
          </a:p>
        </p:txBody>
      </p:sp>
      <p:sp>
        <p:nvSpPr>
          <p:cNvPr id="9" name="TextBox 8"/>
          <p:cNvSpPr txBox="1"/>
          <p:nvPr/>
        </p:nvSpPr>
        <p:spPr>
          <a:xfrm>
            <a:off x="189009" y="4630659"/>
            <a:ext cx="11392460" cy="247760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lnSpc>
                <a:spcPct val="90000"/>
              </a:lnSpc>
              <a:spcBef>
                <a:spcPts val="1240"/>
              </a:spcBef>
              <a:defRPr/>
            </a:pPr>
            <a:r>
              <a:rPr lang="ar-EG" sz="3472" b="1" dirty="0">
                <a:solidFill>
                  <a:schemeClr val="tx1"/>
                </a:solidFill>
              </a:rPr>
              <a:t>الدورة العليا لكبار القادة / أكاديمية ناصر العسكرية.</a:t>
            </a:r>
          </a:p>
          <a:p>
            <a:pPr algn="r" rtl="1">
              <a:lnSpc>
                <a:spcPct val="90000"/>
              </a:lnSpc>
              <a:spcBef>
                <a:spcPts val="1240"/>
              </a:spcBef>
              <a:defRPr/>
            </a:pPr>
            <a:r>
              <a:rPr lang="ar-EG" sz="3472" b="1" dirty="0">
                <a:solidFill>
                  <a:schemeClr val="tx1"/>
                </a:solidFill>
              </a:rPr>
              <a:t>زمالة كلية الحرب العليا  / أكاديمية ناصر العسكرية.</a:t>
            </a:r>
          </a:p>
          <a:p>
            <a:pPr algn="r" rtl="1">
              <a:lnSpc>
                <a:spcPct val="90000"/>
              </a:lnSpc>
              <a:spcBef>
                <a:spcPts val="1240"/>
              </a:spcBef>
              <a:defRPr/>
            </a:pPr>
            <a:r>
              <a:rPr lang="ar-EG" sz="3472" b="1" dirty="0">
                <a:solidFill>
                  <a:schemeClr val="tx1"/>
                </a:solidFill>
              </a:rPr>
              <a:t>ماجستير العلوم العسكرية / كلية القادة والأركان.</a:t>
            </a:r>
          </a:p>
          <a:p>
            <a:pPr algn="r" rtl="1">
              <a:lnSpc>
                <a:spcPct val="90000"/>
              </a:lnSpc>
              <a:spcBef>
                <a:spcPts val="1240"/>
              </a:spcBef>
              <a:defRPr/>
            </a:pPr>
            <a:r>
              <a:rPr lang="ar-EG" sz="3472" b="1" dirty="0">
                <a:solidFill>
                  <a:schemeClr val="tx1"/>
                </a:solidFill>
              </a:rPr>
              <a:t>بكالوريوس علوم الطيران.</a:t>
            </a:r>
          </a:p>
        </p:txBody>
      </p:sp>
      <p:sp>
        <p:nvSpPr>
          <p:cNvPr id="10" name="TextBox 9"/>
          <p:cNvSpPr txBox="1"/>
          <p:nvPr/>
        </p:nvSpPr>
        <p:spPr>
          <a:xfrm>
            <a:off x="178412" y="7258894"/>
            <a:ext cx="11392460" cy="184281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lnSpc>
                <a:spcPct val="90000"/>
              </a:lnSpc>
              <a:spcBef>
                <a:spcPts val="1240"/>
              </a:spcBef>
              <a:defRPr/>
            </a:pPr>
            <a:r>
              <a:rPr lang="ar-EG" sz="3472" b="1" dirty="0">
                <a:solidFill>
                  <a:schemeClr val="tx1"/>
                </a:solidFill>
              </a:rPr>
              <a:t>مساعد رئيس أركان حرب القوات المسلحة للقوات الجوية.</a:t>
            </a:r>
          </a:p>
          <a:p>
            <a:pPr algn="r" rtl="1">
              <a:lnSpc>
                <a:spcPct val="90000"/>
              </a:lnSpc>
              <a:spcBef>
                <a:spcPts val="1240"/>
              </a:spcBef>
              <a:defRPr/>
            </a:pPr>
            <a:r>
              <a:rPr lang="ar-EG" sz="3472" b="1" dirty="0">
                <a:solidFill>
                  <a:schemeClr val="tx1"/>
                </a:solidFill>
              </a:rPr>
              <a:t>رئيس أركان القوات الجوية.</a:t>
            </a:r>
          </a:p>
          <a:p>
            <a:pPr algn="r" rtl="1">
              <a:lnSpc>
                <a:spcPct val="90000"/>
              </a:lnSpc>
              <a:spcBef>
                <a:spcPts val="1240"/>
              </a:spcBef>
              <a:defRPr/>
            </a:pPr>
            <a:r>
              <a:rPr lang="ar-EG" sz="3472" b="1" dirty="0">
                <a:solidFill>
                  <a:schemeClr val="tx1"/>
                </a:solidFill>
              </a:rPr>
              <a:t>نائب رئيس ديوان رئيس الجمهورية.</a:t>
            </a:r>
          </a:p>
        </p:txBody>
      </p:sp>
    </p:spTree>
    <p:extLst>
      <p:ext uri="{BB962C8B-B14F-4D97-AF65-F5344CB8AC3E}">
        <p14:creationId xmlns:p14="http://schemas.microsoft.com/office/powerpoint/2010/main" val="3603975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1764" y="1195205"/>
            <a:ext cx="1695628" cy="122932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2805" y="1242473"/>
            <a:ext cx="2677262" cy="11820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9282" y="997135"/>
            <a:ext cx="2052482" cy="1672736"/>
          </a:xfrm>
          <a:prstGeom prst="rect">
            <a:avLst/>
          </a:prstGeom>
        </p:spPr>
      </p:pic>
      <p:sp>
        <p:nvSpPr>
          <p:cNvPr id="11" name="Content Placeholder 2"/>
          <p:cNvSpPr txBox="1">
            <a:spLocks/>
          </p:cNvSpPr>
          <p:nvPr/>
        </p:nvSpPr>
        <p:spPr>
          <a:xfrm>
            <a:off x="11964775" y="2647848"/>
            <a:ext cx="2870891" cy="6764916"/>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فكرة المشروع : </a:t>
            </a:r>
          </a:p>
          <a:p>
            <a:pPr marL="0" indent="0" algn="r" defTabSz="1133947" rtl="1">
              <a:spcBef>
                <a:spcPts val="1240"/>
              </a:spcBef>
              <a:buNone/>
              <a:defRPr/>
            </a:pPr>
            <a:endParaRPr lang="ar-EG" sz="3472" b="1"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2480"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2480"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2480"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الفئة المستفيدة :</a:t>
            </a:r>
          </a:p>
          <a:p>
            <a:pPr marL="0" indent="0" algn="r" defTabSz="1133947" rtl="1">
              <a:spcBef>
                <a:spcPts val="1240"/>
              </a:spcBef>
              <a:buNone/>
              <a:defRPr/>
            </a:pPr>
            <a:endParaRPr lang="ar-EG" sz="130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الميزة التنافسية:</a:t>
            </a:r>
            <a:endParaRPr lang="en-US" sz="3472" b="1" dirty="0">
              <a:solidFill>
                <a:srgbClr val="C00000"/>
              </a:solidFill>
              <a:latin typeface="Calibri" panose="020F0502020204030204"/>
            </a:endParaRPr>
          </a:p>
        </p:txBody>
      </p:sp>
      <p:sp>
        <p:nvSpPr>
          <p:cNvPr id="2" name="TextBox 1"/>
          <p:cNvSpPr txBox="1"/>
          <p:nvPr/>
        </p:nvSpPr>
        <p:spPr>
          <a:xfrm>
            <a:off x="539250" y="2554128"/>
            <a:ext cx="11258535" cy="2766078"/>
          </a:xfrm>
          <a:prstGeom prst="rect">
            <a:avLst/>
          </a:prstGeom>
          <a:noFill/>
        </p:spPr>
        <p:txBody>
          <a:bodyPr wrap="square" rtlCol="1">
            <a:spAutoFit/>
          </a:bodyPr>
          <a:lstStyle/>
          <a:p>
            <a:pPr algn="just" rtl="1">
              <a:lnSpc>
                <a:spcPct val="150000"/>
              </a:lnSpc>
            </a:pPr>
            <a:r>
              <a:rPr lang="ar-EG" sz="2976" b="1" dirty="0"/>
              <a:t>نظام شامل للزراعة الهوائية لجميع النباتات بمكونات محلية تراعى الأبعاد البيئية وتعزز الاقتصاد الأخضر، زراعة بدون تربة (معلقة في الهواء) ويتم تغذيتها آليًا من خلال خلط محلول التغذية بالهواء عالي الضغط </a:t>
            </a:r>
            <a:r>
              <a:rPr lang="en-US" sz="2976" b="1" dirty="0"/>
              <a:t>(High Pressure 1500 psi)</a:t>
            </a:r>
            <a:r>
              <a:rPr lang="ar-EG" sz="2976" b="1" dirty="0"/>
              <a:t> وبتكلفة زهيدة مقارنة بالتكلفة الأصلية وهو أسلوب مبتكر لنظام التشغيل.</a:t>
            </a:r>
            <a:endParaRPr lang="en-US" sz="2976" b="1" dirty="0"/>
          </a:p>
        </p:txBody>
      </p:sp>
      <p:sp>
        <p:nvSpPr>
          <p:cNvPr id="12" name="TextBox 11"/>
          <p:cNvSpPr txBox="1"/>
          <p:nvPr/>
        </p:nvSpPr>
        <p:spPr>
          <a:xfrm>
            <a:off x="503430" y="5381457"/>
            <a:ext cx="11392460" cy="62664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r>
              <a:rPr lang="ar-EG" sz="3472" b="1" dirty="0"/>
              <a:t>المجتمع.</a:t>
            </a:r>
          </a:p>
        </p:txBody>
      </p:sp>
      <p:sp>
        <p:nvSpPr>
          <p:cNvPr id="13" name="TextBox 12"/>
          <p:cNvSpPr txBox="1"/>
          <p:nvPr/>
        </p:nvSpPr>
        <p:spPr>
          <a:xfrm>
            <a:off x="137768" y="6417986"/>
            <a:ext cx="11827007" cy="276389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marL="566974" indent="-566974" algn="justLow" rtl="1">
              <a:buClr>
                <a:srgbClr val="00B050"/>
              </a:buClr>
              <a:buFont typeface="Wingdings" panose="05000000000000000000" pitchFamily="2" charset="2"/>
              <a:buChar char="v"/>
            </a:pPr>
            <a:r>
              <a:rPr lang="ar-EG" sz="3472" b="1" dirty="0"/>
              <a:t>توفير الرقعة الزراعية حيث يمكن تنفيذها في أراض (جبلية / صحراوية).</a:t>
            </a:r>
          </a:p>
          <a:p>
            <a:pPr marL="566974" indent="-566974" algn="justLow" rtl="1">
              <a:buClr>
                <a:srgbClr val="00B050"/>
              </a:buClr>
              <a:buFont typeface="Wingdings" panose="05000000000000000000" pitchFamily="2" charset="2"/>
              <a:buChar char="v"/>
            </a:pPr>
            <a:r>
              <a:rPr lang="ar-EG" sz="3472" b="1" dirty="0"/>
              <a:t>مضاعفة الإنتاج مقارنة بالنظم التقليدية في الزراعة.</a:t>
            </a:r>
          </a:p>
          <a:p>
            <a:pPr marL="566974" indent="-566974" algn="justLow" rtl="1">
              <a:buClr>
                <a:srgbClr val="00B050"/>
              </a:buClr>
              <a:buFont typeface="Wingdings" panose="05000000000000000000" pitchFamily="2" charset="2"/>
              <a:buChar char="v"/>
            </a:pPr>
            <a:r>
              <a:rPr lang="ar-EG" sz="3472" b="1" dirty="0"/>
              <a:t>انخفاض معدلات استهلاك المياه (دورة مغلقة).</a:t>
            </a:r>
          </a:p>
          <a:p>
            <a:pPr marL="566974" indent="-566974" algn="justLow" rtl="1">
              <a:buClr>
                <a:srgbClr val="00B050"/>
              </a:buClr>
              <a:buFont typeface="Wingdings" panose="05000000000000000000" pitchFamily="2" charset="2"/>
              <a:buChar char="v"/>
            </a:pPr>
            <a:r>
              <a:rPr lang="ar-EG" sz="3472" b="1" dirty="0"/>
              <a:t>التكلفة الاقتصادية المنخفضة نظرا لاستخدام مكونات محلية بأسلوب مبتكر.</a:t>
            </a:r>
          </a:p>
          <a:p>
            <a:pPr marL="566974" indent="-566974" algn="justLow" rtl="1">
              <a:buClr>
                <a:srgbClr val="00B050"/>
              </a:buClr>
              <a:buFont typeface="Wingdings" panose="05000000000000000000" pitchFamily="2" charset="2"/>
              <a:buChar char="v"/>
            </a:pPr>
            <a:r>
              <a:rPr lang="ar-EG" sz="3472" b="1" dirty="0"/>
              <a:t>منتج زراعي (خضار – فاكهة ) بجودة عالية ومطابق للمواصفات القياسية.</a:t>
            </a:r>
            <a:endParaRPr lang="en-US" sz="3472" b="1" dirty="0"/>
          </a:p>
        </p:txBody>
      </p:sp>
    </p:spTree>
    <p:extLst>
      <p:ext uri="{BB962C8B-B14F-4D97-AF65-F5344CB8AC3E}">
        <p14:creationId xmlns:p14="http://schemas.microsoft.com/office/powerpoint/2010/main" val="3336906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1764" y="1195205"/>
            <a:ext cx="1695628" cy="122932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2805" y="1242473"/>
            <a:ext cx="2677262" cy="11820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9282" y="997135"/>
            <a:ext cx="2052482" cy="1672736"/>
          </a:xfrm>
          <a:prstGeom prst="rect">
            <a:avLst/>
          </a:prstGeom>
        </p:spPr>
      </p:pic>
      <p:sp>
        <p:nvSpPr>
          <p:cNvPr id="11" name="Content Placeholder 2"/>
          <p:cNvSpPr txBox="1">
            <a:spLocks/>
          </p:cNvSpPr>
          <p:nvPr/>
        </p:nvSpPr>
        <p:spPr>
          <a:xfrm>
            <a:off x="11964775" y="2382900"/>
            <a:ext cx="2882568" cy="6764916"/>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endParaRPr lang="ar-EG" sz="124"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الأثر الاقتصادي: </a:t>
            </a:r>
          </a:p>
          <a:p>
            <a:pPr marL="0" indent="0" algn="r" defTabSz="1133947" rtl="1">
              <a:spcBef>
                <a:spcPts val="1240"/>
              </a:spcBef>
              <a:buNone/>
              <a:defRPr/>
            </a:pPr>
            <a:endParaRPr lang="ar-EG" sz="3472" b="1"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p:txBody>
      </p:sp>
      <p:sp>
        <p:nvSpPr>
          <p:cNvPr id="2" name="TextBox 1"/>
          <p:cNvSpPr txBox="1"/>
          <p:nvPr/>
        </p:nvSpPr>
        <p:spPr>
          <a:xfrm>
            <a:off x="4434638" y="2489879"/>
            <a:ext cx="7381771" cy="3888372"/>
          </a:xfrm>
          <a:prstGeom prst="rect">
            <a:avLst/>
          </a:prstGeom>
          <a:noFill/>
        </p:spPr>
        <p:txBody>
          <a:bodyPr wrap="square" rtlCol="1">
            <a:spAutoFit/>
          </a:bodyPr>
          <a:lstStyle/>
          <a:p>
            <a:pPr marL="566974" indent="-566974" algn="r" rtl="1">
              <a:lnSpc>
                <a:spcPct val="120000"/>
              </a:lnSpc>
              <a:buClr>
                <a:schemeClr val="accent6"/>
              </a:buClr>
              <a:buFont typeface="Wingdings" panose="05000000000000000000" pitchFamily="2" charset="2"/>
              <a:buChar char="v"/>
            </a:pPr>
            <a:r>
              <a:rPr lang="ar-EG" sz="2976" b="1" dirty="0"/>
              <a:t>تحقيق الأمن الغذائي دون الحاجة إلى الرقعة الزراعية.</a:t>
            </a:r>
          </a:p>
          <a:p>
            <a:pPr marL="566974" indent="-566974" algn="r" rtl="1">
              <a:lnSpc>
                <a:spcPct val="120000"/>
              </a:lnSpc>
              <a:buClr>
                <a:schemeClr val="accent6"/>
              </a:buClr>
              <a:buFont typeface="Wingdings" panose="05000000000000000000" pitchFamily="2" charset="2"/>
              <a:buChar char="v"/>
            </a:pPr>
            <a:r>
              <a:rPr lang="ar-EG" sz="2976" b="1" dirty="0"/>
              <a:t>توفير فرص عمل في مجال الزراعة.</a:t>
            </a:r>
          </a:p>
          <a:p>
            <a:pPr marL="566974" indent="-566974" algn="r" rtl="1">
              <a:lnSpc>
                <a:spcPct val="120000"/>
              </a:lnSpc>
              <a:buClr>
                <a:schemeClr val="accent6"/>
              </a:buClr>
              <a:buFont typeface="Wingdings" panose="05000000000000000000" pitchFamily="2" charset="2"/>
              <a:buChar char="v"/>
            </a:pPr>
            <a:r>
              <a:rPr lang="ar-EG" sz="2976" b="1" dirty="0"/>
              <a:t>تمكين اقتصادي للأسر.</a:t>
            </a:r>
          </a:p>
          <a:p>
            <a:pPr marL="566974" indent="-566974" algn="r" rtl="1">
              <a:lnSpc>
                <a:spcPct val="120000"/>
              </a:lnSpc>
              <a:buClr>
                <a:schemeClr val="accent6"/>
              </a:buClr>
              <a:buFont typeface="Wingdings" panose="05000000000000000000" pitchFamily="2" charset="2"/>
              <a:buChar char="v"/>
            </a:pPr>
            <a:r>
              <a:rPr lang="ar-EG" sz="2976" b="1" dirty="0"/>
              <a:t>تقديم منتج عالي الجودة وبتكلفة منخفضة.</a:t>
            </a:r>
          </a:p>
          <a:p>
            <a:pPr marL="566974" indent="-566974" algn="just" rtl="1">
              <a:lnSpc>
                <a:spcPct val="120000"/>
              </a:lnSpc>
              <a:buClr>
                <a:schemeClr val="accent6"/>
              </a:buClr>
              <a:buFont typeface="Wingdings" panose="05000000000000000000" pitchFamily="2" charset="2"/>
              <a:buChar char="v"/>
            </a:pPr>
            <a:r>
              <a:rPr lang="ar-EG" sz="2976" b="1" dirty="0"/>
              <a:t>زيادة الإنتاج المحلى الزراعي يسهم في مواجهة أزمة التضخم وارتفاع الأسعار وزيادة الناتج المحلى.</a:t>
            </a:r>
          </a:p>
          <a:p>
            <a:pPr marL="566974" indent="-566974" algn="r" rtl="1">
              <a:lnSpc>
                <a:spcPct val="120000"/>
              </a:lnSpc>
              <a:buClr>
                <a:schemeClr val="accent1">
                  <a:lumMod val="75000"/>
                </a:schemeClr>
              </a:buClr>
              <a:buFont typeface="Wingdings" panose="05000000000000000000" pitchFamily="2" charset="2"/>
              <a:buChar char="v"/>
            </a:pPr>
            <a:r>
              <a:rPr lang="ar-EG" sz="2976" b="1" dirty="0">
                <a:solidFill>
                  <a:srgbClr val="00B050"/>
                </a:solidFill>
              </a:rPr>
              <a:t>محققاً أربعة من أهداف التنمية الأممية المستدامة .</a:t>
            </a:r>
          </a:p>
        </p:txBody>
      </p:sp>
      <p:pic>
        <p:nvPicPr>
          <p:cNvPr id="1026" name="Picture 2" descr="https://upload.wikimedia.org/wikipedia/commons/thumb/0/03/Sustainable_Development_Goal_1-ar.png/800px-Sustainable_Development_Goal_1-ar.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2023" y="2489879"/>
            <a:ext cx="1928937" cy="135257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6"/>
          <a:stretch>
            <a:fillRect/>
          </a:stretch>
        </p:blipFill>
        <p:spPr>
          <a:xfrm>
            <a:off x="2338473" y="2489879"/>
            <a:ext cx="1928937" cy="1357051"/>
          </a:xfrm>
          <a:prstGeom prst="rect">
            <a:avLst/>
          </a:prstGeom>
        </p:spPr>
      </p:pic>
      <p:pic>
        <p:nvPicPr>
          <p:cNvPr id="1028" name="Picture 4" descr="https://upload.wikimedia.org/wikipedia/commons/thumb/1/1c/Sustainable_Development_Goal_5.ar.png/800px-Sustainable_Development_Goal_5.a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1026" y="4102134"/>
            <a:ext cx="1928937" cy="136827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8"/>
          <a:stretch>
            <a:fillRect/>
          </a:stretch>
        </p:blipFill>
        <p:spPr>
          <a:xfrm>
            <a:off x="2318330" y="4106340"/>
            <a:ext cx="1928937" cy="1357051"/>
          </a:xfrm>
          <a:prstGeom prst="rect">
            <a:avLst/>
          </a:prstGeom>
        </p:spPr>
      </p:pic>
      <p:sp>
        <p:nvSpPr>
          <p:cNvPr id="3" name="Content Placeholder 2">
            <a:extLst>
              <a:ext uri="{FF2B5EF4-FFF2-40B4-BE49-F238E27FC236}">
                <a16:creationId xmlns:a16="http://schemas.microsoft.com/office/drawing/2014/main" id="{1CEAF733-87B3-11DC-34D4-565D84BACFD7}"/>
              </a:ext>
            </a:extLst>
          </p:cNvPr>
          <p:cNvSpPr txBox="1">
            <a:spLocks/>
          </p:cNvSpPr>
          <p:nvPr/>
        </p:nvSpPr>
        <p:spPr>
          <a:xfrm>
            <a:off x="11964775" y="5660602"/>
            <a:ext cx="2882568" cy="6764916"/>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endParaRPr lang="ar-EG" sz="248"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1116"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1116"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الأثر الاجتماعي:</a:t>
            </a: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p:txBody>
      </p:sp>
      <p:sp>
        <p:nvSpPr>
          <p:cNvPr id="9" name="TextBox 8">
            <a:extLst>
              <a:ext uri="{FF2B5EF4-FFF2-40B4-BE49-F238E27FC236}">
                <a16:creationId xmlns:a16="http://schemas.microsoft.com/office/drawing/2014/main" id="{F01518DE-6C9F-95EA-186B-F22F38C4D0AD}"/>
              </a:ext>
            </a:extLst>
          </p:cNvPr>
          <p:cNvSpPr txBox="1"/>
          <p:nvPr/>
        </p:nvSpPr>
        <p:spPr>
          <a:xfrm>
            <a:off x="2371593" y="6565213"/>
            <a:ext cx="9518999" cy="284000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marL="566974" indent="-566974" algn="r" rtl="1">
              <a:buClr>
                <a:schemeClr val="accent6"/>
              </a:buClr>
              <a:buFont typeface="Wingdings" panose="05000000000000000000" pitchFamily="2" charset="2"/>
              <a:buChar char="v"/>
            </a:pPr>
            <a:r>
              <a:rPr lang="ar-EG" sz="2976" b="1" dirty="0"/>
              <a:t>تغيير ثقافة المجتمع والتشجيع على استخدام التكنولوجيا الحديثة في الزراعة والري.</a:t>
            </a:r>
          </a:p>
          <a:p>
            <a:pPr marL="566974" indent="-566974" algn="r" rtl="1">
              <a:buClr>
                <a:schemeClr val="accent6"/>
              </a:buClr>
              <a:buFont typeface="Wingdings" panose="05000000000000000000" pitchFamily="2" charset="2"/>
              <a:buChar char="v"/>
            </a:pPr>
            <a:r>
              <a:rPr lang="ar-EG" sz="2976" b="1" dirty="0"/>
              <a:t>نشر ثقافة الإدارة الذكية.</a:t>
            </a:r>
          </a:p>
          <a:p>
            <a:pPr marL="566974" indent="-566974" algn="r" rtl="1">
              <a:buClr>
                <a:schemeClr val="accent6"/>
              </a:buClr>
              <a:buFont typeface="Wingdings" panose="05000000000000000000" pitchFamily="2" charset="2"/>
              <a:buChar char="v"/>
            </a:pPr>
            <a:r>
              <a:rPr lang="ar-EG" sz="2976" b="1" dirty="0"/>
              <a:t>تمكين المرأة في المشروعات الزراعية (زراعة بدون مجهود بدنى).</a:t>
            </a:r>
          </a:p>
          <a:p>
            <a:pPr marL="566974" indent="-566974" algn="r" rtl="1">
              <a:buClr>
                <a:schemeClr val="accent1">
                  <a:lumMod val="75000"/>
                </a:schemeClr>
              </a:buClr>
              <a:buFont typeface="Wingdings" panose="05000000000000000000" pitchFamily="2" charset="2"/>
              <a:buChar char="v"/>
            </a:pPr>
            <a:r>
              <a:rPr lang="ar-EG" sz="2976" b="1" dirty="0">
                <a:solidFill>
                  <a:srgbClr val="00B050"/>
                </a:solidFill>
              </a:rPr>
              <a:t>محققاً هدفين من أهداف التنمية الأممية المستدامة.</a:t>
            </a:r>
          </a:p>
          <a:p>
            <a:pPr algn="r" rtl="1">
              <a:buClr>
                <a:schemeClr val="accent6"/>
              </a:buClr>
            </a:pPr>
            <a:endParaRPr lang="ar-EG" sz="2976" b="1" dirty="0"/>
          </a:p>
        </p:txBody>
      </p:sp>
      <p:pic>
        <p:nvPicPr>
          <p:cNvPr id="10" name="Picture 9">
            <a:extLst>
              <a:ext uri="{FF2B5EF4-FFF2-40B4-BE49-F238E27FC236}">
                <a16:creationId xmlns:a16="http://schemas.microsoft.com/office/drawing/2014/main" id="{B06F8F65-E40C-FA06-FE6F-8127E5E0BA0D}"/>
              </a:ext>
            </a:extLst>
          </p:cNvPr>
          <p:cNvPicPr>
            <a:picLocks noChangeAspect="1"/>
          </p:cNvPicPr>
          <p:nvPr/>
        </p:nvPicPr>
        <p:blipFill>
          <a:blip r:embed="rId9"/>
          <a:stretch>
            <a:fillRect/>
          </a:stretch>
        </p:blipFill>
        <p:spPr>
          <a:xfrm>
            <a:off x="241026" y="6261962"/>
            <a:ext cx="1928937" cy="1368276"/>
          </a:xfrm>
          <a:prstGeom prst="rect">
            <a:avLst/>
          </a:prstGeom>
        </p:spPr>
      </p:pic>
      <p:pic>
        <p:nvPicPr>
          <p:cNvPr id="12" name="Picture 8" descr="https://upload.wikimedia.org/wikipedia/commons/thumb/b/ba/Sustainable_Development_Goal_10-ar.png/800px-Sustainable_Development_Goal_10-ar.png">
            <a:extLst>
              <a:ext uri="{FF2B5EF4-FFF2-40B4-BE49-F238E27FC236}">
                <a16:creationId xmlns:a16="http://schemas.microsoft.com/office/drawing/2014/main" id="{29BBCF6A-CCE7-C447-7B14-D84592E5C9A6}"/>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72007" y="7900506"/>
            <a:ext cx="1928937" cy="1421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208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1764" y="1195205"/>
            <a:ext cx="1695628" cy="122932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2805" y="1242473"/>
            <a:ext cx="2677262" cy="11820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9282" y="997135"/>
            <a:ext cx="2052482" cy="1672736"/>
          </a:xfrm>
          <a:prstGeom prst="rect">
            <a:avLst/>
          </a:prstGeom>
        </p:spPr>
      </p:pic>
      <p:sp>
        <p:nvSpPr>
          <p:cNvPr id="11" name="Content Placeholder 2"/>
          <p:cNvSpPr txBox="1">
            <a:spLocks/>
          </p:cNvSpPr>
          <p:nvPr/>
        </p:nvSpPr>
        <p:spPr>
          <a:xfrm>
            <a:off x="12049556" y="2536570"/>
            <a:ext cx="2882568" cy="6764916"/>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endParaRPr lang="ar-EG" sz="124"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الأثر البيـــــــئي:</a:t>
            </a:r>
            <a:endParaRPr lang="en-US" sz="3472" b="1" dirty="0">
              <a:solidFill>
                <a:srgbClr val="C00000"/>
              </a:solidFill>
              <a:latin typeface="Calibri" panose="020F0502020204030204"/>
            </a:endParaRPr>
          </a:p>
        </p:txBody>
      </p:sp>
      <p:sp>
        <p:nvSpPr>
          <p:cNvPr id="13" name="TextBox 12"/>
          <p:cNvSpPr txBox="1"/>
          <p:nvPr/>
        </p:nvSpPr>
        <p:spPr>
          <a:xfrm>
            <a:off x="839591" y="2651792"/>
            <a:ext cx="11484346" cy="490115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marL="566974" indent="-566974" algn="justLow" rtl="1">
              <a:buClr>
                <a:schemeClr val="accent6"/>
              </a:buClr>
              <a:buFont typeface="Wingdings" panose="05000000000000000000" pitchFamily="2" charset="2"/>
              <a:buChar char="v"/>
            </a:pPr>
            <a:r>
              <a:rPr lang="ar-EG" sz="3472" b="1" dirty="0"/>
              <a:t>الاعتماد الكامل على مصادر الطاقة المتجددة (الطاقة الشمسية) في إدارة وتشغيل عناصر المشروع.</a:t>
            </a:r>
          </a:p>
          <a:p>
            <a:pPr marL="566974" indent="-566974" algn="justLow" rtl="1">
              <a:buClr>
                <a:schemeClr val="accent6"/>
              </a:buClr>
              <a:buFont typeface="Wingdings" panose="05000000000000000000" pitchFamily="2" charset="2"/>
              <a:buChar char="v"/>
            </a:pPr>
            <a:r>
              <a:rPr lang="ar-EG" sz="3472" b="1" dirty="0"/>
              <a:t>الحفاظ علي الموارد المائية. </a:t>
            </a:r>
          </a:p>
          <a:p>
            <a:pPr marL="566974" indent="-566974" algn="justLow" rtl="1">
              <a:buClr>
                <a:schemeClr val="accent6"/>
              </a:buClr>
              <a:buFont typeface="Wingdings" panose="05000000000000000000" pitchFamily="2" charset="2"/>
              <a:buChar char="v"/>
            </a:pPr>
            <a:r>
              <a:rPr lang="ar-EG" sz="3472" b="1" dirty="0"/>
              <a:t>تحسين صفات المنتج الزراعي وتقليل التلوث.</a:t>
            </a:r>
          </a:p>
          <a:p>
            <a:pPr marL="566974" indent="-566974" algn="justLow" rtl="1">
              <a:buClr>
                <a:schemeClr val="accent6"/>
              </a:buClr>
              <a:buFont typeface="Wingdings" panose="05000000000000000000" pitchFamily="2" charset="2"/>
              <a:buChar char="v"/>
            </a:pPr>
            <a:r>
              <a:rPr lang="ar-EG" sz="3472" b="1" dirty="0"/>
              <a:t>الحفاظ علي الموارد الطبيعية.</a:t>
            </a:r>
          </a:p>
          <a:p>
            <a:pPr marL="566974" indent="-566974" algn="justLow" rtl="1">
              <a:buClr>
                <a:schemeClr val="accent6"/>
              </a:buClr>
              <a:buFont typeface="Wingdings" panose="05000000000000000000" pitchFamily="2" charset="2"/>
              <a:buChar char="v"/>
            </a:pPr>
            <a:r>
              <a:rPr lang="ar-EG" sz="3472" b="1" dirty="0"/>
              <a:t>الحد من انبعاث غازات الاحتباس الحرارى والتكيف مع التغيرات المناخية.</a:t>
            </a:r>
          </a:p>
          <a:p>
            <a:pPr marL="566974" indent="-566974" algn="justLow" rtl="1">
              <a:buClr>
                <a:schemeClr val="accent6"/>
              </a:buClr>
              <a:buFont typeface="Wingdings" panose="05000000000000000000" pitchFamily="2" charset="2"/>
              <a:buChar char="v"/>
            </a:pPr>
            <a:r>
              <a:rPr lang="ar-EG" sz="3472" b="1" dirty="0"/>
              <a:t>مقاومة التغيرات المناخية المتوقعة والتي قد تؤدي الي نقص مساحة الأراضي الزراعية.</a:t>
            </a:r>
          </a:p>
          <a:p>
            <a:pPr marL="566974" indent="-566974" algn="justLow" rtl="1">
              <a:buClr>
                <a:schemeClr val="accent1">
                  <a:lumMod val="75000"/>
                </a:schemeClr>
              </a:buClr>
              <a:buFont typeface="Wingdings" panose="05000000000000000000" pitchFamily="2" charset="2"/>
              <a:buChar char="v"/>
            </a:pPr>
            <a:r>
              <a:rPr lang="ar-EG" sz="3472" b="1" dirty="0">
                <a:solidFill>
                  <a:srgbClr val="00B050"/>
                </a:solidFill>
              </a:rPr>
              <a:t>محققاً أربعة من أهداف التنمية الأممية المستدامة.</a:t>
            </a:r>
          </a:p>
        </p:txBody>
      </p:sp>
      <p:pic>
        <p:nvPicPr>
          <p:cNvPr id="3" name="Picture 2"/>
          <p:cNvPicPr>
            <a:picLocks noChangeAspect="1"/>
          </p:cNvPicPr>
          <p:nvPr/>
        </p:nvPicPr>
        <p:blipFill>
          <a:blip r:embed="rId5"/>
          <a:stretch>
            <a:fillRect/>
          </a:stretch>
        </p:blipFill>
        <p:spPr>
          <a:xfrm>
            <a:off x="678248" y="7682451"/>
            <a:ext cx="2537145" cy="1522187"/>
          </a:xfrm>
          <a:prstGeom prst="rect">
            <a:avLst/>
          </a:prstGeom>
        </p:spPr>
      </p:pic>
      <p:pic>
        <p:nvPicPr>
          <p:cNvPr id="4" name="Picture 3"/>
          <p:cNvPicPr>
            <a:picLocks noChangeAspect="1"/>
          </p:cNvPicPr>
          <p:nvPr/>
        </p:nvPicPr>
        <p:blipFill>
          <a:blip r:embed="rId6"/>
          <a:stretch>
            <a:fillRect/>
          </a:stretch>
        </p:blipFill>
        <p:spPr>
          <a:xfrm>
            <a:off x="3582019" y="7682451"/>
            <a:ext cx="2537145" cy="1522187"/>
          </a:xfrm>
          <a:prstGeom prst="rect">
            <a:avLst/>
          </a:prstGeom>
        </p:spPr>
      </p:pic>
      <p:pic>
        <p:nvPicPr>
          <p:cNvPr id="2050" name="Picture 2" descr="https://upload.wikimedia.org/wikipedia/commons/thumb/1/11/Sustainable_Development_Goal_13-ar.png/800px-Sustainable_Development_Goal_13-ar.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92985" y="7690623"/>
            <a:ext cx="2557340" cy="151401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8"/>
          <a:stretch>
            <a:fillRect/>
          </a:stretch>
        </p:blipFill>
        <p:spPr>
          <a:xfrm>
            <a:off x="9425937" y="7682451"/>
            <a:ext cx="2520627" cy="1475968"/>
          </a:xfrm>
          <a:prstGeom prst="rect">
            <a:avLst/>
          </a:prstGeom>
        </p:spPr>
      </p:pic>
    </p:spTree>
    <p:extLst>
      <p:ext uri="{BB962C8B-B14F-4D97-AF65-F5344CB8AC3E}">
        <p14:creationId xmlns:p14="http://schemas.microsoft.com/office/powerpoint/2010/main" val="665983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1764" y="1195205"/>
            <a:ext cx="1695628" cy="122932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2805" y="1242473"/>
            <a:ext cx="2677262" cy="11820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9282" y="997135"/>
            <a:ext cx="2052482" cy="1672736"/>
          </a:xfrm>
          <a:prstGeom prst="rect">
            <a:avLst/>
          </a:prstGeom>
        </p:spPr>
      </p:pic>
      <p:sp>
        <p:nvSpPr>
          <p:cNvPr id="11" name="Content Placeholder 2"/>
          <p:cNvSpPr txBox="1">
            <a:spLocks/>
          </p:cNvSpPr>
          <p:nvPr/>
        </p:nvSpPr>
        <p:spPr>
          <a:xfrm>
            <a:off x="11964775" y="2647848"/>
            <a:ext cx="2882568" cy="6764916"/>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endParaRPr lang="ar-EG" sz="124"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ما تم تنفيذه: </a:t>
            </a:r>
          </a:p>
          <a:p>
            <a:pPr marL="0" indent="0" algn="r" defTabSz="1133947" rtl="1">
              <a:spcBef>
                <a:spcPts val="1240"/>
              </a:spcBef>
              <a:buNone/>
              <a:defRPr/>
            </a:pPr>
            <a:endParaRPr lang="ar-EG" sz="3472" b="1"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p:txBody>
      </p:sp>
      <p:sp>
        <p:nvSpPr>
          <p:cNvPr id="2" name="TextBox 1"/>
          <p:cNvSpPr txBox="1"/>
          <p:nvPr/>
        </p:nvSpPr>
        <p:spPr>
          <a:xfrm>
            <a:off x="75228" y="2766325"/>
            <a:ext cx="11866407" cy="3888372"/>
          </a:xfrm>
          <a:prstGeom prst="rect">
            <a:avLst/>
          </a:prstGeom>
          <a:noFill/>
        </p:spPr>
        <p:txBody>
          <a:bodyPr wrap="square" rtlCol="1">
            <a:spAutoFit/>
          </a:bodyPr>
          <a:lstStyle/>
          <a:p>
            <a:pPr algn="justLow" rtl="1">
              <a:lnSpc>
                <a:spcPct val="120000"/>
              </a:lnSpc>
              <a:buClr>
                <a:schemeClr val="accent6"/>
              </a:buClr>
              <a:defRPr/>
            </a:pPr>
            <a:r>
              <a:rPr lang="ar-EG" sz="2976" b="1" dirty="0">
                <a:solidFill>
                  <a:sysClr val="windowText" lastClr="000000"/>
                </a:solidFill>
              </a:rPr>
              <a:t>صوبة زراعية واحدة علي مساحة (80 م2) تشمل الآتي :-</a:t>
            </a:r>
          </a:p>
          <a:p>
            <a:pPr marL="566974" indent="-566974" algn="justLow" rtl="1">
              <a:lnSpc>
                <a:spcPct val="120000"/>
              </a:lnSpc>
              <a:buClr>
                <a:schemeClr val="accent6"/>
              </a:buClr>
              <a:buFont typeface="Wingdings" panose="05000000000000000000" pitchFamily="2" charset="2"/>
              <a:buChar char="v"/>
              <a:defRPr/>
            </a:pPr>
            <a:r>
              <a:rPr lang="ar-EG" sz="2976" b="1" dirty="0">
                <a:solidFill>
                  <a:sysClr val="windowText" lastClr="000000"/>
                </a:solidFill>
              </a:rPr>
              <a:t>نظام تبريد صحراوي (تبريد بالمياه).</a:t>
            </a:r>
          </a:p>
          <a:p>
            <a:pPr marL="566974" indent="-566974" algn="justLow" rtl="1">
              <a:lnSpc>
                <a:spcPct val="120000"/>
              </a:lnSpc>
              <a:buClr>
                <a:schemeClr val="accent6"/>
              </a:buClr>
              <a:buFont typeface="Wingdings" panose="05000000000000000000" pitchFamily="2" charset="2"/>
              <a:buChar char="v"/>
              <a:defRPr/>
            </a:pPr>
            <a:r>
              <a:rPr lang="ar-EG" sz="2976" b="1" dirty="0">
                <a:solidFill>
                  <a:sysClr val="windowText" lastClr="000000"/>
                </a:solidFill>
              </a:rPr>
              <a:t>نظام تغذية آلي.</a:t>
            </a:r>
          </a:p>
          <a:p>
            <a:pPr marL="566974" indent="-566974" algn="justLow" rtl="1">
              <a:lnSpc>
                <a:spcPct val="120000"/>
              </a:lnSpc>
              <a:buClr>
                <a:schemeClr val="accent6"/>
              </a:buClr>
              <a:buFont typeface="Wingdings" panose="05000000000000000000" pitchFamily="2" charset="2"/>
              <a:buChar char="v"/>
              <a:defRPr/>
            </a:pPr>
            <a:r>
              <a:rPr lang="ar-EG" sz="2976" b="1" dirty="0">
                <a:solidFill>
                  <a:sysClr val="windowText" lastClr="000000"/>
                </a:solidFill>
              </a:rPr>
              <a:t>استخدام الطاقة النظيفة (طاقة شمسية).</a:t>
            </a:r>
          </a:p>
          <a:p>
            <a:pPr algn="justLow" rtl="1">
              <a:lnSpc>
                <a:spcPct val="120000"/>
              </a:lnSpc>
              <a:buClr>
                <a:schemeClr val="accent6"/>
              </a:buClr>
              <a:defRPr/>
            </a:pPr>
            <a:endParaRPr lang="ar-EG" sz="2976" b="1" dirty="0">
              <a:solidFill>
                <a:sysClr val="windowText" lastClr="000000"/>
              </a:solidFill>
            </a:endParaRPr>
          </a:p>
          <a:p>
            <a:pPr marL="566974" indent="-566974" algn="justLow" rtl="1">
              <a:lnSpc>
                <a:spcPct val="120000"/>
              </a:lnSpc>
              <a:buClr>
                <a:schemeClr val="accent6"/>
              </a:buClr>
              <a:buFont typeface="Wingdings" panose="05000000000000000000" pitchFamily="2" charset="2"/>
              <a:buChar char="v"/>
              <a:defRPr/>
            </a:pPr>
            <a:endParaRPr lang="ar-EG" sz="2976" b="1" dirty="0">
              <a:solidFill>
                <a:sysClr val="windowText" lastClr="000000"/>
              </a:solidFill>
            </a:endParaRPr>
          </a:p>
          <a:p>
            <a:pPr marL="566974" indent="-566974" algn="justLow" rtl="1">
              <a:lnSpc>
                <a:spcPct val="120000"/>
              </a:lnSpc>
              <a:buClr>
                <a:schemeClr val="accent6"/>
              </a:buClr>
              <a:buFont typeface="Wingdings" panose="05000000000000000000" pitchFamily="2" charset="2"/>
              <a:buChar char="v"/>
              <a:defRPr/>
            </a:pPr>
            <a:endParaRPr lang="ar-EG" sz="2976" b="1" dirty="0">
              <a:solidFill>
                <a:sysClr val="windowText" lastClr="000000"/>
              </a:solidFill>
            </a:endParaRPr>
          </a:p>
        </p:txBody>
      </p:sp>
      <p:sp>
        <p:nvSpPr>
          <p:cNvPr id="3" name="TextBox 2">
            <a:extLst>
              <a:ext uri="{FF2B5EF4-FFF2-40B4-BE49-F238E27FC236}">
                <a16:creationId xmlns:a16="http://schemas.microsoft.com/office/drawing/2014/main" id="{DA60230D-234B-EB14-1D24-38E8FE4A582C}"/>
              </a:ext>
            </a:extLst>
          </p:cNvPr>
          <p:cNvSpPr txBox="1"/>
          <p:nvPr/>
        </p:nvSpPr>
        <p:spPr>
          <a:xfrm>
            <a:off x="867139" y="5342741"/>
            <a:ext cx="11124578" cy="3442033"/>
          </a:xfrm>
          <a:prstGeom prst="rect">
            <a:avLst/>
          </a:prstGeom>
          <a:noFill/>
        </p:spPr>
        <p:txBody>
          <a:bodyPr wrap="square" rtlCol="1">
            <a:spAutoFit/>
          </a:bodyPr>
          <a:lstStyle/>
          <a:p>
            <a:pPr marL="566974" indent="-566974" algn="justLow" rtl="1">
              <a:lnSpc>
                <a:spcPct val="150000"/>
              </a:lnSpc>
              <a:buClr>
                <a:schemeClr val="accent6"/>
              </a:buClr>
              <a:buFont typeface="Wingdings" panose="05000000000000000000" pitchFamily="2" charset="2"/>
              <a:buChar char="v"/>
              <a:defRPr/>
            </a:pPr>
            <a:r>
              <a:rPr lang="ar-EG" sz="2976" b="1" dirty="0">
                <a:solidFill>
                  <a:sysClr val="windowText" lastClr="000000"/>
                </a:solidFill>
              </a:rPr>
              <a:t>اعداد برنامج تدريبي لشباب الخريجين من الجنسين ونقل الخبرات (</a:t>
            </a:r>
            <a:r>
              <a:rPr lang="en-US" sz="2976" b="1" dirty="0">
                <a:solidFill>
                  <a:sysClr val="windowText" lastClr="000000"/>
                </a:solidFill>
              </a:rPr>
              <a:t>Know how</a:t>
            </a:r>
            <a:r>
              <a:rPr lang="ar-EG" sz="2976" b="1" dirty="0">
                <a:solidFill>
                  <a:sysClr val="windowText" lastClr="000000"/>
                </a:solidFill>
              </a:rPr>
              <a:t>).</a:t>
            </a:r>
          </a:p>
          <a:p>
            <a:pPr marL="566974" indent="-566974" algn="justLow" rtl="1">
              <a:lnSpc>
                <a:spcPct val="150000"/>
              </a:lnSpc>
              <a:buClr>
                <a:schemeClr val="accent6"/>
              </a:buClr>
              <a:buFont typeface="Wingdings" panose="05000000000000000000" pitchFamily="2" charset="2"/>
              <a:buChar char="v"/>
              <a:defRPr/>
            </a:pPr>
            <a:r>
              <a:rPr lang="ar-EG" sz="2976" b="1" dirty="0">
                <a:solidFill>
                  <a:sysClr val="windowText" lastClr="000000"/>
                </a:solidFill>
              </a:rPr>
              <a:t>توفير عدد (2) صوبة لكل خريج من خلال قرض من جهاز تنمية المشروعات المتوسطة والصغيرة بقرى حياة كريمة (تمكين اقتصادي).</a:t>
            </a:r>
          </a:p>
          <a:p>
            <a:pPr marL="566974" indent="-566974" algn="justLow" rtl="1">
              <a:lnSpc>
                <a:spcPct val="150000"/>
              </a:lnSpc>
              <a:buClr>
                <a:schemeClr val="accent6"/>
              </a:buClr>
              <a:buFont typeface="Wingdings" panose="05000000000000000000" pitchFamily="2" charset="2"/>
              <a:buChar char="v"/>
              <a:defRPr/>
            </a:pPr>
            <a:r>
              <a:rPr lang="ar-EG" sz="2976" b="1" dirty="0">
                <a:solidFill>
                  <a:sysClr val="windowText" lastClr="000000"/>
                </a:solidFill>
              </a:rPr>
              <a:t>تم إنشاء البنية الأساسية لعدد (10) صوب مكيفة وجارى تجهيزها للزراعة بدون تربة (هوائية) لتدريب شباب الخريجين عليها.</a:t>
            </a:r>
          </a:p>
        </p:txBody>
      </p:sp>
      <p:sp>
        <p:nvSpPr>
          <p:cNvPr id="4" name="Content Placeholder 2">
            <a:extLst>
              <a:ext uri="{FF2B5EF4-FFF2-40B4-BE49-F238E27FC236}">
                <a16:creationId xmlns:a16="http://schemas.microsoft.com/office/drawing/2014/main" id="{2A2DF1A8-3535-2E06-8A2A-D24F10F096D5}"/>
              </a:ext>
            </a:extLst>
          </p:cNvPr>
          <p:cNvSpPr txBox="1">
            <a:spLocks/>
          </p:cNvSpPr>
          <p:nvPr/>
        </p:nvSpPr>
        <p:spPr>
          <a:xfrm>
            <a:off x="12041799" y="5281199"/>
            <a:ext cx="2882568" cy="6764916"/>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endParaRPr lang="ar-EG" sz="124"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r>
              <a:rPr lang="ar-EG" sz="3472" b="1" dirty="0">
                <a:solidFill>
                  <a:srgbClr val="C00000"/>
                </a:solidFill>
                <a:latin typeface="Calibri" panose="020F0502020204030204"/>
                <a:cs typeface="Arial" panose="020B0604020202020204" pitchFamily="34" charset="0"/>
              </a:rPr>
              <a:t>الخطط المستقبلية:</a:t>
            </a:r>
          </a:p>
          <a:p>
            <a:pPr marL="0" indent="0" algn="r" defTabSz="1133947" rtl="1">
              <a:spcBef>
                <a:spcPts val="1240"/>
              </a:spcBef>
              <a:buNone/>
              <a:defRPr/>
            </a:pPr>
            <a:endParaRPr lang="ar-EG" sz="3472" b="1"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b="1" dirty="0">
              <a:solidFill>
                <a:srgbClr val="C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589091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564</TotalTime>
  <Words>453</Words>
  <Application>Microsoft Office PowerPoint</Application>
  <PresentationFormat>Custom</PresentationFormat>
  <Paragraphs>80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زراعة بدون تربة بنظام  (Aeroponic High Pressure)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84</cp:revision>
  <dcterms:created xsi:type="dcterms:W3CDTF">2022-09-29T13:35:57Z</dcterms:created>
  <dcterms:modified xsi:type="dcterms:W3CDTF">2022-10-22T02:58:48Z</dcterms:modified>
</cp:coreProperties>
</file>