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4" r:id="rId4"/>
    <p:sldId id="265" r:id="rId5"/>
    <p:sldId id="273" r:id="rId6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926" autoAdjust="0"/>
    <p:restoredTop sz="94660"/>
  </p:normalViewPr>
  <p:slideViewPr>
    <p:cSldViewPr snapToGrid="0">
      <p:cViewPr>
        <p:scale>
          <a:sx n="25" d="100"/>
          <a:sy n="25" d="100"/>
        </p:scale>
        <p:origin x="1704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95079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2786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07504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1371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736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88274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41214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1606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33766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9568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27680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6707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3451014"/>
            <a:ext cx="12232928" cy="3675603"/>
          </a:xfrm>
        </p:spPr>
        <p:txBody>
          <a:bodyPr>
            <a:noAutofit/>
          </a:bodyPr>
          <a:lstStyle/>
          <a:p>
            <a:pPr algn="ctr" rtl="1">
              <a:lnSpc>
                <a:spcPct val="100000"/>
              </a:lnSpc>
            </a:pPr>
            <a:r>
              <a:rPr lang="ar-EG" sz="7200" b="1" dirty="0"/>
              <a:t>المشروعات المقدمة من الشركات الناشئة</a:t>
            </a:r>
            <a:br>
              <a:rPr lang="ar-EG" sz="7200" b="1" dirty="0"/>
            </a:br>
            <a:r>
              <a:rPr lang="ar-EG" sz="7200" b="1" dirty="0"/>
              <a:t>مطروح</a:t>
            </a:r>
            <a:br>
              <a:rPr lang="ar-EG" sz="7200" b="1" dirty="0"/>
            </a:br>
            <a:r>
              <a:rPr lang="ar-EG" sz="7200" b="1" dirty="0"/>
              <a:t>م.محمد خلف صادق</a:t>
            </a:r>
            <a:endParaRPr lang="en-US" sz="7200" b="1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89919" y="7240799"/>
            <a:ext cx="12232928" cy="2053317"/>
          </a:xfrm>
        </p:spPr>
        <p:txBody>
          <a:bodyPr/>
          <a:lstStyle/>
          <a:p>
            <a:r>
              <a:rPr lang="ar-EG" dirty="0"/>
              <a:t>المبادرة الوطنية للمشروعات الخضراء الذكية</a:t>
            </a:r>
          </a:p>
          <a:p>
            <a:r>
              <a:rPr lang="ar-EG" sz="3472" b="1" u="sng" dirty="0"/>
              <a:t>مشروع</a:t>
            </a:r>
          </a:p>
          <a:p>
            <a:r>
              <a:rPr lang="ar-EG" sz="3472" b="1" u="sng" dirty="0"/>
              <a:t>المباني الخضراء المستدامة</a:t>
            </a:r>
            <a:endParaRPr lang="en-US" sz="3472" b="1" u="sng" dirty="0"/>
          </a:p>
        </p:txBody>
      </p:sp>
    </p:spTree>
    <p:extLst>
      <p:ext uri="{BB962C8B-B14F-4D97-AF65-F5344CB8AC3E}">
        <p14:creationId xmlns:p14="http://schemas.microsoft.com/office/powerpoint/2010/main" val="3743342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173162" y="2237062"/>
            <a:ext cx="3906732" cy="913839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3968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مقدم المشروع</a:t>
            </a:r>
            <a:endParaRPr lang="en-US" sz="3968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180648" y="3424559"/>
            <a:ext cx="6061240" cy="1921348"/>
          </a:xfrm>
          <a:prstGeom prst="rect">
            <a:avLst/>
          </a:prstGeom>
        </p:spPr>
        <p:txBody>
          <a:bodyPr vert="horz" lIns="113395" tIns="56698" rIns="113395" bIns="56698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شركة ارك تك للمقاولات و التوريدات العمومية</a:t>
            </a:r>
          </a:p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تأسست عام 2018 في مرسي مطروح</a:t>
            </a:r>
          </a:p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تعمل الشركة في مجال المقاولات و التوريدات العمومية</a:t>
            </a:r>
          </a:p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لها سوابق اعمال مع العديد من الجهات الحكومية و الهيئات المختلفة للقوات المسلحة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234E98-C04E-48FD-A262-4BDC99356470}"/>
              </a:ext>
            </a:extLst>
          </p:cNvPr>
          <p:cNvSpPr txBox="1">
            <a:spLocks/>
          </p:cNvSpPr>
          <p:nvPr/>
        </p:nvSpPr>
        <p:spPr>
          <a:xfrm>
            <a:off x="2116390" y="2107469"/>
            <a:ext cx="4349830" cy="1170645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3968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ممثل</a:t>
            </a: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 </a:t>
            </a:r>
            <a:r>
              <a:rPr lang="ar-EG" sz="3968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المشروع</a:t>
            </a:r>
            <a:endParaRPr lang="en-US" sz="3968" dirty="0">
              <a:solidFill>
                <a:sysClr val="windowText" lastClr="000000"/>
              </a:solidFill>
              <a:latin typeface="Calibri Light" panose="020F0302020204030204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623BF-617B-CA41-275F-E34FF16B94A1}"/>
              </a:ext>
            </a:extLst>
          </p:cNvPr>
          <p:cNvSpPr txBox="1">
            <a:spLocks/>
          </p:cNvSpPr>
          <p:nvPr/>
        </p:nvSpPr>
        <p:spPr>
          <a:xfrm>
            <a:off x="647972" y="3278111"/>
            <a:ext cx="6911703" cy="5591142"/>
          </a:xfrm>
          <a:prstGeom prst="rect">
            <a:avLst/>
          </a:prstGeom>
        </p:spPr>
        <p:txBody>
          <a:bodyPr vert="horz" lIns="113395" tIns="56698" rIns="113395" bIns="56698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3472" u="sn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الاسم :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مهندس / محمد خلف صادق</a:t>
            </a:r>
          </a:p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3472" u="sn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الوظيفة :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مدير تنفيذي شركة ارك تك للمقاولات و التوريدات العمومية</a:t>
            </a:r>
          </a:p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3472" u="sn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الخلفية العلمية :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1- بكالوريوس الهندسة المعمارية جامعة أكتوبر للعلوم الحديثة و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الاداب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بمصر</a:t>
            </a:r>
            <a:b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</a:b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                 2- بكالوريوس العلوم المعمارية جامعة غرينتش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بانجلترا</a:t>
            </a:r>
            <a:b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</a:b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                3- دبلومة إدارة الاعمال جامعة مطروح</a:t>
            </a:r>
            <a:endParaRPr lang="en-GB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3348" u="sn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الخبرات :</a:t>
            </a:r>
          </a:p>
          <a:p>
            <a:pPr marL="0" indent="0" algn="r" defTabSz="1133947" rtl="1">
              <a:lnSpc>
                <a:spcPct val="150000"/>
              </a:lnSpc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1- مجموعة من الأبحاث و الدراسات في مجال تكنولوجيا أنظمة العمارة البيئية الحديثة</a:t>
            </a:r>
            <a:b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</a:b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2- التخصص في تصميم المباني السكنية و الإدارية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بانظمة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العمارة البيئية الحديثة</a:t>
            </a:r>
            <a:b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</a:b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3- الاشراف على عدد من المواقع </a:t>
            </a:r>
            <a:b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</a:b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4- محاضر و مدرب معتمد بنقابة المهندسين المصرية بمطروح</a:t>
            </a:r>
            <a:b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</a:b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167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7710869" y="2237062"/>
            <a:ext cx="6369026" cy="1033747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2976" dirty="0">
                <a:solidFill>
                  <a:sysClr val="windowText" lastClr="000000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عن المشروع</a:t>
            </a:r>
            <a:endParaRPr lang="en-US" sz="297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710870" y="3270809"/>
            <a:ext cx="6888754" cy="5922574"/>
          </a:xfrm>
          <a:prstGeom prst="rect">
            <a:avLst/>
          </a:prstGeom>
        </p:spPr>
        <p:txBody>
          <a:bodyPr vert="horz" lIns="113395" tIns="56698" rIns="113395" bIns="5669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lnSpc>
                <a:spcPct val="100000"/>
              </a:lnSpc>
              <a:spcBef>
                <a:spcPts val="1240"/>
              </a:spcBef>
              <a:defRPr/>
            </a:pPr>
            <a:r>
              <a:rPr lang="ar-EG" sz="1600" u="sn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اسم المشروع :</a:t>
            </a:r>
            <a:r>
              <a:rPr lang="ar-EG" sz="16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المباني الخضراء المستدامة</a:t>
            </a:r>
          </a:p>
          <a:p>
            <a:pPr algn="r" rtl="1">
              <a:lnSpc>
                <a:spcPct val="100000"/>
              </a:lnSpc>
              <a:defRPr/>
            </a:pPr>
            <a:r>
              <a:rPr lang="ar-EG" sz="1600" u="sn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فكرة المشروع :</a:t>
            </a:r>
            <a:r>
              <a:rPr lang="ar-EG" sz="16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توفير مبنى يتميز بالتصميم الفريد المناسب للعوامل البيئية لموقع المبنى مع خفض تكلفة البناء و تكلفة تشغيل المبنى و الحفاظ على البيئية من الانبعاثات الكربونية الناتجة عن عملية تصنيع مواد البناء التقليدية كما الحفاظ على الموارد مثل ( الكهرباء – المياه – الغاز ).</a:t>
            </a:r>
          </a:p>
          <a:p>
            <a:pPr marL="283487" indent="-283487" algn="r" defTabSz="1133947" rtl="1">
              <a:lnSpc>
                <a:spcPct val="100000"/>
              </a:lnSpc>
              <a:spcBef>
                <a:spcPts val="1240"/>
              </a:spcBef>
              <a:defRPr/>
            </a:pPr>
            <a:r>
              <a:rPr lang="ar-EG" sz="1600" dirty="0">
                <a:solidFill>
                  <a:srgbClr val="333333"/>
                </a:solidFill>
                <a:latin typeface="CairoRegular"/>
              </a:rPr>
              <a:t>لغرض من المشروع الوصول بالمبنى </a:t>
            </a:r>
            <a:r>
              <a:rPr lang="ar-EG" sz="1600" dirty="0" err="1">
                <a:solidFill>
                  <a:srgbClr val="333333"/>
                </a:solidFill>
                <a:latin typeface="CairoRegular"/>
              </a:rPr>
              <a:t>لاقل</a:t>
            </a:r>
            <a:r>
              <a:rPr lang="ar-EG" sz="1600" dirty="0">
                <a:solidFill>
                  <a:srgbClr val="333333"/>
                </a:solidFill>
                <a:latin typeface="CairoRegular"/>
              </a:rPr>
              <a:t> استهلاك ممكن للموارد الغير متجدده و ذلك عن طريق عدة محاور :-</a:t>
            </a:r>
            <a:br>
              <a:rPr lang="ar-EG" sz="1600" dirty="0">
                <a:solidFill>
                  <a:srgbClr val="333333"/>
                </a:solidFill>
                <a:latin typeface="CairoRegular"/>
              </a:rPr>
            </a:br>
            <a:r>
              <a:rPr lang="ar-EG" sz="1600" dirty="0">
                <a:solidFill>
                  <a:srgbClr val="333333"/>
                </a:solidFill>
                <a:latin typeface="CairoRegular"/>
              </a:rPr>
              <a:t>اولا : الكهرباء:-</a:t>
            </a:r>
            <a:br>
              <a:rPr lang="ar-EG" sz="1600" dirty="0">
                <a:solidFill>
                  <a:srgbClr val="333333"/>
                </a:solidFill>
                <a:latin typeface="CairoRegular"/>
              </a:rPr>
            </a:br>
            <a:r>
              <a:rPr lang="ar-EG" sz="1600" dirty="0">
                <a:solidFill>
                  <a:srgbClr val="333333"/>
                </a:solidFill>
                <a:latin typeface="CairoRegular"/>
              </a:rPr>
              <a:t>1- للإضاءة : يتم الاعتماد على الإضاءة الطبيعية طوال فترة سطوع الشمس و ذلك عن طريق تصميم ابعاد فتحات الشبابيك بما يتناسب مع الفراغات لتوفير الإضاءة الطبيعية و </a:t>
            </a:r>
            <a:r>
              <a:rPr lang="ar-EG" sz="1600" dirty="0" err="1">
                <a:solidFill>
                  <a:srgbClr val="333333"/>
                </a:solidFill>
                <a:latin typeface="CairoRegular"/>
              </a:rPr>
              <a:t>فى</a:t>
            </a:r>
            <a:r>
              <a:rPr lang="ar-EG" sz="1600" dirty="0">
                <a:solidFill>
                  <a:srgbClr val="333333"/>
                </a:solidFill>
                <a:latin typeface="CairoRegular"/>
              </a:rPr>
              <a:t> فترة المساء يتم الاعتماد على بطاريات الطاقة الشمسية.</a:t>
            </a:r>
            <a:br>
              <a:rPr lang="ar-EG" sz="1600" dirty="0">
                <a:solidFill>
                  <a:srgbClr val="333333"/>
                </a:solidFill>
                <a:latin typeface="CairoRegular"/>
              </a:rPr>
            </a:br>
            <a:r>
              <a:rPr lang="ar-EG" sz="1600" dirty="0">
                <a:solidFill>
                  <a:srgbClr val="333333"/>
                </a:solidFill>
                <a:latin typeface="CairoRegular"/>
              </a:rPr>
              <a:t>2- التهوية : يتم الاعتماد على خلق فرق </a:t>
            </a:r>
            <a:r>
              <a:rPr lang="ar-EG" sz="1600" dirty="0" err="1">
                <a:solidFill>
                  <a:srgbClr val="333333"/>
                </a:solidFill>
                <a:latin typeface="CairoRegular"/>
              </a:rPr>
              <a:t>فى</a:t>
            </a:r>
            <a:r>
              <a:rPr lang="ar-EG" sz="1600" dirty="0">
                <a:solidFill>
                  <a:srgbClr val="333333"/>
                </a:solidFill>
                <a:latin typeface="CairoRegular"/>
              </a:rPr>
              <a:t> ضغط الهواء لتحريك الهواء داخل الفراغ و سحب الهواء الساخن من الفراغ </a:t>
            </a:r>
            <a:r>
              <a:rPr lang="ar-EG" sz="1600" dirty="0" err="1">
                <a:solidFill>
                  <a:srgbClr val="333333"/>
                </a:solidFill>
                <a:latin typeface="CairoRegular"/>
              </a:rPr>
              <a:t>فى</a:t>
            </a:r>
            <a:r>
              <a:rPr lang="ar-EG" sz="1600" dirty="0">
                <a:solidFill>
                  <a:srgbClr val="333333"/>
                </a:solidFill>
                <a:latin typeface="CairoRegular"/>
              </a:rPr>
              <a:t> حالة الحرارة العالية او حبس الهواء الساخن داخل الفراغ لتوفير التدفئة.</a:t>
            </a:r>
            <a:endParaRPr lang="en-GB" sz="1600" dirty="0">
              <a:solidFill>
                <a:srgbClr val="333333"/>
              </a:solidFill>
              <a:latin typeface="CairoRegular"/>
            </a:endParaRPr>
          </a:p>
          <a:p>
            <a:pPr marL="283487" indent="-283487" algn="r" defTabSz="1133947" rtl="1">
              <a:lnSpc>
                <a:spcPct val="100000"/>
              </a:lnSpc>
              <a:spcBef>
                <a:spcPts val="1240"/>
              </a:spcBef>
              <a:defRPr/>
            </a:pPr>
            <a:r>
              <a:rPr lang="ar-EG" sz="1600" dirty="0">
                <a:solidFill>
                  <a:srgbClr val="333333"/>
                </a:solidFill>
                <a:latin typeface="CairoRegular"/>
              </a:rPr>
              <a:t>لغرض من المشروع الوصول بالمبنى </a:t>
            </a:r>
            <a:r>
              <a:rPr lang="ar-EG" sz="1600" dirty="0" err="1">
                <a:solidFill>
                  <a:srgbClr val="333333"/>
                </a:solidFill>
                <a:latin typeface="CairoRegular"/>
              </a:rPr>
              <a:t>لاقل</a:t>
            </a:r>
            <a:r>
              <a:rPr lang="ar-EG" sz="1600" dirty="0">
                <a:solidFill>
                  <a:srgbClr val="333333"/>
                </a:solidFill>
                <a:latin typeface="CairoRegular"/>
              </a:rPr>
              <a:t> استهلاك ممكن للموارد الغير متجدده و ذلك عن طريق عدة محاور :-</a:t>
            </a:r>
            <a:br>
              <a:rPr lang="ar-EG" sz="1600" dirty="0">
                <a:solidFill>
                  <a:srgbClr val="333333"/>
                </a:solidFill>
                <a:latin typeface="CairoRegular"/>
              </a:rPr>
            </a:br>
            <a:r>
              <a:rPr lang="ar-EG" sz="1600" dirty="0">
                <a:solidFill>
                  <a:srgbClr val="333333"/>
                </a:solidFill>
                <a:latin typeface="CairoRegular"/>
              </a:rPr>
              <a:t>ثانيا : المياه:-</a:t>
            </a:r>
          </a:p>
          <a:p>
            <a:pPr marL="0" indent="0" algn="r" defTabSz="1133947" rtl="1">
              <a:lnSpc>
                <a:spcPct val="100000"/>
              </a:lnSpc>
              <a:spcBef>
                <a:spcPts val="1240"/>
              </a:spcBef>
              <a:buNone/>
              <a:defRPr/>
            </a:pPr>
            <a:r>
              <a:rPr lang="ar-EG" sz="1600" dirty="0">
                <a:solidFill>
                  <a:srgbClr val="333333"/>
                </a:solidFill>
                <a:latin typeface="CairoRegular"/>
              </a:rPr>
              <a:t>1- المياه الرمادية : و </a:t>
            </a:r>
            <a:r>
              <a:rPr lang="ar-EG" sz="1600" dirty="0" err="1">
                <a:solidFill>
                  <a:srgbClr val="333333"/>
                </a:solidFill>
                <a:latin typeface="CairoRegular"/>
              </a:rPr>
              <a:t>هى</a:t>
            </a:r>
            <a:r>
              <a:rPr lang="ar-EG" sz="1600" dirty="0">
                <a:solidFill>
                  <a:srgbClr val="333333"/>
                </a:solidFill>
                <a:latin typeface="CairoRegular"/>
              </a:rPr>
              <a:t> المياه الغير حاملة لملوثات عضوية و يمكن تنقيتها بسهوله عن طريق خزانات تنقية و يعاد استخدامها مره اخري في المبنى و بذلك يتم توفير تقريبا  %80من استهلاك المياه النظيفة</a:t>
            </a:r>
          </a:p>
          <a:p>
            <a:pPr marL="0" indent="0" algn="r" defTabSz="1133947" rtl="1">
              <a:lnSpc>
                <a:spcPct val="100000"/>
              </a:lnSpc>
              <a:spcBef>
                <a:spcPts val="1240"/>
              </a:spcBef>
              <a:buNone/>
              <a:defRPr/>
            </a:pPr>
            <a:r>
              <a:rPr lang="ar-EG" sz="1600" dirty="0">
                <a:solidFill>
                  <a:srgbClr val="333333"/>
                </a:solidFill>
                <a:latin typeface="CairoRegular"/>
              </a:rPr>
              <a:t>2- المياه السوداء : و </a:t>
            </a:r>
            <a:r>
              <a:rPr lang="ar-EG" sz="1600" dirty="0" err="1">
                <a:solidFill>
                  <a:srgbClr val="333333"/>
                </a:solidFill>
                <a:latin typeface="CairoRegular"/>
              </a:rPr>
              <a:t>هى</a:t>
            </a:r>
            <a:r>
              <a:rPr lang="ar-EG" sz="1600" dirty="0">
                <a:solidFill>
                  <a:srgbClr val="333333"/>
                </a:solidFill>
                <a:latin typeface="CairoRegular"/>
              </a:rPr>
              <a:t> المياه الحاملة لملوثات عضوية و يمكن فصل الملوثات عن طريق عدد من غرف التفتيش ثم تمرر المياه على فلاتر تنقية لتنظيف المياه و اعادة استخدامها في الزراعات الجمالية</a:t>
            </a:r>
            <a:endParaRPr lang="ar-EG" sz="1600" u="sng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82380F-57B0-DD3A-4AF0-2753887D576D}"/>
              </a:ext>
            </a:extLst>
          </p:cNvPr>
          <p:cNvSpPr txBox="1"/>
          <p:nvPr/>
        </p:nvSpPr>
        <p:spPr>
          <a:xfrm>
            <a:off x="289336" y="2237062"/>
            <a:ext cx="6268045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133947" rtl="1">
              <a:lnSpc>
                <a:spcPct val="90000"/>
              </a:lnSpc>
              <a:spcBef>
                <a:spcPct val="0"/>
              </a:spcBef>
              <a:defRPr/>
            </a:pPr>
            <a:r>
              <a:rPr lang="ar-EG" sz="28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الفئة المستفيدة من المشروع</a:t>
            </a:r>
            <a:endParaRPr lang="en-US" sz="2800" dirty="0">
              <a:solidFill>
                <a:sysClr val="windowText" lastClr="000000"/>
              </a:solidFill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74E465C-0129-E00B-96AB-72294A822B19}"/>
              </a:ext>
            </a:extLst>
          </p:cNvPr>
          <p:cNvSpPr txBox="1">
            <a:spLocks/>
          </p:cNvSpPr>
          <p:nvPr/>
        </p:nvSpPr>
        <p:spPr>
          <a:xfrm>
            <a:off x="519727" y="2773544"/>
            <a:ext cx="6888754" cy="6997142"/>
          </a:xfrm>
          <a:prstGeom prst="rect">
            <a:avLst/>
          </a:prstGeom>
        </p:spPr>
        <p:txBody>
          <a:bodyPr vert="horz" lIns="113395" tIns="56698" rIns="113395" bIns="5669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EG" sz="1800" b="1" u="sng" dirty="0">
                <a:solidFill>
                  <a:srgbClr val="333333"/>
                </a:solidFill>
                <a:latin typeface="CairoRegular"/>
              </a:rPr>
              <a:t>بشكل مباشر : </a:t>
            </a:r>
          </a:p>
          <a:p>
            <a:pPr marL="283487" indent="-283487" algn="r" defTabSz="1133947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1- مالك المبنى عن طريق تقليل نفقات البناء و التشغيل للمبنى</a:t>
            </a:r>
          </a:p>
          <a:p>
            <a:pPr marL="283487" indent="-283487" algn="r" defTabSz="1133947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2- </a:t>
            </a:r>
            <a:r>
              <a:rPr lang="ar-EG" sz="1800" dirty="0" err="1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مستحدم</a:t>
            </a:r>
            <a: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 المبنى عن طريق تحقيق الراحة الحرارية مما يزيد من الناتج القومي للفرد مع تقليل نفقات التشغيل للمبنى</a:t>
            </a:r>
          </a:p>
          <a:p>
            <a:pPr marL="283487" indent="-283487" algn="r" defTabSz="1133947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.تحقيق مبدأ العدالة الاجتماعية عن طريق توفير مبنى سكنى منخفض التكلفة نسبياً</a:t>
            </a:r>
            <a:endParaRPr lang="en-GB" sz="1800" dirty="0">
              <a:solidFill>
                <a:srgbClr val="333333"/>
              </a:solidFill>
              <a:latin typeface="CairoRegular"/>
              <a:cs typeface="Arial" panose="020B0604020202020204" pitchFamily="34" charset="0"/>
            </a:endParaRPr>
          </a:p>
          <a:p>
            <a:pPr marL="283487" indent="-283487" algn="r" defTabSz="1133947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EG" sz="1800" b="1" u="sng" dirty="0">
                <a:solidFill>
                  <a:srgbClr val="333333"/>
                </a:solidFill>
                <a:latin typeface="CairoRegular"/>
              </a:rPr>
              <a:t>بشكل غير مباشر : </a:t>
            </a:r>
            <a:r>
              <a:rPr lang="ar-EG" sz="1800" b="1" dirty="0">
                <a:solidFill>
                  <a:srgbClr val="333333"/>
                </a:solidFill>
                <a:latin typeface="CairoRegular"/>
              </a:rPr>
              <a:t>يحقق المبنى مجموعه من اهداف التنمية </a:t>
            </a:r>
            <a: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المستدامة وهى</a:t>
            </a:r>
          </a:p>
          <a:p>
            <a:pPr marL="283487" indent="-283487" algn="r" defTabSz="1133947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1- لا فقر : يتحقق عن طريق الحفاظ على التربة الطفلية الصالحة للزراعة من التجريف لتصنيع الطوب الأحمر </a:t>
            </a:r>
            <a:r>
              <a:rPr lang="ar-EG" sz="1800" dirty="0" err="1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الطفلى</a:t>
            </a:r>
            <a: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 المحروق كما انه يوقف ضرر التربة و تلوث الهواء اثناء عملية تصنيع الطوب التقليدي </a:t>
            </a:r>
            <a:r>
              <a:rPr lang="ar-EG" sz="1800" dirty="0" err="1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وئلك</a:t>
            </a:r>
            <a: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 بالاستغناء عن الطوب التقليدي .</a:t>
            </a:r>
            <a:b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</a:br>
            <a: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2- لا جوع : بنفس الطريقة السابقة يتحقق عن طريق الحفاظ على التربة الطفلية الصالحة للزراعة من التجريف لتصنيع الطوب الأحمر </a:t>
            </a:r>
            <a:r>
              <a:rPr lang="ar-EG" sz="1800" dirty="0" err="1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الطفلى</a:t>
            </a:r>
            <a: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 المحروق كما انه يوقف ضرر التربة و تلوث الهواء اثناء عملية تصنيع الطوب التقليدي </a:t>
            </a:r>
            <a:r>
              <a:rPr lang="ar-EG" sz="1800" dirty="0" err="1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وئلك</a:t>
            </a:r>
            <a: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 بالاستغناء عن الطوب التقليدي .</a:t>
            </a:r>
            <a:b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</a:br>
            <a: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3- الصحة الجيدة : بشكل غير مباشر يؤثر المشروع على الصحة الجسدية و النفسية لمستخدم المبنى عن طريق توفير هواء نقي متجدد باستمرار داخل المبنى مع توفير الراحة الحرارية </a:t>
            </a:r>
            <a:r>
              <a:rPr lang="ar-EG" sz="1800" dirty="0" err="1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للافراد</a:t>
            </a:r>
            <a: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 المتواجدين دو الحاجه لاستخدام أجهزة تبريد او تسخين للجو كما ان اعتماد المشروع على الطاقة الشمسية يساعد على خفض عدد محطات توليد الكهرباء العاملة بالموارد الغير متجددة الملوثة للبيئة. </a:t>
            </a:r>
            <a:br>
              <a:rPr lang="en-GB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</a:br>
            <a: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4- المياه النظيفة : يحافظ المشروع على المياه النظيفة عن طريق خفض الاستهلاك </a:t>
            </a:r>
            <a:r>
              <a:rPr lang="ar-EG" sz="1800" dirty="0" err="1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اليومى</a:t>
            </a:r>
            <a: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 للمياه النظيفة و الاعتماد على المياه الرمادية في غير احتياجات الاكل و الشرب.</a:t>
            </a:r>
          </a:p>
          <a:p>
            <a:pPr marL="283487" indent="-283487" algn="r" defTabSz="1133947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5- طاقة نظيفة منخفضة التكاليف : يستخدم المشروع الطاقة الشمسية في عمليات الإضاءة و تسخين المياه و توفير مصدر كهرباء .</a:t>
            </a:r>
          </a:p>
          <a:p>
            <a:pPr marL="283487" indent="-283487" algn="r" defTabSz="1133947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6- المدن المستدامة : عند استخدام المشروع على النموذج المكبر </a:t>
            </a:r>
            <a:r>
              <a:rPr lang="ar-EG" sz="1800" dirty="0" err="1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لانشاء</a:t>
            </a:r>
            <a: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 مدينة كاملة نتمكن من خلالها تحقيق المدينة المستدامة الخالية من الملوثات و الموفرة للطاقة</a:t>
            </a:r>
          </a:p>
          <a:p>
            <a:pPr marL="283487" indent="-283487" algn="r" defTabSz="1133947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EG" sz="1800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7- التغيرات المناخية : يحد المشروع من استخدام مكيفات الهواء المستخدمة لمعادلة الجو في المباني والتي تستخدم غاز الفريون الملوث للبيئة .</a:t>
            </a:r>
            <a:endParaRPr lang="ar-EG" sz="1800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739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66983-B299-B643-4FAA-D5B032F85356}"/>
              </a:ext>
            </a:extLst>
          </p:cNvPr>
          <p:cNvSpPr txBox="1">
            <a:spLocks/>
          </p:cNvSpPr>
          <p:nvPr/>
        </p:nvSpPr>
        <p:spPr>
          <a:xfrm>
            <a:off x="7942906" y="1748161"/>
            <a:ext cx="6870713" cy="930745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الميزة التنافسية للمشروع</a:t>
            </a:r>
            <a:endParaRPr lang="en-US" sz="3472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EB0FE-9165-CFD4-027C-5777A1554DBF}"/>
              </a:ext>
            </a:extLst>
          </p:cNvPr>
          <p:cNvSpPr txBox="1">
            <a:spLocks/>
          </p:cNvSpPr>
          <p:nvPr/>
        </p:nvSpPr>
        <p:spPr>
          <a:xfrm>
            <a:off x="7559676" y="2678906"/>
            <a:ext cx="7253943" cy="4321929"/>
          </a:xfrm>
          <a:prstGeom prst="rect">
            <a:avLst/>
          </a:prstGeom>
        </p:spPr>
        <p:txBody>
          <a:bodyPr vert="horz" lIns="113395" tIns="56698" rIns="113395" bIns="56698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2232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يوفر المشروع مباني منخفضة التكلفة نسبياً مقارنة بنظيرتها من المباني التقليدية كما انه يخفض تكلفة تشغيل المبنى.</a:t>
            </a:r>
          </a:p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2232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انخفاض تكلفة المبنى تتيح لعدد اكبر من الافراد إمكانية بناء منزل بسيط مما يفتح فرص عمل اكبر لقطاع كبير مثل قطاع المعمار</a:t>
            </a:r>
          </a:p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2232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يحافظ المشروع على الموارد المستخدمة في المبنى ( كهرباء – ماء – غاز )</a:t>
            </a:r>
          </a:p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2232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يوفر المشروع طراز معماري فريد و مميز يتماشى مع رؤية مصر 2030 </a:t>
            </a:r>
          </a:p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2232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يحافظ على الرقعة الزراعية من التجريف عن طريق الحد من استخدام الطوب الأحمر الطفلي</a:t>
            </a:r>
          </a:p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2232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يرفع من قيمة العقار نظرا لتكلفة التشغيل المنخفضة و الطراز </a:t>
            </a:r>
            <a:r>
              <a:rPr lang="ar-EG" sz="2232" b="1" dirty="0" err="1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المعمارى</a:t>
            </a:r>
            <a:r>
              <a:rPr lang="ar-EG" sz="2232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 المميز</a:t>
            </a:r>
          </a:p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endParaRPr lang="ar-EG" sz="2232" dirty="0">
              <a:solidFill>
                <a:srgbClr val="333333"/>
              </a:solidFill>
              <a:latin typeface="CairoRegular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D2A3B15-65B1-077C-DFC7-E69953656867}"/>
              </a:ext>
            </a:extLst>
          </p:cNvPr>
          <p:cNvSpPr txBox="1">
            <a:spLocks/>
          </p:cNvSpPr>
          <p:nvPr/>
        </p:nvSpPr>
        <p:spPr>
          <a:xfrm>
            <a:off x="558478" y="1748162"/>
            <a:ext cx="6825951" cy="860457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أثر المشروع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الاجتماعى</a:t>
            </a:r>
            <a:endParaRPr lang="en-US" sz="3472" dirty="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446194B-FD21-7E25-1745-172C582C1853}"/>
              </a:ext>
            </a:extLst>
          </p:cNvPr>
          <p:cNvSpPr txBox="1">
            <a:spLocks/>
          </p:cNvSpPr>
          <p:nvPr/>
        </p:nvSpPr>
        <p:spPr>
          <a:xfrm>
            <a:off x="558478" y="2678906"/>
            <a:ext cx="6825951" cy="1902847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1364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اولا : يفتح فرص عمل إضافية في مجال المعمار بمعدل الضعف على الأقل نظرا لان تكلفة البناء تنخفض للنصف على الأقل مما يتيح انشاء عدد مباني اكثر بنفس القيمة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1364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ثانيا : يرفع من الناتج القومي للفرد عن طريق توفير الراحة النفسية و الحرارية في المباني السكنية مما يحافظ على الصحة النفسية و البدنية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1364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ثالثا : طبقا لدراسات نفسية عديدة تزداد معدلات الجريمة في المدن ذات التصميم المعماري الغير مناسب للسكن ولنا في مشروع إسكان </a:t>
            </a:r>
            <a:r>
              <a:rPr lang="ar-EG" sz="1364" b="1" dirty="0" err="1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ميسورى</a:t>
            </a:r>
            <a:r>
              <a:rPr lang="ar-EG" sz="1364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 بالولايات المتحدة خير دليل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F35F3AE-81DD-FE42-2E45-23D39F577D60}"/>
              </a:ext>
            </a:extLst>
          </p:cNvPr>
          <p:cNvSpPr txBox="1">
            <a:spLocks/>
          </p:cNvSpPr>
          <p:nvPr/>
        </p:nvSpPr>
        <p:spPr>
          <a:xfrm>
            <a:off x="846524" y="4461353"/>
            <a:ext cx="6537905" cy="824147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أثر المشروع البيئي</a:t>
            </a:r>
            <a:endParaRPr lang="en-US" sz="3472" dirty="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0CCDD4F-F912-3900-AF41-EEF73BEA5586}"/>
              </a:ext>
            </a:extLst>
          </p:cNvPr>
          <p:cNvSpPr txBox="1">
            <a:spLocks/>
          </p:cNvSpPr>
          <p:nvPr/>
        </p:nvSpPr>
        <p:spPr>
          <a:xfrm>
            <a:off x="305731" y="5285500"/>
            <a:ext cx="7086395" cy="4134531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1364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اولا : يحد المشروع من استخدام المواد المصنعة في البناء و التي لا تتحلل بسهولة في الطبيعة عند انتهاء مهمة المبنى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1364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ثانيا : يحافظ على موارد المياه النظيفة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1364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ثالثا : يحد من تأثير الانبعاث الحرارى عن طريق ملائمة التصميم لدراسات البيئة المحيطة بالمبنى 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1364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رابعا : و بفضل عدم استخدام مكيفات الهواء فلا حاجه لاستخدام غاز الفريون الضار بطبقة الأوزون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1364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خامساً : عدم الحاجة لاستخدام محطات توليد الكهرباء بالطاقة الغير متجدده مما يحافظ على الموارد الغير متجدده و يحد من اثارها على البيئة نتيجة الاستخدام لتوليد الكهرباء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1364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سادساً : عدم الحاجه لتجريف التربة لتصنيع الطوب الأحمر الطفلي التقليدي المستخدم في البناء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C34E527-6AE9-4A05-1981-8DE16C2C1366}"/>
              </a:ext>
            </a:extLst>
          </p:cNvPr>
          <p:cNvSpPr txBox="1">
            <a:spLocks/>
          </p:cNvSpPr>
          <p:nvPr/>
        </p:nvSpPr>
        <p:spPr>
          <a:xfrm>
            <a:off x="9824087" y="7000835"/>
            <a:ext cx="4730486" cy="596310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ما تم تنفيذه</a:t>
            </a:r>
            <a:endParaRPr lang="en-US" sz="3472" dirty="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A2B06E5-78D9-429D-3632-085025FD66AD}"/>
              </a:ext>
            </a:extLst>
          </p:cNvPr>
          <p:cNvSpPr txBox="1">
            <a:spLocks/>
          </p:cNvSpPr>
          <p:nvPr/>
        </p:nvSpPr>
        <p:spPr>
          <a:xfrm>
            <a:off x="8273143" y="7569166"/>
            <a:ext cx="6540476" cy="2184434"/>
          </a:xfrm>
          <a:prstGeom prst="rect">
            <a:avLst/>
          </a:prstGeom>
        </p:spPr>
        <p:txBody>
          <a:bodyPr vert="horz" lIns="113395" tIns="56698" rIns="113395" bIns="56698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اولا : تم الانتهاء من الدراسات اللازمة لتنفيذ المشروع في مدينة مرسي مطروح</a:t>
            </a:r>
          </a:p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ثانياً : تم الانتهاء من التصميم لنموذج المشروع</a:t>
            </a:r>
          </a:p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ثالثاً : تمت مراجعة التصميمات عن طريق عدد من أساتذة الجامعات المصرية</a:t>
            </a:r>
          </a:p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rgbClr val="333333"/>
                </a:solidFill>
                <a:latin typeface="CairoRegular"/>
                <a:cs typeface="Arial" panose="020B0604020202020204" pitchFamily="34" charset="0"/>
              </a:rPr>
              <a:t>رابعاً : تم اعداد المقايسة التقديرية لنموذج المشروع</a:t>
            </a:r>
          </a:p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862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الخطط المستقبلية للمشروع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72723" y="3677276"/>
            <a:ext cx="14468644" cy="4220021"/>
          </a:xfrm>
          <a:prstGeom prst="rect">
            <a:avLst/>
          </a:prstGeom>
        </p:spPr>
        <p:txBody>
          <a:bodyPr vert="horz" lIns="113395" tIns="56698" rIns="113395" bIns="56698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lnSpc>
                <a:spcPct val="100000"/>
              </a:lnSpc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اولا : التعاون مع محافظة مطروح لتوفير قطعة ارض مناسبة لتنفيذ المشروع</a:t>
            </a:r>
          </a:p>
          <a:p>
            <a:pPr marL="283487" indent="-283487" algn="r" defTabSz="1133947" rtl="1">
              <a:lnSpc>
                <a:spcPct val="100000"/>
              </a:lnSpc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ثانياً : اعداد مجموعة من النماذج القابلة للتنفيذ في مدينة مرسي مطروح اعتمادا على الدراسات المناخية و البيئية لمرسي مطروح</a:t>
            </a:r>
          </a:p>
          <a:p>
            <a:pPr marL="283487" indent="-283487" algn="r" defTabSz="1133947" rtl="1">
              <a:lnSpc>
                <a:spcPct val="100000"/>
              </a:lnSpc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ثالثاً : الانتهاء من الدراسات المناخية و البيئية لمناطق مختلفة على مستوي جمهورية مصر العربية</a:t>
            </a:r>
          </a:p>
          <a:p>
            <a:pPr marL="283487" indent="-283487" algn="r" defTabSz="1133947" rtl="1">
              <a:lnSpc>
                <a:spcPct val="100000"/>
              </a:lnSpc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رابعاً : اعداد مجموعة من النماذج تتناسب مع طبيعة كل منطقة على مستوي جمهورية مصر العربية</a:t>
            </a:r>
          </a:p>
          <a:p>
            <a:pPr marL="283487" indent="-283487" algn="r" defTabSz="1133947" rtl="1">
              <a:lnSpc>
                <a:spcPct val="100000"/>
              </a:lnSpc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خامساً : تدريب عدد من المهندسين على تقنيات التصميم المستخدمة حتى يسهل تكرار المشروع في المناطق المختلفة </a:t>
            </a:r>
          </a:p>
          <a:p>
            <a:pPr marL="283487" indent="-283487" algn="r" defTabSz="1133947" rtl="1">
              <a:lnSpc>
                <a:spcPct val="100000"/>
              </a:lnSpc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سادساً : تقييم نموذج المشروع من </a:t>
            </a:r>
            <a:r>
              <a:rPr 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LEED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و </a:t>
            </a:r>
            <a:r>
              <a:rPr lang="en-GB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BREEAM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لوضع مصر في مقدمة الدول للمباني المستدامة تحقيقا لرؤية مصر 2030</a:t>
            </a:r>
          </a:p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835B12-1DF3-2CD5-9EFC-0B91B8C15456}"/>
              </a:ext>
            </a:extLst>
          </p:cNvPr>
          <p:cNvSpPr txBox="1">
            <a:spLocks/>
          </p:cNvSpPr>
          <p:nvPr/>
        </p:nvSpPr>
        <p:spPr>
          <a:xfrm>
            <a:off x="12975643" y="8280811"/>
            <a:ext cx="2018180" cy="8219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13395" tIns="56698" rIns="113395" bIns="56698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ملاحظة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AC786-6A52-4207-5DDD-3B79BB737F3A}"/>
              </a:ext>
            </a:extLst>
          </p:cNvPr>
          <p:cNvSpPr txBox="1">
            <a:spLocks/>
          </p:cNvSpPr>
          <p:nvPr/>
        </p:nvSpPr>
        <p:spPr>
          <a:xfrm>
            <a:off x="407034" y="8375437"/>
            <a:ext cx="12161575" cy="892937"/>
          </a:xfrm>
          <a:prstGeom prst="rect">
            <a:avLst/>
          </a:prstGeom>
        </p:spPr>
        <p:txBody>
          <a:bodyPr vert="horz" lIns="113395" tIns="56698" rIns="113395" bIns="56698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lnSpc>
                <a:spcPct val="100000"/>
              </a:lnSpc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مرفق ملف للشرح و التوضيح المفصل لكافة عناصر المشروع و الدراسات البيئية و المناخية لمدينة مرسي مطروح المعتمد عليها في تصميم نموذج المشروع مع توضيح مبسط للفرق في تكلفة انشاء و تشغيل المبنى بالتقنيات المذكورة عن المبنى التقليدي</a:t>
            </a:r>
          </a:p>
        </p:txBody>
      </p:sp>
    </p:spTree>
    <p:extLst>
      <p:ext uri="{BB962C8B-B14F-4D97-AF65-F5344CB8AC3E}">
        <p14:creationId xmlns:p14="http://schemas.microsoft.com/office/powerpoint/2010/main" val="1890776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</TotalTime>
  <Words>1168</Words>
  <Application>Microsoft Office PowerPoint</Application>
  <PresentationFormat>Custom</PresentationFormat>
  <Paragraphs>64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CairoRegular</vt:lpstr>
      <vt:lpstr>Calibri</vt:lpstr>
      <vt:lpstr>Calibri Light</vt:lpstr>
      <vt:lpstr>Office Theme</vt:lpstr>
      <vt:lpstr>المشروعات المقدمة من الشركات الناشئة مطروح م.محمد خلف صادق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7</cp:revision>
  <dcterms:created xsi:type="dcterms:W3CDTF">2022-09-29T13:35:57Z</dcterms:created>
  <dcterms:modified xsi:type="dcterms:W3CDTF">2022-10-22T03:27:09Z</dcterms:modified>
</cp:coreProperties>
</file>