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0" r:id="rId4"/>
    <p:sldId id="263" r:id="rId5"/>
    <p:sldId id="264" r:id="rId6"/>
    <p:sldId id="258" r:id="rId7"/>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a:srgbClr val="00FF99"/>
    <a:srgbClr val="FFC409"/>
    <a:srgbClr val="FFCD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828" y="264"/>
      </p:cViewPr>
      <p:guideLst>
        <p:guide orient="horz" pos="3368"/>
        <p:guide pos="47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24/03/1444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83803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24/03/1444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85158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24/03/1444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21193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24/03/1444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81386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24/03/1444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39295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24/03/1444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50656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24/03/1444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76027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24/03/1444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82311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24/03/1444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85443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24/03/1444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03056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24/03/1444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01620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24/03/1444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3944741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283488" y="6873590"/>
            <a:ext cx="14253137" cy="945413"/>
          </a:xfrm>
        </p:spPr>
        <p:txBody>
          <a:bodyPr>
            <a:normAutofit fontScale="90000"/>
          </a:bodyPr>
          <a:lstStyle/>
          <a:p>
            <a:r>
              <a:rPr lang="ar-EG" sz="5456" b="1" dirty="0">
                <a:solidFill>
                  <a:schemeClr val="accent2"/>
                </a:solidFill>
              </a:rPr>
              <a:t>نموذج عرض مشروعات المرأه المتأهلة على مستوى محافظه اسيوط</a:t>
            </a:r>
            <a:endParaRPr lang="en-US" sz="5456" b="1" dirty="0">
              <a:solidFill>
                <a:schemeClr val="accent2"/>
              </a:solidFill>
            </a:endParaRPr>
          </a:p>
        </p:txBody>
      </p:sp>
      <p:sp>
        <p:nvSpPr>
          <p:cNvPr id="4" name="Subtitle 2"/>
          <p:cNvSpPr>
            <a:spLocks noGrp="1"/>
          </p:cNvSpPr>
          <p:nvPr>
            <p:ph type="subTitle" idx="1"/>
          </p:nvPr>
        </p:nvSpPr>
        <p:spPr>
          <a:xfrm>
            <a:off x="1889919" y="8030848"/>
            <a:ext cx="11339513" cy="1331136"/>
          </a:xfrm>
        </p:spPr>
        <p:txBody>
          <a:bodyPr>
            <a:normAutofit lnSpcReduction="10000"/>
          </a:bodyPr>
          <a:lstStyle/>
          <a:p>
            <a:r>
              <a:rPr lang="ar-EG" dirty="0">
                <a:solidFill>
                  <a:schemeClr val="accent1">
                    <a:lumMod val="75000"/>
                  </a:schemeClr>
                </a:solidFill>
              </a:rPr>
              <a:t>المبادرة الوطنية للمشروعات الخضراء الذكية</a:t>
            </a:r>
          </a:p>
          <a:p>
            <a:r>
              <a:rPr lang="ar-EG" sz="4464" b="1" dirty="0">
                <a:solidFill>
                  <a:schemeClr val="accent2"/>
                </a:solidFill>
              </a:rPr>
              <a:t>مشروع باب أمل 3</a:t>
            </a:r>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6365679" y="1286519"/>
            <a:ext cx="2102535" cy="11792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27917" b="1"/>
          <a:stretch/>
        </p:blipFill>
        <p:spPr>
          <a:xfrm>
            <a:off x="519728" y="2731518"/>
            <a:ext cx="13607415" cy="4064675"/>
          </a:xfrm>
          <a:prstGeom prst="rect">
            <a:avLst/>
          </a:prstGeom>
          <a:ln>
            <a:noFill/>
          </a:ln>
          <a:effectLst>
            <a:softEdge rad="112500"/>
          </a:effectLst>
        </p:spPr>
      </p:pic>
    </p:spTree>
    <p:extLst>
      <p:ext uri="{BB962C8B-B14F-4D97-AF65-F5344CB8AC3E}">
        <p14:creationId xmlns:p14="http://schemas.microsoft.com/office/powerpoint/2010/main" val="37450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
          <p:cNvSpPr>
            <a:spLocks noChangeAspect="1" noChangeArrowheads="1"/>
          </p:cNvSpPr>
          <p:nvPr/>
        </p:nvSpPr>
        <p:spPr bwMode="auto">
          <a:xfrm>
            <a:off x="14845706" y="914440"/>
            <a:ext cx="377984" cy="3779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3395" tIns="56698" rIns="113395" bIns="56698" numCol="1" anchor="t" anchorCtr="0" compatLnSpc="1">
            <a:prstTxWarp prst="textNoShape">
              <a:avLst/>
            </a:prstTxWarp>
          </a:bodyPr>
          <a:lstStyle/>
          <a:p>
            <a:endParaRPr lang="ar-EG" sz="3025"/>
          </a:p>
        </p:txBody>
      </p:sp>
      <p:sp>
        <p:nvSpPr>
          <p:cNvPr id="4" name="Rectangle 3"/>
          <p:cNvSpPr/>
          <p:nvPr/>
        </p:nvSpPr>
        <p:spPr>
          <a:xfrm>
            <a:off x="173243" y="7697232"/>
            <a:ext cx="9507670" cy="1733360"/>
          </a:xfrm>
          <a:prstGeom prst="rect">
            <a:avLst/>
          </a:prstGeom>
          <a:solidFill>
            <a:schemeClr val="accent4">
              <a:lumMod val="40000"/>
              <a:lumOff val="60000"/>
            </a:schemeClr>
          </a:solidFill>
        </p:spPr>
        <p:txBody>
          <a:bodyPr wrap="square">
            <a:spAutoFit/>
          </a:bodyPr>
          <a:lstStyle/>
          <a:p>
            <a:pPr lvl="0" algn="ctr" rtl="1">
              <a:defRPr/>
            </a:pPr>
            <a:r>
              <a:rPr lang="ar-EG" sz="2976" b="1" kern="0" dirty="0">
                <a:solidFill>
                  <a:srgbClr val="FF0000"/>
                </a:solidFill>
                <a:latin typeface="Amatic SC"/>
                <a:sym typeface="Amatic SC"/>
              </a:rPr>
              <a:t>نهج مجرب عالميا لأستهداف الفقر متعدد الأبعاد</a:t>
            </a:r>
            <a:br>
              <a:rPr lang="ar-EG" sz="3025" b="1" kern="0" dirty="0">
                <a:solidFill>
                  <a:srgbClr val="2B3547"/>
                </a:solidFill>
                <a:latin typeface="Amatic SC"/>
                <a:sym typeface="Amatic SC"/>
              </a:rPr>
            </a:br>
            <a:r>
              <a:rPr lang="ar-EG" sz="3472" b="1" kern="0" dirty="0">
                <a:solidFill>
                  <a:srgbClr val="2B3547"/>
                </a:solidFill>
                <a:latin typeface="Amatic SC"/>
                <a:sym typeface="Amatic SC"/>
              </a:rPr>
              <a:t>تم توطين البرنامج بشراكة بين </a:t>
            </a:r>
            <a:br>
              <a:rPr lang="ar-EG" sz="3025" b="1" kern="0" dirty="0">
                <a:solidFill>
                  <a:srgbClr val="2B3547"/>
                </a:solidFill>
                <a:latin typeface="Amatic SC"/>
                <a:sym typeface="Amatic SC"/>
              </a:rPr>
            </a:br>
            <a:r>
              <a:rPr lang="ar-EG" sz="2108" b="1" kern="0" dirty="0">
                <a:solidFill>
                  <a:srgbClr val="FF0000"/>
                </a:solidFill>
                <a:latin typeface="Amatic SC"/>
                <a:sym typeface="Amatic SC"/>
              </a:rPr>
              <a:t>مؤسسة ساويرس للتنمية </a:t>
            </a:r>
            <a:r>
              <a:rPr lang="en-US" sz="2108" b="1" kern="0" dirty="0">
                <a:solidFill>
                  <a:srgbClr val="FF0000"/>
                </a:solidFill>
                <a:latin typeface="Amatic SC"/>
                <a:sym typeface="Amatic SC"/>
              </a:rPr>
              <a:t> </a:t>
            </a:r>
            <a:r>
              <a:rPr lang="ar-EG" sz="2108" b="1" kern="0" dirty="0">
                <a:solidFill>
                  <a:srgbClr val="FF0000"/>
                </a:solidFill>
                <a:latin typeface="Amatic SC"/>
                <a:sym typeface="Amatic SC"/>
              </a:rPr>
              <a:t>الأجتماعية </a:t>
            </a:r>
            <a:r>
              <a:rPr lang="ar-EG" sz="2108" b="1" kern="0" dirty="0">
                <a:latin typeface="Amatic SC"/>
                <a:sym typeface="Amatic SC"/>
              </a:rPr>
              <a:t>و</a:t>
            </a:r>
            <a:r>
              <a:rPr lang="ar-EG" sz="2108" b="1" kern="0" dirty="0">
                <a:solidFill>
                  <a:srgbClr val="FF0000"/>
                </a:solidFill>
                <a:latin typeface="Amatic SC"/>
                <a:sym typeface="Amatic SC"/>
              </a:rPr>
              <a:t>مؤسسة براك ببنجلاديش </a:t>
            </a:r>
            <a:r>
              <a:rPr lang="ar-EG" sz="2108" b="1" kern="0" dirty="0">
                <a:latin typeface="Amatic SC"/>
                <a:sym typeface="Amatic SC"/>
              </a:rPr>
              <a:t>و</a:t>
            </a:r>
            <a:r>
              <a:rPr lang="ar-EG" sz="2108" b="1" kern="0" dirty="0">
                <a:solidFill>
                  <a:srgbClr val="FF0000"/>
                </a:solidFill>
                <a:latin typeface="Amatic SC"/>
                <a:sym typeface="Amatic SC"/>
              </a:rPr>
              <a:t>معمل عبد اللطيف </a:t>
            </a:r>
            <a:br>
              <a:rPr lang="en-US" sz="2108" b="1" kern="0" dirty="0">
                <a:solidFill>
                  <a:srgbClr val="FF0000"/>
                </a:solidFill>
                <a:latin typeface="Amatic SC"/>
                <a:sym typeface="Amatic SC"/>
              </a:rPr>
            </a:br>
            <a:r>
              <a:rPr lang="ar-EG" sz="2108" b="1" kern="0" dirty="0">
                <a:solidFill>
                  <a:srgbClr val="FF0000"/>
                </a:solidFill>
                <a:latin typeface="Amatic SC"/>
                <a:sym typeface="Amatic SC"/>
              </a:rPr>
              <a:t>جميل في الشرق الأوسط وشمال أفريقيا </a:t>
            </a:r>
            <a:r>
              <a:rPr lang="ar-EG" sz="2108" b="1" kern="0" dirty="0">
                <a:latin typeface="Amatic SC"/>
                <a:sym typeface="Amatic SC"/>
              </a:rPr>
              <a:t>و</a:t>
            </a:r>
            <a:r>
              <a:rPr lang="ar-EG" sz="2108" b="1" kern="0" dirty="0">
                <a:solidFill>
                  <a:srgbClr val="FF0000"/>
                </a:solidFill>
                <a:latin typeface="Amatic SC"/>
                <a:sym typeface="Amatic SC"/>
              </a:rPr>
              <a:t>جمعية عطاء بلا حدود بأسيوط  </a:t>
            </a:r>
            <a:r>
              <a:rPr lang="ar-EG" sz="2108" b="1" kern="0" dirty="0">
                <a:latin typeface="Amatic SC"/>
                <a:sym typeface="Amatic SC"/>
              </a:rPr>
              <a:t>و</a:t>
            </a:r>
            <a:r>
              <a:rPr lang="ar-EG" sz="2108" b="1" kern="0" dirty="0">
                <a:solidFill>
                  <a:srgbClr val="FF0000"/>
                </a:solidFill>
                <a:latin typeface="Amatic SC"/>
                <a:sym typeface="Amatic SC"/>
              </a:rPr>
              <a:t>الجمعية المصرية بسوهاج</a:t>
            </a:r>
            <a:endParaRPr lang="ar-EG" sz="2108" kern="0" dirty="0">
              <a:solidFill>
                <a:sysClr val="windowText" lastClr="000000"/>
              </a:solidFill>
            </a:endParaRPr>
          </a:p>
        </p:txBody>
      </p:sp>
      <p:sp>
        <p:nvSpPr>
          <p:cNvPr id="11" name="Title 1"/>
          <p:cNvSpPr txBox="1">
            <a:spLocks/>
          </p:cNvSpPr>
          <p:nvPr/>
        </p:nvSpPr>
        <p:spPr>
          <a:xfrm>
            <a:off x="157493" y="2605523"/>
            <a:ext cx="14688132" cy="867677"/>
          </a:xfrm>
          <a:prstGeom prst="rect">
            <a:avLst/>
          </a:prstGeom>
          <a:solidFill>
            <a:srgbClr val="00FF99"/>
          </a:solidFill>
        </p:spPr>
        <p:txBody>
          <a:bodyPr vert="horz" lIns="113395" tIns="56698" rIns="113395" bIns="5669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EG" sz="4464" b="1" dirty="0"/>
              <a:t>باب أمل : نهج التخرج من الفقر</a:t>
            </a:r>
          </a:p>
        </p:txBody>
      </p:sp>
      <p:pic>
        <p:nvPicPr>
          <p:cNvPr id="1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6365679" y="1286519"/>
            <a:ext cx="2102535" cy="11792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853089" y="3551949"/>
            <a:ext cx="4992535" cy="5893280"/>
          </a:xfrm>
          <a:prstGeom prst="rect">
            <a:avLst/>
          </a:prstGeom>
          <a:solidFill>
            <a:schemeClr val="accent1">
              <a:lumMod val="20000"/>
              <a:lumOff val="80000"/>
            </a:schemeClr>
          </a:solidFill>
        </p:spPr>
        <p:txBody>
          <a:bodyPr wrap="square">
            <a:spAutoFit/>
          </a:bodyPr>
          <a:lstStyle/>
          <a:p>
            <a:pPr algn="ctr" rtl="1"/>
            <a:r>
              <a:rPr lang="ar-EG" sz="2976" b="1" dirty="0">
                <a:solidFill>
                  <a:schemeClr val="accent2"/>
                </a:solidFill>
              </a:rPr>
              <a:t>فكره المشروع</a:t>
            </a:r>
          </a:p>
          <a:p>
            <a:pPr algn="justLow" rtl="1"/>
            <a:r>
              <a:rPr lang="ar-EG" sz="2480" dirty="0">
                <a:solidFill>
                  <a:sysClr val="windowText" lastClr="000000"/>
                </a:solidFill>
              </a:rPr>
              <a:t> </a:t>
            </a:r>
            <a:r>
              <a:rPr lang="ar-EG" sz="2480" dirty="0"/>
              <a:t>باب أمل تمصيرا لبرنامج الخروج من الفقر الذي ابتكرته مؤسسة براك وهي المؤسسة البنجلاديشية الاولي علي العالم المشروع هو عبارة عن دراسة لتطبيق التجربة في مصر بتمويل من مؤسسة ساويرس للتنمية الاجتماعية وبدعم فني من مؤسسة براك ومعمل عبد اللطيف جميل لمكافحة الفقر وجمعية عطاء بلا حدود بأسيوط وجمعبة التنمية الانسانية بسوهاج بالاضافة الي وزارة التضامن لخلق "دفعة كبيرة" لدفع الفقراء المدقعين من الفقر والتكييف مع الاثار السلبية الناجمة عن التغيرات المناخية وتعزيز ممارسات الأشد فقرا  في خفض الانبعاثات وتقليل التلوث الناتج تربية ورعاية الأصول .</a:t>
            </a:r>
            <a:endParaRPr lang="en-US" sz="2480" dirty="0"/>
          </a:p>
        </p:txBody>
      </p:sp>
      <p:sp>
        <p:nvSpPr>
          <p:cNvPr id="10" name="Rectangle 9"/>
          <p:cNvSpPr/>
          <p:nvPr/>
        </p:nvSpPr>
        <p:spPr>
          <a:xfrm>
            <a:off x="173242" y="3579399"/>
            <a:ext cx="3782073" cy="3985065"/>
          </a:xfrm>
          <a:prstGeom prst="rect">
            <a:avLst/>
          </a:prstGeom>
          <a:solidFill>
            <a:srgbClr val="FFCCFF"/>
          </a:solidFill>
        </p:spPr>
        <p:txBody>
          <a:bodyPr wrap="square">
            <a:spAutoFit/>
          </a:bodyPr>
          <a:lstStyle/>
          <a:p>
            <a:pPr algn="ctr" rtl="1"/>
            <a:r>
              <a:rPr lang="ar-EG" sz="2976" b="1" dirty="0">
                <a:solidFill>
                  <a:schemeClr val="accent2"/>
                </a:solidFill>
              </a:rPr>
              <a:t>جمعية عطاء بلا حدود </a:t>
            </a:r>
          </a:p>
          <a:p>
            <a:pPr algn="justLow" rtl="1"/>
            <a:r>
              <a:rPr lang="ar-EG" sz="2480" dirty="0"/>
              <a:t>تعمل في محافظة أسيوط منذ عام 2005 لديها سجل من الشراكة مع العديد من المنظمات الدولية والكيانات الحكومية المحلية، ولديها أثر واضح في مجال التمكين الاقتصادي الاسر الأشد فقرا وتنمية الشباب وتعزيز الممارسات الأيجابية لمنع ومكافحة أنتشار العدوي والاستجابة للتغيرات المناخية.</a:t>
            </a:r>
            <a:endParaRPr lang="en-US" sz="3025" dirty="0"/>
          </a:p>
        </p:txBody>
      </p:sp>
      <p:pic>
        <p:nvPicPr>
          <p:cNvPr id="3079" name="Picture 7" descr="I:\باب أمل توثيق\باب أمل 3\Select Photos-20220828T090317Z-001\Select Photos\DSC_5943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9566" y="3551948"/>
            <a:ext cx="5850525" cy="40350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9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7"/>
          <p:cNvPicPr/>
          <p:nvPr/>
        </p:nvPicPr>
        <p:blipFill>
          <a:blip r:embed="rId2" cstate="print"/>
          <a:stretch>
            <a:fillRect/>
          </a:stretch>
        </p:blipFill>
        <p:spPr>
          <a:xfrm>
            <a:off x="13998456" y="6977537"/>
            <a:ext cx="878668" cy="825893"/>
          </a:xfrm>
          <a:prstGeom prst="rect">
            <a:avLst/>
          </a:prstGeom>
        </p:spPr>
      </p:pic>
      <p:pic>
        <p:nvPicPr>
          <p:cNvPr id="7" name="object 29"/>
          <p:cNvPicPr/>
          <p:nvPr/>
        </p:nvPicPr>
        <p:blipFill>
          <a:blip r:embed="rId3" cstate="print"/>
          <a:stretch>
            <a:fillRect/>
          </a:stretch>
        </p:blipFill>
        <p:spPr>
          <a:xfrm>
            <a:off x="14014206" y="8051639"/>
            <a:ext cx="901490" cy="852352"/>
          </a:xfrm>
          <a:prstGeom prst="rect">
            <a:avLst/>
          </a:prstGeom>
        </p:spPr>
      </p:pic>
      <p:pic>
        <p:nvPicPr>
          <p:cNvPr id="9" name="object 28"/>
          <p:cNvPicPr/>
          <p:nvPr/>
        </p:nvPicPr>
        <p:blipFill>
          <a:blip r:embed="rId4" cstate="print"/>
          <a:stretch>
            <a:fillRect/>
          </a:stretch>
        </p:blipFill>
        <p:spPr>
          <a:xfrm>
            <a:off x="13944136" y="4432760"/>
            <a:ext cx="901490" cy="852353"/>
          </a:xfrm>
          <a:prstGeom prst="rect">
            <a:avLst/>
          </a:prstGeom>
        </p:spPr>
      </p:pic>
      <p:pic>
        <p:nvPicPr>
          <p:cNvPr id="10" name="object 30"/>
          <p:cNvPicPr/>
          <p:nvPr/>
        </p:nvPicPr>
        <p:blipFill>
          <a:blip r:embed="rId5" cstate="print"/>
          <a:stretch>
            <a:fillRect/>
          </a:stretch>
        </p:blipFill>
        <p:spPr>
          <a:xfrm>
            <a:off x="13975635" y="5725150"/>
            <a:ext cx="901490" cy="852353"/>
          </a:xfrm>
          <a:prstGeom prst="rect">
            <a:avLst/>
          </a:prstGeom>
        </p:spPr>
      </p:pic>
      <p:sp>
        <p:nvSpPr>
          <p:cNvPr id="13" name="Rounded Rectangle 12"/>
          <p:cNvSpPr/>
          <p:nvPr/>
        </p:nvSpPr>
        <p:spPr>
          <a:xfrm>
            <a:off x="11685997" y="4291016"/>
            <a:ext cx="2173407" cy="113395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a:t>سبل العيش</a:t>
            </a:r>
          </a:p>
        </p:txBody>
      </p:sp>
      <p:sp>
        <p:nvSpPr>
          <p:cNvPr id="14" name="Rounded Rectangle 13"/>
          <p:cNvSpPr/>
          <p:nvPr/>
        </p:nvSpPr>
        <p:spPr>
          <a:xfrm>
            <a:off x="11701747" y="5550962"/>
            <a:ext cx="2173407" cy="113395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a:t>الحماية الإجتماعية</a:t>
            </a:r>
          </a:p>
        </p:txBody>
      </p:sp>
      <p:sp>
        <p:nvSpPr>
          <p:cNvPr id="15" name="Rounded Rectangle 14"/>
          <p:cNvSpPr/>
          <p:nvPr/>
        </p:nvSpPr>
        <p:spPr>
          <a:xfrm>
            <a:off x="11701747" y="6810908"/>
            <a:ext cx="2173407" cy="113395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a:t>الشمول المالي</a:t>
            </a:r>
          </a:p>
        </p:txBody>
      </p:sp>
      <p:sp>
        <p:nvSpPr>
          <p:cNvPr id="16" name="Rounded Rectangle 15"/>
          <p:cNvSpPr/>
          <p:nvPr/>
        </p:nvSpPr>
        <p:spPr>
          <a:xfrm>
            <a:off x="11717496" y="8039355"/>
            <a:ext cx="2173407" cy="113395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a:t>التمكين الإجتماعي</a:t>
            </a:r>
          </a:p>
        </p:txBody>
      </p:sp>
      <p:sp>
        <p:nvSpPr>
          <p:cNvPr id="17" name="object 11"/>
          <p:cNvSpPr/>
          <p:nvPr/>
        </p:nvSpPr>
        <p:spPr>
          <a:xfrm>
            <a:off x="3701091" y="3381651"/>
            <a:ext cx="7827413" cy="693758"/>
          </a:xfrm>
          <a:custGeom>
            <a:avLst/>
            <a:gdLst/>
            <a:ahLst/>
            <a:cxnLst/>
            <a:rect l="l" t="t" r="r" b="b"/>
            <a:pathLst>
              <a:path w="7343140" h="559435">
                <a:moveTo>
                  <a:pt x="7243317" y="0"/>
                </a:moveTo>
                <a:lnTo>
                  <a:pt x="0" y="0"/>
                </a:lnTo>
                <a:lnTo>
                  <a:pt x="0" y="459994"/>
                </a:lnTo>
                <a:lnTo>
                  <a:pt x="7802" y="498657"/>
                </a:lnTo>
                <a:lnTo>
                  <a:pt x="29082" y="530225"/>
                </a:lnTo>
                <a:lnTo>
                  <a:pt x="60650" y="551505"/>
                </a:lnTo>
                <a:lnTo>
                  <a:pt x="99313" y="559308"/>
                </a:lnTo>
                <a:lnTo>
                  <a:pt x="7342632" y="559308"/>
                </a:lnTo>
                <a:lnTo>
                  <a:pt x="7342632" y="99314"/>
                </a:lnTo>
                <a:lnTo>
                  <a:pt x="7334829" y="60650"/>
                </a:lnTo>
                <a:lnTo>
                  <a:pt x="7313549" y="29082"/>
                </a:lnTo>
                <a:lnTo>
                  <a:pt x="7281981" y="7802"/>
                </a:lnTo>
                <a:lnTo>
                  <a:pt x="7243317" y="0"/>
                </a:lnTo>
                <a:close/>
              </a:path>
            </a:pathLst>
          </a:custGeom>
          <a:solidFill>
            <a:srgbClr val="78909C"/>
          </a:solidFill>
        </p:spPr>
        <p:txBody>
          <a:bodyPr wrap="square" lIns="0" tIns="0" rIns="0" bIns="0" rtlCol="0"/>
          <a:lstStyle/>
          <a:p>
            <a:pPr algn="ctr"/>
            <a:r>
              <a:rPr lang="ar-EG" sz="2800" b="1" dirty="0">
                <a:solidFill>
                  <a:schemeClr val="bg1"/>
                </a:solidFill>
              </a:rPr>
              <a:t>تدخلات البرنامج</a:t>
            </a:r>
            <a:endParaRPr sz="2800" b="1" dirty="0">
              <a:solidFill>
                <a:schemeClr val="bg1"/>
              </a:solidFill>
            </a:endParaRPr>
          </a:p>
        </p:txBody>
      </p:sp>
      <p:sp>
        <p:nvSpPr>
          <p:cNvPr id="18" name="object 13"/>
          <p:cNvSpPr/>
          <p:nvPr/>
        </p:nvSpPr>
        <p:spPr>
          <a:xfrm>
            <a:off x="11685998" y="3381651"/>
            <a:ext cx="3159628" cy="693758"/>
          </a:xfrm>
          <a:custGeom>
            <a:avLst/>
            <a:gdLst/>
            <a:ahLst/>
            <a:cxnLst/>
            <a:rect l="l" t="t" r="r" b="b"/>
            <a:pathLst>
              <a:path w="1976755" h="559435">
                <a:moveTo>
                  <a:pt x="1877314" y="0"/>
                </a:moveTo>
                <a:lnTo>
                  <a:pt x="0" y="0"/>
                </a:lnTo>
                <a:lnTo>
                  <a:pt x="0" y="459994"/>
                </a:lnTo>
                <a:lnTo>
                  <a:pt x="7808" y="498657"/>
                </a:lnTo>
                <a:lnTo>
                  <a:pt x="29102" y="530225"/>
                </a:lnTo>
                <a:lnTo>
                  <a:pt x="60682" y="551505"/>
                </a:lnTo>
                <a:lnTo>
                  <a:pt x="99352" y="559308"/>
                </a:lnTo>
                <a:lnTo>
                  <a:pt x="1976627" y="559308"/>
                </a:lnTo>
                <a:lnTo>
                  <a:pt x="1976627" y="99314"/>
                </a:lnTo>
                <a:lnTo>
                  <a:pt x="1968825" y="60650"/>
                </a:lnTo>
                <a:lnTo>
                  <a:pt x="1947545" y="29082"/>
                </a:lnTo>
                <a:lnTo>
                  <a:pt x="1915977" y="7802"/>
                </a:lnTo>
                <a:lnTo>
                  <a:pt x="1877314" y="0"/>
                </a:lnTo>
                <a:close/>
              </a:path>
            </a:pathLst>
          </a:custGeom>
          <a:solidFill>
            <a:srgbClr val="D10074"/>
          </a:solidFill>
        </p:spPr>
        <p:txBody>
          <a:bodyPr wrap="square" lIns="0" tIns="0" rIns="0" bIns="0" rtlCol="0"/>
          <a:lstStyle/>
          <a:p>
            <a:pPr algn="ctr"/>
            <a:r>
              <a:rPr lang="ar-EG" sz="2800" b="1" dirty="0">
                <a:solidFill>
                  <a:schemeClr val="bg1"/>
                </a:solidFill>
              </a:rPr>
              <a:t>ركائز البرنامج</a:t>
            </a:r>
          </a:p>
        </p:txBody>
      </p:sp>
      <p:sp>
        <p:nvSpPr>
          <p:cNvPr id="19" name="object 50"/>
          <p:cNvSpPr/>
          <p:nvPr/>
        </p:nvSpPr>
        <p:spPr>
          <a:xfrm>
            <a:off x="373730" y="3381650"/>
            <a:ext cx="3075372" cy="693758"/>
          </a:xfrm>
          <a:custGeom>
            <a:avLst/>
            <a:gdLst/>
            <a:ahLst/>
            <a:cxnLst/>
            <a:rect l="l" t="t" r="r" b="b"/>
            <a:pathLst>
              <a:path w="1976754" h="559435">
                <a:moveTo>
                  <a:pt x="1877314" y="0"/>
                </a:moveTo>
                <a:lnTo>
                  <a:pt x="0" y="0"/>
                </a:lnTo>
                <a:lnTo>
                  <a:pt x="0" y="459994"/>
                </a:lnTo>
                <a:lnTo>
                  <a:pt x="7802" y="498657"/>
                </a:lnTo>
                <a:lnTo>
                  <a:pt x="29082" y="530225"/>
                </a:lnTo>
                <a:lnTo>
                  <a:pt x="60650" y="551505"/>
                </a:lnTo>
                <a:lnTo>
                  <a:pt x="99314" y="559308"/>
                </a:lnTo>
                <a:lnTo>
                  <a:pt x="1976627" y="559308"/>
                </a:lnTo>
                <a:lnTo>
                  <a:pt x="1976627" y="99314"/>
                </a:lnTo>
                <a:lnTo>
                  <a:pt x="1968825" y="60650"/>
                </a:lnTo>
                <a:lnTo>
                  <a:pt x="1947545" y="29082"/>
                </a:lnTo>
                <a:lnTo>
                  <a:pt x="1915977" y="7802"/>
                </a:lnTo>
                <a:lnTo>
                  <a:pt x="1877314" y="0"/>
                </a:lnTo>
                <a:close/>
              </a:path>
            </a:pathLst>
          </a:custGeom>
          <a:solidFill>
            <a:srgbClr val="D10074"/>
          </a:solidFill>
        </p:spPr>
        <p:txBody>
          <a:bodyPr wrap="square" lIns="0" tIns="0" rIns="0" bIns="0" rtlCol="0"/>
          <a:lstStyle/>
          <a:p>
            <a:pPr algn="ctr"/>
            <a:r>
              <a:rPr lang="ar-EG" sz="2800" b="1" dirty="0">
                <a:solidFill>
                  <a:schemeClr val="bg1"/>
                </a:solidFill>
              </a:rPr>
              <a:t>مخرجات التخرج</a:t>
            </a:r>
            <a:endParaRPr sz="2800" b="1" dirty="0">
              <a:solidFill>
                <a:schemeClr val="bg1"/>
              </a:solidFill>
            </a:endParaRPr>
          </a:p>
        </p:txBody>
      </p:sp>
      <p:sp>
        <p:nvSpPr>
          <p:cNvPr id="20" name="object 62"/>
          <p:cNvSpPr/>
          <p:nvPr/>
        </p:nvSpPr>
        <p:spPr>
          <a:xfrm>
            <a:off x="9534210" y="4215988"/>
            <a:ext cx="1892281" cy="430609"/>
          </a:xfrm>
          <a:custGeom>
            <a:avLst/>
            <a:gdLst/>
            <a:ahLst/>
            <a:cxnLst/>
            <a:rect l="l" t="t" r="r" b="b"/>
            <a:pathLst>
              <a:path w="1525904" h="500380">
                <a:moveTo>
                  <a:pt x="1436751" y="0"/>
                </a:moveTo>
                <a:lnTo>
                  <a:pt x="0" y="0"/>
                </a:lnTo>
                <a:lnTo>
                  <a:pt x="0" y="411099"/>
                </a:lnTo>
                <a:lnTo>
                  <a:pt x="6977" y="445650"/>
                </a:lnTo>
                <a:lnTo>
                  <a:pt x="26003" y="473868"/>
                </a:lnTo>
                <a:lnTo>
                  <a:pt x="54221" y="492894"/>
                </a:lnTo>
                <a:lnTo>
                  <a:pt x="88773" y="499871"/>
                </a:lnTo>
                <a:lnTo>
                  <a:pt x="1525524" y="499871"/>
                </a:lnTo>
                <a:lnTo>
                  <a:pt x="1525524" y="88773"/>
                </a:lnTo>
                <a:lnTo>
                  <a:pt x="1518546" y="54221"/>
                </a:lnTo>
                <a:lnTo>
                  <a:pt x="1499520" y="26003"/>
                </a:lnTo>
                <a:lnTo>
                  <a:pt x="1471302" y="6977"/>
                </a:lnTo>
                <a:lnTo>
                  <a:pt x="1436751" y="0"/>
                </a:lnTo>
                <a:close/>
              </a:path>
            </a:pathLst>
          </a:custGeom>
          <a:solidFill>
            <a:srgbClr val="92D050"/>
          </a:solidFill>
        </p:spPr>
        <p:txBody>
          <a:bodyPr wrap="square" lIns="0" tIns="0" rIns="0" bIns="0" rtlCol="0"/>
          <a:lstStyle/>
          <a:p>
            <a:pPr algn="ctr"/>
            <a:r>
              <a:rPr lang="ar-EG" sz="2000" b="1" dirty="0"/>
              <a:t>مسح السوق</a:t>
            </a:r>
            <a:endParaRPr sz="2000" b="1" dirty="0"/>
          </a:p>
        </p:txBody>
      </p:sp>
      <p:sp>
        <p:nvSpPr>
          <p:cNvPr id="21" name="object 62"/>
          <p:cNvSpPr/>
          <p:nvPr/>
        </p:nvSpPr>
        <p:spPr>
          <a:xfrm>
            <a:off x="9431483" y="4768220"/>
            <a:ext cx="1892281" cy="430609"/>
          </a:xfrm>
          <a:custGeom>
            <a:avLst/>
            <a:gdLst/>
            <a:ahLst/>
            <a:cxnLst/>
            <a:rect l="l" t="t" r="r" b="b"/>
            <a:pathLst>
              <a:path w="1525904" h="500380">
                <a:moveTo>
                  <a:pt x="1436751" y="0"/>
                </a:moveTo>
                <a:lnTo>
                  <a:pt x="0" y="0"/>
                </a:lnTo>
                <a:lnTo>
                  <a:pt x="0" y="411099"/>
                </a:lnTo>
                <a:lnTo>
                  <a:pt x="6977" y="445650"/>
                </a:lnTo>
                <a:lnTo>
                  <a:pt x="26003" y="473868"/>
                </a:lnTo>
                <a:lnTo>
                  <a:pt x="54221" y="492894"/>
                </a:lnTo>
                <a:lnTo>
                  <a:pt x="88773" y="499871"/>
                </a:lnTo>
                <a:lnTo>
                  <a:pt x="1525524" y="499871"/>
                </a:lnTo>
                <a:lnTo>
                  <a:pt x="1525524" y="88773"/>
                </a:lnTo>
                <a:lnTo>
                  <a:pt x="1518546" y="54221"/>
                </a:lnTo>
                <a:lnTo>
                  <a:pt x="1499520" y="26003"/>
                </a:lnTo>
                <a:lnTo>
                  <a:pt x="1471302" y="6977"/>
                </a:lnTo>
                <a:lnTo>
                  <a:pt x="1436751" y="0"/>
                </a:lnTo>
                <a:close/>
              </a:path>
            </a:pathLst>
          </a:custGeom>
          <a:solidFill>
            <a:srgbClr val="92D050"/>
          </a:solidFill>
        </p:spPr>
        <p:txBody>
          <a:bodyPr wrap="square" lIns="0" tIns="0" rIns="0" bIns="0" rtlCol="0"/>
          <a:lstStyle/>
          <a:p>
            <a:pPr algn="ctr"/>
            <a:r>
              <a:rPr lang="ar-EG" sz="2000" b="1" dirty="0"/>
              <a:t>تحديد الأصول</a:t>
            </a:r>
            <a:endParaRPr sz="2000" b="1" dirty="0"/>
          </a:p>
        </p:txBody>
      </p:sp>
      <p:sp>
        <p:nvSpPr>
          <p:cNvPr id="23" name="object 62"/>
          <p:cNvSpPr/>
          <p:nvPr/>
        </p:nvSpPr>
        <p:spPr>
          <a:xfrm>
            <a:off x="8288672" y="5266346"/>
            <a:ext cx="2920318" cy="473450"/>
          </a:xfrm>
          <a:custGeom>
            <a:avLst/>
            <a:gdLst/>
            <a:ahLst/>
            <a:cxnLst/>
            <a:rect l="l" t="t" r="r" b="b"/>
            <a:pathLst>
              <a:path w="1525904" h="500380">
                <a:moveTo>
                  <a:pt x="1436751" y="0"/>
                </a:moveTo>
                <a:lnTo>
                  <a:pt x="0" y="0"/>
                </a:lnTo>
                <a:lnTo>
                  <a:pt x="0" y="411099"/>
                </a:lnTo>
                <a:lnTo>
                  <a:pt x="6977" y="445650"/>
                </a:lnTo>
                <a:lnTo>
                  <a:pt x="26003" y="473868"/>
                </a:lnTo>
                <a:lnTo>
                  <a:pt x="54221" y="492894"/>
                </a:lnTo>
                <a:lnTo>
                  <a:pt x="88773" y="499871"/>
                </a:lnTo>
                <a:lnTo>
                  <a:pt x="1525524" y="499871"/>
                </a:lnTo>
                <a:lnTo>
                  <a:pt x="1525524" y="88773"/>
                </a:lnTo>
                <a:lnTo>
                  <a:pt x="1518546" y="54221"/>
                </a:lnTo>
                <a:lnTo>
                  <a:pt x="1499520" y="26003"/>
                </a:lnTo>
                <a:lnTo>
                  <a:pt x="1471302" y="6977"/>
                </a:lnTo>
                <a:lnTo>
                  <a:pt x="1436751" y="0"/>
                </a:lnTo>
                <a:close/>
              </a:path>
            </a:pathLst>
          </a:custGeom>
          <a:solidFill>
            <a:srgbClr val="92D050"/>
          </a:solidFill>
        </p:spPr>
        <p:txBody>
          <a:bodyPr wrap="square" lIns="0" tIns="0" rIns="0" bIns="0" rtlCol="0"/>
          <a:lstStyle/>
          <a:p>
            <a:pPr algn="ctr"/>
            <a:r>
              <a:rPr lang="ar-EG" sz="2000" b="1" dirty="0"/>
              <a:t>حزمة تدريبات فنية</a:t>
            </a:r>
            <a:endParaRPr sz="2000" b="1" dirty="0"/>
          </a:p>
        </p:txBody>
      </p:sp>
      <p:sp>
        <p:nvSpPr>
          <p:cNvPr id="24" name="object 62"/>
          <p:cNvSpPr/>
          <p:nvPr/>
        </p:nvSpPr>
        <p:spPr>
          <a:xfrm>
            <a:off x="7163580" y="4783969"/>
            <a:ext cx="1892281" cy="430609"/>
          </a:xfrm>
          <a:custGeom>
            <a:avLst/>
            <a:gdLst/>
            <a:ahLst/>
            <a:cxnLst/>
            <a:rect l="l" t="t" r="r" b="b"/>
            <a:pathLst>
              <a:path w="1525904" h="500380">
                <a:moveTo>
                  <a:pt x="1436751" y="0"/>
                </a:moveTo>
                <a:lnTo>
                  <a:pt x="0" y="0"/>
                </a:lnTo>
                <a:lnTo>
                  <a:pt x="0" y="411099"/>
                </a:lnTo>
                <a:lnTo>
                  <a:pt x="6977" y="445650"/>
                </a:lnTo>
                <a:lnTo>
                  <a:pt x="26003" y="473868"/>
                </a:lnTo>
                <a:lnTo>
                  <a:pt x="54221" y="492894"/>
                </a:lnTo>
                <a:lnTo>
                  <a:pt x="88773" y="499871"/>
                </a:lnTo>
                <a:lnTo>
                  <a:pt x="1525524" y="499871"/>
                </a:lnTo>
                <a:lnTo>
                  <a:pt x="1525524" y="88773"/>
                </a:lnTo>
                <a:lnTo>
                  <a:pt x="1518546" y="54221"/>
                </a:lnTo>
                <a:lnTo>
                  <a:pt x="1499520" y="26003"/>
                </a:lnTo>
                <a:lnTo>
                  <a:pt x="1471302" y="6977"/>
                </a:lnTo>
                <a:lnTo>
                  <a:pt x="1436751" y="0"/>
                </a:lnTo>
                <a:close/>
              </a:path>
            </a:pathLst>
          </a:custGeom>
          <a:solidFill>
            <a:srgbClr val="92D050"/>
          </a:solidFill>
        </p:spPr>
        <p:txBody>
          <a:bodyPr wrap="square" lIns="0" tIns="0" rIns="0" bIns="0" rtlCol="0"/>
          <a:lstStyle/>
          <a:p>
            <a:pPr algn="ctr"/>
            <a:r>
              <a:rPr lang="ar-EG" sz="2000" b="1" dirty="0"/>
              <a:t>نقل الأصول</a:t>
            </a:r>
            <a:endParaRPr sz="2000" b="1" dirty="0"/>
          </a:p>
        </p:txBody>
      </p:sp>
      <p:sp>
        <p:nvSpPr>
          <p:cNvPr id="25" name="object 62"/>
          <p:cNvSpPr/>
          <p:nvPr/>
        </p:nvSpPr>
        <p:spPr>
          <a:xfrm>
            <a:off x="4486195" y="4783969"/>
            <a:ext cx="1892281" cy="430609"/>
          </a:xfrm>
          <a:custGeom>
            <a:avLst/>
            <a:gdLst/>
            <a:ahLst/>
            <a:cxnLst/>
            <a:rect l="l" t="t" r="r" b="b"/>
            <a:pathLst>
              <a:path w="1525904" h="500380">
                <a:moveTo>
                  <a:pt x="1436751" y="0"/>
                </a:moveTo>
                <a:lnTo>
                  <a:pt x="0" y="0"/>
                </a:lnTo>
                <a:lnTo>
                  <a:pt x="0" y="411099"/>
                </a:lnTo>
                <a:lnTo>
                  <a:pt x="6977" y="445650"/>
                </a:lnTo>
                <a:lnTo>
                  <a:pt x="26003" y="473868"/>
                </a:lnTo>
                <a:lnTo>
                  <a:pt x="54221" y="492894"/>
                </a:lnTo>
                <a:lnTo>
                  <a:pt x="88773" y="499871"/>
                </a:lnTo>
                <a:lnTo>
                  <a:pt x="1525524" y="499871"/>
                </a:lnTo>
                <a:lnTo>
                  <a:pt x="1525524" y="88773"/>
                </a:lnTo>
                <a:lnTo>
                  <a:pt x="1518546" y="54221"/>
                </a:lnTo>
                <a:lnTo>
                  <a:pt x="1499520" y="26003"/>
                </a:lnTo>
                <a:lnTo>
                  <a:pt x="1471302" y="6977"/>
                </a:lnTo>
                <a:lnTo>
                  <a:pt x="1436751" y="0"/>
                </a:lnTo>
                <a:close/>
              </a:path>
            </a:pathLst>
          </a:custGeom>
          <a:solidFill>
            <a:srgbClr val="92D050"/>
          </a:solidFill>
        </p:spPr>
        <p:txBody>
          <a:bodyPr wrap="square" lIns="0" tIns="0" rIns="0" bIns="0" rtlCol="0"/>
          <a:lstStyle/>
          <a:p>
            <a:pPr algn="ctr"/>
            <a:r>
              <a:rPr lang="ar-EG" sz="2000" b="1" dirty="0"/>
              <a:t>تدريب تنشيطي</a:t>
            </a:r>
            <a:endParaRPr sz="2000" b="1" dirty="0"/>
          </a:p>
        </p:txBody>
      </p:sp>
      <p:sp>
        <p:nvSpPr>
          <p:cNvPr id="26" name="object 62"/>
          <p:cNvSpPr/>
          <p:nvPr/>
        </p:nvSpPr>
        <p:spPr>
          <a:xfrm>
            <a:off x="9811828" y="9225278"/>
            <a:ext cx="1874169" cy="995370"/>
          </a:xfrm>
          <a:custGeom>
            <a:avLst/>
            <a:gdLst/>
            <a:ahLst/>
            <a:cxnLst/>
            <a:rect l="l" t="t" r="r" b="b"/>
            <a:pathLst>
              <a:path w="1525904" h="500380">
                <a:moveTo>
                  <a:pt x="1436751" y="0"/>
                </a:moveTo>
                <a:lnTo>
                  <a:pt x="0" y="0"/>
                </a:lnTo>
                <a:lnTo>
                  <a:pt x="0" y="411099"/>
                </a:lnTo>
                <a:lnTo>
                  <a:pt x="6977" y="445650"/>
                </a:lnTo>
                <a:lnTo>
                  <a:pt x="26003" y="473868"/>
                </a:lnTo>
                <a:lnTo>
                  <a:pt x="54221" y="492894"/>
                </a:lnTo>
                <a:lnTo>
                  <a:pt x="88773" y="499871"/>
                </a:lnTo>
                <a:lnTo>
                  <a:pt x="1525524" y="499871"/>
                </a:lnTo>
                <a:lnTo>
                  <a:pt x="1525524" y="88773"/>
                </a:lnTo>
                <a:lnTo>
                  <a:pt x="1518546" y="54221"/>
                </a:lnTo>
                <a:lnTo>
                  <a:pt x="1499520" y="26003"/>
                </a:lnTo>
                <a:lnTo>
                  <a:pt x="1471302" y="6977"/>
                </a:lnTo>
                <a:lnTo>
                  <a:pt x="1436751" y="0"/>
                </a:lnTo>
                <a:close/>
              </a:path>
            </a:pathLst>
          </a:custGeom>
          <a:solidFill>
            <a:schemeClr val="accent3">
              <a:lumMod val="60000"/>
              <a:lumOff val="40000"/>
            </a:schemeClr>
          </a:solidFill>
        </p:spPr>
        <p:txBody>
          <a:bodyPr wrap="square" lIns="0" tIns="0" rIns="0" bIns="0" rtlCol="0"/>
          <a:lstStyle/>
          <a:p>
            <a:pPr algn="ctr"/>
            <a:r>
              <a:rPr lang="ar-EG" sz="2000" b="1" dirty="0"/>
              <a:t>بدابة البرنامج</a:t>
            </a:r>
            <a:endParaRPr sz="2000" b="1" dirty="0"/>
          </a:p>
        </p:txBody>
      </p:sp>
      <p:sp>
        <p:nvSpPr>
          <p:cNvPr id="27" name="object 62"/>
          <p:cNvSpPr/>
          <p:nvPr/>
        </p:nvSpPr>
        <p:spPr>
          <a:xfrm>
            <a:off x="6787958" y="9225279"/>
            <a:ext cx="1921417" cy="995370"/>
          </a:xfrm>
          <a:custGeom>
            <a:avLst/>
            <a:gdLst/>
            <a:ahLst/>
            <a:cxnLst/>
            <a:rect l="l" t="t" r="r" b="b"/>
            <a:pathLst>
              <a:path w="1525904" h="500380">
                <a:moveTo>
                  <a:pt x="1436751" y="0"/>
                </a:moveTo>
                <a:lnTo>
                  <a:pt x="0" y="0"/>
                </a:lnTo>
                <a:lnTo>
                  <a:pt x="0" y="411099"/>
                </a:lnTo>
                <a:lnTo>
                  <a:pt x="6977" y="445650"/>
                </a:lnTo>
                <a:lnTo>
                  <a:pt x="26003" y="473868"/>
                </a:lnTo>
                <a:lnTo>
                  <a:pt x="54221" y="492894"/>
                </a:lnTo>
                <a:lnTo>
                  <a:pt x="88773" y="499871"/>
                </a:lnTo>
                <a:lnTo>
                  <a:pt x="1525524" y="499871"/>
                </a:lnTo>
                <a:lnTo>
                  <a:pt x="1525524" y="88773"/>
                </a:lnTo>
                <a:lnTo>
                  <a:pt x="1518546" y="54221"/>
                </a:lnTo>
                <a:lnTo>
                  <a:pt x="1499520" y="26003"/>
                </a:lnTo>
                <a:lnTo>
                  <a:pt x="1471302" y="6977"/>
                </a:lnTo>
                <a:lnTo>
                  <a:pt x="1436751" y="0"/>
                </a:lnTo>
                <a:close/>
              </a:path>
            </a:pathLst>
          </a:custGeom>
          <a:solidFill>
            <a:schemeClr val="accent3">
              <a:lumMod val="60000"/>
              <a:lumOff val="40000"/>
            </a:schemeClr>
          </a:solidFill>
        </p:spPr>
        <p:txBody>
          <a:bodyPr wrap="square" lIns="0" tIns="0" rIns="0" bIns="0" rtlCol="0"/>
          <a:lstStyle/>
          <a:p>
            <a:pPr algn="ctr"/>
            <a:r>
              <a:rPr lang="ar-EG" sz="2000" b="1" dirty="0"/>
              <a:t>12 شهر</a:t>
            </a:r>
            <a:endParaRPr sz="2000" b="1" dirty="0"/>
          </a:p>
        </p:txBody>
      </p:sp>
      <p:sp>
        <p:nvSpPr>
          <p:cNvPr id="28" name="object 62"/>
          <p:cNvSpPr/>
          <p:nvPr/>
        </p:nvSpPr>
        <p:spPr>
          <a:xfrm>
            <a:off x="3575096" y="9225279"/>
            <a:ext cx="2283652" cy="1034572"/>
          </a:xfrm>
          <a:custGeom>
            <a:avLst/>
            <a:gdLst/>
            <a:ahLst/>
            <a:cxnLst/>
            <a:rect l="l" t="t" r="r" b="b"/>
            <a:pathLst>
              <a:path w="1525904" h="500380">
                <a:moveTo>
                  <a:pt x="1436751" y="0"/>
                </a:moveTo>
                <a:lnTo>
                  <a:pt x="0" y="0"/>
                </a:lnTo>
                <a:lnTo>
                  <a:pt x="0" y="411099"/>
                </a:lnTo>
                <a:lnTo>
                  <a:pt x="6977" y="445650"/>
                </a:lnTo>
                <a:lnTo>
                  <a:pt x="26003" y="473868"/>
                </a:lnTo>
                <a:lnTo>
                  <a:pt x="54221" y="492894"/>
                </a:lnTo>
                <a:lnTo>
                  <a:pt x="88773" y="499871"/>
                </a:lnTo>
                <a:lnTo>
                  <a:pt x="1525524" y="499871"/>
                </a:lnTo>
                <a:lnTo>
                  <a:pt x="1525524" y="88773"/>
                </a:lnTo>
                <a:lnTo>
                  <a:pt x="1518546" y="54221"/>
                </a:lnTo>
                <a:lnTo>
                  <a:pt x="1499520" y="26003"/>
                </a:lnTo>
                <a:lnTo>
                  <a:pt x="1471302" y="6977"/>
                </a:lnTo>
                <a:lnTo>
                  <a:pt x="1436751" y="0"/>
                </a:lnTo>
                <a:close/>
              </a:path>
            </a:pathLst>
          </a:custGeom>
          <a:solidFill>
            <a:schemeClr val="accent3">
              <a:lumMod val="60000"/>
              <a:lumOff val="40000"/>
            </a:schemeClr>
          </a:solidFill>
        </p:spPr>
        <p:txBody>
          <a:bodyPr wrap="square" lIns="0" tIns="0" rIns="0" bIns="0" rtlCol="0"/>
          <a:lstStyle/>
          <a:p>
            <a:pPr algn="ctr"/>
            <a:r>
              <a:rPr lang="ar-EG" sz="2000" b="1" dirty="0"/>
              <a:t>24 شهر نهاية البرنامج</a:t>
            </a:r>
            <a:endParaRPr sz="2000" b="1" dirty="0"/>
          </a:p>
        </p:txBody>
      </p:sp>
      <p:sp>
        <p:nvSpPr>
          <p:cNvPr id="29" name="object 62"/>
          <p:cNvSpPr/>
          <p:nvPr/>
        </p:nvSpPr>
        <p:spPr>
          <a:xfrm>
            <a:off x="8575505" y="5792241"/>
            <a:ext cx="2920318" cy="465079"/>
          </a:xfrm>
          <a:custGeom>
            <a:avLst/>
            <a:gdLst/>
            <a:ahLst/>
            <a:cxnLst/>
            <a:rect l="l" t="t" r="r" b="b"/>
            <a:pathLst>
              <a:path w="1525904" h="500380">
                <a:moveTo>
                  <a:pt x="1436751" y="0"/>
                </a:moveTo>
                <a:lnTo>
                  <a:pt x="0" y="0"/>
                </a:lnTo>
                <a:lnTo>
                  <a:pt x="0" y="411099"/>
                </a:lnTo>
                <a:lnTo>
                  <a:pt x="6977" y="445650"/>
                </a:lnTo>
                <a:lnTo>
                  <a:pt x="26003" y="473868"/>
                </a:lnTo>
                <a:lnTo>
                  <a:pt x="54221" y="492894"/>
                </a:lnTo>
                <a:lnTo>
                  <a:pt x="88773" y="499871"/>
                </a:lnTo>
                <a:lnTo>
                  <a:pt x="1525524" y="499871"/>
                </a:lnTo>
                <a:lnTo>
                  <a:pt x="1525524" y="88773"/>
                </a:lnTo>
                <a:lnTo>
                  <a:pt x="1518546" y="54221"/>
                </a:lnTo>
                <a:lnTo>
                  <a:pt x="1499520" y="26003"/>
                </a:lnTo>
                <a:lnTo>
                  <a:pt x="1471302" y="6977"/>
                </a:lnTo>
                <a:lnTo>
                  <a:pt x="1436751" y="0"/>
                </a:lnTo>
                <a:close/>
              </a:path>
            </a:pathLst>
          </a:custGeom>
          <a:solidFill>
            <a:srgbClr val="FFC409"/>
          </a:solidFill>
        </p:spPr>
        <p:txBody>
          <a:bodyPr wrap="square" lIns="0" tIns="0" rIns="0" bIns="0" rtlCol="0"/>
          <a:lstStyle/>
          <a:p>
            <a:pPr algn="ctr"/>
            <a:r>
              <a:rPr lang="ar-EG" sz="2000" b="1" dirty="0"/>
              <a:t>دعم الأستهلاك</a:t>
            </a:r>
            <a:endParaRPr sz="2000" b="1" dirty="0"/>
          </a:p>
        </p:txBody>
      </p:sp>
      <p:sp>
        <p:nvSpPr>
          <p:cNvPr id="30" name="object 62"/>
          <p:cNvSpPr/>
          <p:nvPr/>
        </p:nvSpPr>
        <p:spPr>
          <a:xfrm>
            <a:off x="3732591" y="6320475"/>
            <a:ext cx="7826230" cy="424759"/>
          </a:xfrm>
          <a:custGeom>
            <a:avLst/>
            <a:gdLst/>
            <a:ahLst/>
            <a:cxnLst/>
            <a:rect l="l" t="t" r="r" b="b"/>
            <a:pathLst>
              <a:path w="1525904" h="500380">
                <a:moveTo>
                  <a:pt x="1436751" y="0"/>
                </a:moveTo>
                <a:lnTo>
                  <a:pt x="0" y="0"/>
                </a:lnTo>
                <a:lnTo>
                  <a:pt x="0" y="411099"/>
                </a:lnTo>
                <a:lnTo>
                  <a:pt x="6977" y="445650"/>
                </a:lnTo>
                <a:lnTo>
                  <a:pt x="26003" y="473868"/>
                </a:lnTo>
                <a:lnTo>
                  <a:pt x="54221" y="492894"/>
                </a:lnTo>
                <a:lnTo>
                  <a:pt x="88773" y="499871"/>
                </a:lnTo>
                <a:lnTo>
                  <a:pt x="1525524" y="499871"/>
                </a:lnTo>
                <a:lnTo>
                  <a:pt x="1525524" y="88773"/>
                </a:lnTo>
                <a:lnTo>
                  <a:pt x="1518546" y="54221"/>
                </a:lnTo>
                <a:lnTo>
                  <a:pt x="1499520" y="26003"/>
                </a:lnTo>
                <a:lnTo>
                  <a:pt x="1471302" y="6977"/>
                </a:lnTo>
                <a:lnTo>
                  <a:pt x="1436751" y="0"/>
                </a:lnTo>
                <a:close/>
              </a:path>
            </a:pathLst>
          </a:custGeom>
          <a:solidFill>
            <a:srgbClr val="FFC409"/>
          </a:solidFill>
        </p:spPr>
        <p:txBody>
          <a:bodyPr wrap="square" lIns="0" tIns="0" rIns="0" bIns="0" rtlCol="0"/>
          <a:lstStyle/>
          <a:p>
            <a:pPr algn="ctr"/>
            <a:r>
              <a:rPr lang="ar-EG" sz="1600" b="1" dirty="0"/>
              <a:t>الربط بخدمات ( التعليم ، الصحة ، ...................................... الخ ) </a:t>
            </a:r>
            <a:endParaRPr sz="1600" b="1" dirty="0"/>
          </a:p>
        </p:txBody>
      </p:sp>
      <p:sp>
        <p:nvSpPr>
          <p:cNvPr id="31" name="object 62"/>
          <p:cNvSpPr/>
          <p:nvPr/>
        </p:nvSpPr>
        <p:spPr>
          <a:xfrm>
            <a:off x="3811336" y="5264507"/>
            <a:ext cx="4094823" cy="452467"/>
          </a:xfrm>
          <a:custGeom>
            <a:avLst/>
            <a:gdLst/>
            <a:ahLst/>
            <a:cxnLst/>
            <a:rect l="l" t="t" r="r" b="b"/>
            <a:pathLst>
              <a:path w="1525904" h="500380">
                <a:moveTo>
                  <a:pt x="1436751" y="0"/>
                </a:moveTo>
                <a:lnTo>
                  <a:pt x="0" y="0"/>
                </a:lnTo>
                <a:lnTo>
                  <a:pt x="0" y="411099"/>
                </a:lnTo>
                <a:lnTo>
                  <a:pt x="6977" y="445650"/>
                </a:lnTo>
                <a:lnTo>
                  <a:pt x="26003" y="473868"/>
                </a:lnTo>
                <a:lnTo>
                  <a:pt x="54221" y="492894"/>
                </a:lnTo>
                <a:lnTo>
                  <a:pt x="88773" y="499871"/>
                </a:lnTo>
                <a:lnTo>
                  <a:pt x="1525524" y="499871"/>
                </a:lnTo>
                <a:lnTo>
                  <a:pt x="1525524" y="88773"/>
                </a:lnTo>
                <a:lnTo>
                  <a:pt x="1518546" y="54221"/>
                </a:lnTo>
                <a:lnTo>
                  <a:pt x="1499520" y="26003"/>
                </a:lnTo>
                <a:lnTo>
                  <a:pt x="1471302" y="6977"/>
                </a:lnTo>
                <a:lnTo>
                  <a:pt x="1436751" y="0"/>
                </a:lnTo>
                <a:close/>
              </a:path>
            </a:pathLst>
          </a:custGeom>
          <a:solidFill>
            <a:srgbClr val="92D050"/>
          </a:solidFill>
        </p:spPr>
        <p:txBody>
          <a:bodyPr wrap="square" lIns="0" tIns="0" rIns="0" bIns="0" rtlCol="0"/>
          <a:lstStyle/>
          <a:p>
            <a:pPr algn="ctr"/>
            <a:r>
              <a:rPr lang="ar-EG" sz="2000" b="1" dirty="0"/>
              <a:t>الربط بالاسواق</a:t>
            </a:r>
            <a:endParaRPr sz="2000" b="1" dirty="0"/>
          </a:p>
        </p:txBody>
      </p:sp>
      <p:sp>
        <p:nvSpPr>
          <p:cNvPr id="33" name="object 62"/>
          <p:cNvSpPr/>
          <p:nvPr/>
        </p:nvSpPr>
        <p:spPr>
          <a:xfrm>
            <a:off x="3685343" y="6989190"/>
            <a:ext cx="7826230" cy="356880"/>
          </a:xfrm>
          <a:custGeom>
            <a:avLst/>
            <a:gdLst/>
            <a:ahLst/>
            <a:cxnLst/>
            <a:rect l="l" t="t" r="r" b="b"/>
            <a:pathLst>
              <a:path w="1525904" h="500380">
                <a:moveTo>
                  <a:pt x="1436751" y="0"/>
                </a:moveTo>
                <a:lnTo>
                  <a:pt x="0" y="0"/>
                </a:lnTo>
                <a:lnTo>
                  <a:pt x="0" y="411099"/>
                </a:lnTo>
                <a:lnTo>
                  <a:pt x="6977" y="445650"/>
                </a:lnTo>
                <a:lnTo>
                  <a:pt x="26003" y="473868"/>
                </a:lnTo>
                <a:lnTo>
                  <a:pt x="54221" y="492894"/>
                </a:lnTo>
                <a:lnTo>
                  <a:pt x="88773" y="499871"/>
                </a:lnTo>
                <a:lnTo>
                  <a:pt x="1525524" y="499871"/>
                </a:lnTo>
                <a:lnTo>
                  <a:pt x="1525524" y="88773"/>
                </a:lnTo>
                <a:lnTo>
                  <a:pt x="1518546" y="54221"/>
                </a:lnTo>
                <a:lnTo>
                  <a:pt x="1499520" y="26003"/>
                </a:lnTo>
                <a:lnTo>
                  <a:pt x="1471302" y="6977"/>
                </a:lnTo>
                <a:lnTo>
                  <a:pt x="1436751" y="0"/>
                </a:lnTo>
                <a:close/>
              </a:path>
            </a:pathLst>
          </a:custGeom>
          <a:solidFill>
            <a:srgbClr val="7030A0"/>
          </a:solidFill>
        </p:spPr>
        <p:txBody>
          <a:bodyPr wrap="square" lIns="0" tIns="0" rIns="0" bIns="0" rtlCol="0"/>
          <a:lstStyle/>
          <a:p>
            <a:pPr algn="ctr"/>
            <a:r>
              <a:rPr lang="ar-EG" sz="2000" b="1" dirty="0">
                <a:solidFill>
                  <a:schemeClr val="bg1"/>
                </a:solidFill>
              </a:rPr>
              <a:t>دعم الإدخار (محو الأمية المالية ، مجموعات الأدخار )</a:t>
            </a:r>
            <a:endParaRPr sz="2000" b="1" dirty="0">
              <a:solidFill>
                <a:schemeClr val="bg1"/>
              </a:solidFill>
            </a:endParaRPr>
          </a:p>
        </p:txBody>
      </p:sp>
      <p:sp>
        <p:nvSpPr>
          <p:cNvPr id="34" name="object 62"/>
          <p:cNvSpPr/>
          <p:nvPr/>
        </p:nvSpPr>
        <p:spPr>
          <a:xfrm>
            <a:off x="3685343" y="7445921"/>
            <a:ext cx="7826230" cy="356880"/>
          </a:xfrm>
          <a:custGeom>
            <a:avLst/>
            <a:gdLst/>
            <a:ahLst/>
            <a:cxnLst/>
            <a:rect l="l" t="t" r="r" b="b"/>
            <a:pathLst>
              <a:path w="1525904" h="500380">
                <a:moveTo>
                  <a:pt x="1436751" y="0"/>
                </a:moveTo>
                <a:lnTo>
                  <a:pt x="0" y="0"/>
                </a:lnTo>
                <a:lnTo>
                  <a:pt x="0" y="411099"/>
                </a:lnTo>
                <a:lnTo>
                  <a:pt x="6977" y="445650"/>
                </a:lnTo>
                <a:lnTo>
                  <a:pt x="26003" y="473868"/>
                </a:lnTo>
                <a:lnTo>
                  <a:pt x="54221" y="492894"/>
                </a:lnTo>
                <a:lnTo>
                  <a:pt x="88773" y="499871"/>
                </a:lnTo>
                <a:lnTo>
                  <a:pt x="1525524" y="499871"/>
                </a:lnTo>
                <a:lnTo>
                  <a:pt x="1525524" y="88773"/>
                </a:lnTo>
                <a:lnTo>
                  <a:pt x="1518546" y="54221"/>
                </a:lnTo>
                <a:lnTo>
                  <a:pt x="1499520" y="26003"/>
                </a:lnTo>
                <a:lnTo>
                  <a:pt x="1471302" y="6977"/>
                </a:lnTo>
                <a:lnTo>
                  <a:pt x="1436751" y="0"/>
                </a:lnTo>
                <a:close/>
              </a:path>
            </a:pathLst>
          </a:custGeom>
          <a:solidFill>
            <a:srgbClr val="7030A0"/>
          </a:solidFill>
        </p:spPr>
        <p:txBody>
          <a:bodyPr wrap="square" lIns="0" tIns="0" rIns="0" bIns="0" rtlCol="0"/>
          <a:lstStyle/>
          <a:p>
            <a:pPr algn="ctr"/>
            <a:r>
              <a:rPr lang="ar-EG" sz="2000" b="1" dirty="0">
                <a:solidFill>
                  <a:schemeClr val="bg1"/>
                </a:solidFill>
              </a:rPr>
              <a:t>الربط مع المؤسسات المالية الرسمية ، اكساب مهارات السوق</a:t>
            </a:r>
            <a:endParaRPr sz="2000" b="1" dirty="0">
              <a:solidFill>
                <a:schemeClr val="bg1"/>
              </a:solidFill>
            </a:endParaRPr>
          </a:p>
        </p:txBody>
      </p:sp>
      <p:sp>
        <p:nvSpPr>
          <p:cNvPr id="35" name="object 62"/>
          <p:cNvSpPr/>
          <p:nvPr/>
        </p:nvSpPr>
        <p:spPr>
          <a:xfrm>
            <a:off x="3714149" y="8278518"/>
            <a:ext cx="7778982" cy="351209"/>
          </a:xfrm>
          <a:custGeom>
            <a:avLst/>
            <a:gdLst/>
            <a:ahLst/>
            <a:cxnLst/>
            <a:rect l="l" t="t" r="r" b="b"/>
            <a:pathLst>
              <a:path w="1525904" h="500380">
                <a:moveTo>
                  <a:pt x="1436751" y="0"/>
                </a:moveTo>
                <a:lnTo>
                  <a:pt x="0" y="0"/>
                </a:lnTo>
                <a:lnTo>
                  <a:pt x="0" y="411099"/>
                </a:lnTo>
                <a:lnTo>
                  <a:pt x="6977" y="445650"/>
                </a:lnTo>
                <a:lnTo>
                  <a:pt x="26003" y="473868"/>
                </a:lnTo>
                <a:lnTo>
                  <a:pt x="54221" y="492894"/>
                </a:lnTo>
                <a:lnTo>
                  <a:pt x="88773" y="499871"/>
                </a:lnTo>
                <a:lnTo>
                  <a:pt x="1525524" y="499871"/>
                </a:lnTo>
                <a:lnTo>
                  <a:pt x="1525524" y="88773"/>
                </a:lnTo>
                <a:lnTo>
                  <a:pt x="1518546" y="54221"/>
                </a:lnTo>
                <a:lnTo>
                  <a:pt x="1499520" y="26003"/>
                </a:lnTo>
                <a:lnTo>
                  <a:pt x="1471302" y="6977"/>
                </a:lnTo>
                <a:lnTo>
                  <a:pt x="1436751" y="0"/>
                </a:lnTo>
                <a:close/>
              </a:path>
            </a:pathLst>
          </a:custGeom>
          <a:solidFill>
            <a:srgbClr val="00B0F0"/>
          </a:solidFill>
        </p:spPr>
        <p:txBody>
          <a:bodyPr wrap="square" lIns="0" tIns="0" rIns="0" bIns="0" rtlCol="0"/>
          <a:lstStyle/>
          <a:p>
            <a:pPr algn="ctr"/>
            <a:r>
              <a:rPr lang="ar-EG" b="1" dirty="0">
                <a:solidFill>
                  <a:schemeClr val="bg1"/>
                </a:solidFill>
              </a:rPr>
              <a:t>لاكساب المهارات الحياتية : بناء الثقة وتنمية المهارات الحياتية</a:t>
            </a:r>
            <a:endParaRPr b="1" dirty="0">
              <a:solidFill>
                <a:schemeClr val="bg1"/>
              </a:solidFill>
            </a:endParaRPr>
          </a:p>
        </p:txBody>
      </p:sp>
      <p:sp>
        <p:nvSpPr>
          <p:cNvPr id="36" name="object 62"/>
          <p:cNvSpPr/>
          <p:nvPr/>
        </p:nvSpPr>
        <p:spPr>
          <a:xfrm>
            <a:off x="8709376" y="8768864"/>
            <a:ext cx="2849444" cy="356880"/>
          </a:xfrm>
          <a:custGeom>
            <a:avLst/>
            <a:gdLst/>
            <a:ahLst/>
            <a:cxnLst/>
            <a:rect l="l" t="t" r="r" b="b"/>
            <a:pathLst>
              <a:path w="1525904" h="500380">
                <a:moveTo>
                  <a:pt x="1436751" y="0"/>
                </a:moveTo>
                <a:lnTo>
                  <a:pt x="0" y="0"/>
                </a:lnTo>
                <a:lnTo>
                  <a:pt x="0" y="411099"/>
                </a:lnTo>
                <a:lnTo>
                  <a:pt x="6977" y="445650"/>
                </a:lnTo>
                <a:lnTo>
                  <a:pt x="26003" y="473868"/>
                </a:lnTo>
                <a:lnTo>
                  <a:pt x="54221" y="492894"/>
                </a:lnTo>
                <a:lnTo>
                  <a:pt x="88773" y="499871"/>
                </a:lnTo>
                <a:lnTo>
                  <a:pt x="1525524" y="499871"/>
                </a:lnTo>
                <a:lnTo>
                  <a:pt x="1525524" y="88773"/>
                </a:lnTo>
                <a:lnTo>
                  <a:pt x="1518546" y="54221"/>
                </a:lnTo>
                <a:lnTo>
                  <a:pt x="1499520" y="26003"/>
                </a:lnTo>
                <a:lnTo>
                  <a:pt x="1471302" y="6977"/>
                </a:lnTo>
                <a:lnTo>
                  <a:pt x="1436751" y="0"/>
                </a:lnTo>
                <a:close/>
              </a:path>
            </a:pathLst>
          </a:custGeom>
          <a:solidFill>
            <a:srgbClr val="00B0F0"/>
          </a:solidFill>
        </p:spPr>
        <p:txBody>
          <a:bodyPr wrap="square" lIns="0" tIns="0" rIns="0" bIns="0" rtlCol="0"/>
          <a:lstStyle/>
          <a:p>
            <a:pPr algn="r"/>
            <a:r>
              <a:rPr lang="ar-EG" sz="1600" b="1" dirty="0">
                <a:solidFill>
                  <a:schemeClr val="bg1"/>
                </a:solidFill>
              </a:rPr>
              <a:t>وتعزيز الاندماج الاجتماعي</a:t>
            </a:r>
            <a:endParaRPr sz="1600" b="1" dirty="0">
              <a:solidFill>
                <a:schemeClr val="bg1"/>
              </a:solidFill>
            </a:endParaRPr>
          </a:p>
        </p:txBody>
      </p:sp>
      <p:sp>
        <p:nvSpPr>
          <p:cNvPr id="37" name="Rounded Rectangle 36"/>
          <p:cNvSpPr/>
          <p:nvPr/>
        </p:nvSpPr>
        <p:spPr>
          <a:xfrm>
            <a:off x="157492" y="4322515"/>
            <a:ext cx="3433354" cy="462478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25230" indent="-425230" algn="r" rtl="1">
              <a:lnSpc>
                <a:spcPct val="150000"/>
              </a:lnSpc>
              <a:buFont typeface="Wingdings" pitchFamily="2" charset="2"/>
              <a:buChar char="q"/>
            </a:pPr>
            <a:r>
              <a:rPr lang="ar-EG" sz="2000" b="1" dirty="0">
                <a:solidFill>
                  <a:schemeClr val="tx1"/>
                </a:solidFill>
              </a:rPr>
              <a:t>أمن غذائي</a:t>
            </a:r>
          </a:p>
          <a:p>
            <a:pPr marL="425230" indent="-425230" algn="r" rtl="1">
              <a:lnSpc>
                <a:spcPct val="150000"/>
              </a:lnSpc>
              <a:buFont typeface="Wingdings" pitchFamily="2" charset="2"/>
              <a:buChar char="q"/>
            </a:pPr>
            <a:r>
              <a:rPr lang="ar-EG" sz="2000" b="1" dirty="0">
                <a:solidFill>
                  <a:schemeClr val="tx1"/>
                </a:solidFill>
              </a:rPr>
              <a:t>تغذية الكافية</a:t>
            </a:r>
          </a:p>
          <a:p>
            <a:pPr marL="425230" indent="-425230" algn="r" rtl="1">
              <a:lnSpc>
                <a:spcPct val="150000"/>
              </a:lnSpc>
              <a:buFont typeface="Wingdings" pitchFamily="2" charset="2"/>
              <a:buChar char="q"/>
            </a:pPr>
            <a:r>
              <a:rPr lang="ar-EG" sz="2000" b="1" dirty="0">
                <a:solidFill>
                  <a:schemeClr val="tx1"/>
                </a:solidFill>
              </a:rPr>
              <a:t>زيادة الأصول</a:t>
            </a:r>
          </a:p>
          <a:p>
            <a:pPr marL="425230" indent="-425230" algn="r" rtl="1">
              <a:lnSpc>
                <a:spcPct val="150000"/>
              </a:lnSpc>
              <a:buFont typeface="Wingdings" pitchFamily="2" charset="2"/>
              <a:buChar char="q"/>
            </a:pPr>
            <a:r>
              <a:rPr lang="ar-EG" sz="2000" b="1" dirty="0">
                <a:solidFill>
                  <a:schemeClr val="tx1"/>
                </a:solidFill>
              </a:rPr>
              <a:t>مهارات إنتاج</a:t>
            </a:r>
          </a:p>
          <a:p>
            <a:pPr marL="425230" indent="-425230" algn="r" rtl="1">
              <a:lnSpc>
                <a:spcPct val="150000"/>
              </a:lnSpc>
              <a:buFont typeface="Wingdings" pitchFamily="2" charset="2"/>
              <a:buChar char="q"/>
            </a:pPr>
            <a:r>
              <a:rPr lang="ar-EG" sz="2000" b="1" dirty="0">
                <a:solidFill>
                  <a:schemeClr val="tx1"/>
                </a:solidFill>
              </a:rPr>
              <a:t>تنوع سبل العيش</a:t>
            </a:r>
          </a:p>
          <a:p>
            <a:pPr marL="425230" indent="-425230" algn="r" rtl="1">
              <a:lnSpc>
                <a:spcPct val="150000"/>
              </a:lnSpc>
              <a:buFont typeface="Wingdings" pitchFamily="2" charset="2"/>
              <a:buChar char="q"/>
            </a:pPr>
            <a:r>
              <a:rPr lang="ar-EG" sz="2000" b="1" dirty="0">
                <a:solidFill>
                  <a:schemeClr val="tx1"/>
                </a:solidFill>
              </a:rPr>
              <a:t>مدخرات</a:t>
            </a:r>
          </a:p>
          <a:p>
            <a:pPr marL="425230" indent="-425230" algn="r" rtl="1">
              <a:lnSpc>
                <a:spcPct val="150000"/>
              </a:lnSpc>
              <a:buFont typeface="Wingdings" pitchFamily="2" charset="2"/>
              <a:buChar char="q"/>
            </a:pPr>
            <a:r>
              <a:rPr lang="ar-EG" sz="2000" b="1" dirty="0">
                <a:solidFill>
                  <a:schemeClr val="tx1"/>
                </a:solidFill>
              </a:rPr>
              <a:t>خدمات المالية</a:t>
            </a:r>
          </a:p>
          <a:p>
            <a:pPr marL="425230" indent="-425230" algn="r" rtl="1">
              <a:lnSpc>
                <a:spcPct val="150000"/>
              </a:lnSpc>
              <a:buFont typeface="Wingdings" pitchFamily="2" charset="2"/>
              <a:buChar char="q"/>
            </a:pPr>
            <a:r>
              <a:rPr lang="ar-EG" sz="2000" b="1" dirty="0">
                <a:solidFill>
                  <a:schemeClr val="tx1"/>
                </a:solidFill>
              </a:rPr>
              <a:t>راس مال اجتماعي</a:t>
            </a:r>
          </a:p>
        </p:txBody>
      </p:sp>
      <p:sp>
        <p:nvSpPr>
          <p:cNvPr id="39" name="object 62"/>
          <p:cNvSpPr/>
          <p:nvPr/>
        </p:nvSpPr>
        <p:spPr>
          <a:xfrm>
            <a:off x="3714149" y="7897939"/>
            <a:ext cx="7826230" cy="299080"/>
          </a:xfrm>
          <a:custGeom>
            <a:avLst/>
            <a:gdLst/>
            <a:ahLst/>
            <a:cxnLst/>
            <a:rect l="l" t="t" r="r" b="b"/>
            <a:pathLst>
              <a:path w="1525904" h="500380">
                <a:moveTo>
                  <a:pt x="1436751" y="0"/>
                </a:moveTo>
                <a:lnTo>
                  <a:pt x="0" y="0"/>
                </a:lnTo>
                <a:lnTo>
                  <a:pt x="0" y="411099"/>
                </a:lnTo>
                <a:lnTo>
                  <a:pt x="6977" y="445650"/>
                </a:lnTo>
                <a:lnTo>
                  <a:pt x="26003" y="473868"/>
                </a:lnTo>
                <a:lnTo>
                  <a:pt x="54221" y="492894"/>
                </a:lnTo>
                <a:lnTo>
                  <a:pt x="88773" y="499871"/>
                </a:lnTo>
                <a:lnTo>
                  <a:pt x="1525524" y="499871"/>
                </a:lnTo>
                <a:lnTo>
                  <a:pt x="1525524" y="88773"/>
                </a:lnTo>
                <a:lnTo>
                  <a:pt x="1518546" y="54221"/>
                </a:lnTo>
                <a:lnTo>
                  <a:pt x="1499520" y="26003"/>
                </a:lnTo>
                <a:lnTo>
                  <a:pt x="1471302" y="6977"/>
                </a:lnTo>
                <a:lnTo>
                  <a:pt x="1436751" y="0"/>
                </a:lnTo>
                <a:close/>
              </a:path>
            </a:pathLst>
          </a:custGeom>
          <a:solidFill>
            <a:srgbClr val="00B0F0"/>
          </a:solidFill>
        </p:spPr>
        <p:txBody>
          <a:bodyPr wrap="square" lIns="0" tIns="0" rIns="0" bIns="0" rtlCol="0"/>
          <a:lstStyle/>
          <a:p>
            <a:pPr algn="ctr"/>
            <a:r>
              <a:rPr lang="ar-EG" sz="2000" b="1" dirty="0">
                <a:solidFill>
                  <a:schemeClr val="bg1"/>
                </a:solidFill>
              </a:rPr>
              <a:t>زيارات منزلية ولقاءات جماعية</a:t>
            </a:r>
            <a:endParaRPr sz="2000" b="1" dirty="0">
              <a:solidFill>
                <a:schemeClr val="bg1"/>
              </a:solidFill>
            </a:endParaRPr>
          </a:p>
        </p:txBody>
      </p:sp>
      <p:sp>
        <p:nvSpPr>
          <p:cNvPr id="40" name="Title 1"/>
          <p:cNvSpPr txBox="1">
            <a:spLocks/>
          </p:cNvSpPr>
          <p:nvPr/>
        </p:nvSpPr>
        <p:spPr>
          <a:xfrm>
            <a:off x="157493" y="2637022"/>
            <a:ext cx="14688132" cy="665517"/>
          </a:xfrm>
          <a:prstGeom prst="rect">
            <a:avLst/>
          </a:prstGeom>
          <a:solidFill>
            <a:srgbClr val="00FF99"/>
          </a:solidFill>
        </p:spPr>
        <p:txBody>
          <a:bodyPr vert="horz" lIns="113395" tIns="56698" rIns="113395" bIns="5669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EG" sz="3600" b="1" dirty="0"/>
              <a:t>باب أمل : نهج التخرج من الفقر</a:t>
            </a:r>
          </a:p>
        </p:txBody>
      </p:sp>
      <p:pic>
        <p:nvPicPr>
          <p:cNvPr id="41" name="Picture 2"/>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6365679" y="1286519"/>
            <a:ext cx="2102535" cy="11792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32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
          <p:cNvSpPr>
            <a:spLocks noChangeAspect="1" noChangeArrowheads="1"/>
          </p:cNvSpPr>
          <p:nvPr/>
        </p:nvSpPr>
        <p:spPr bwMode="auto">
          <a:xfrm>
            <a:off x="14845706" y="1418419"/>
            <a:ext cx="377984" cy="3779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13395" tIns="56698" rIns="113395" bIns="56698" numCol="1" anchor="t" anchorCtr="0" compatLnSpc="1">
            <a:prstTxWarp prst="textNoShape">
              <a:avLst/>
            </a:prstTxWarp>
          </a:bodyPr>
          <a:lstStyle/>
          <a:p>
            <a:endParaRPr lang="ar-EG" sz="240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6959" y="4570716"/>
            <a:ext cx="1639227" cy="164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0611" y="4554966"/>
            <a:ext cx="1639228" cy="164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6959" y="7925321"/>
            <a:ext cx="1639227" cy="164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06959" y="6248301"/>
            <a:ext cx="1639227" cy="164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80610" y="7925321"/>
            <a:ext cx="1639227" cy="164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80610" y="6248301"/>
            <a:ext cx="1639227" cy="164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74502" y="4570716"/>
            <a:ext cx="1639227" cy="164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7008449" y="4301350"/>
            <a:ext cx="2819129" cy="18950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FF0000"/>
                </a:solidFill>
              </a:rPr>
              <a:t>( 1 )</a:t>
            </a:r>
          </a:p>
          <a:p>
            <a:pPr algn="justLow" rtl="1"/>
            <a:r>
              <a:rPr lang="ar-EG" sz="2400" b="1" dirty="0">
                <a:solidFill>
                  <a:schemeClr val="tx1"/>
                </a:solidFill>
              </a:rPr>
              <a:t>جودة الحياة: </a:t>
            </a:r>
            <a:r>
              <a:rPr lang="ar-EG" sz="2400" dirty="0">
                <a:solidFill>
                  <a:schemeClr val="tx1"/>
                </a:solidFill>
              </a:rPr>
              <a:t>الارتقاء بجودة حياة المواطن المصري وتحسين مستوى معيشته</a:t>
            </a:r>
          </a:p>
        </p:txBody>
      </p:sp>
      <p:sp>
        <p:nvSpPr>
          <p:cNvPr id="15" name="Rounded Rectangle 14"/>
          <p:cNvSpPr/>
          <p:nvPr/>
        </p:nvSpPr>
        <p:spPr>
          <a:xfrm>
            <a:off x="7039947" y="6245554"/>
            <a:ext cx="2819129" cy="164140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FF0000"/>
                </a:solidFill>
              </a:rPr>
              <a:t>( 2 )</a:t>
            </a:r>
          </a:p>
          <a:p>
            <a:pPr algn="ctr"/>
            <a:r>
              <a:rPr lang="ar-EG" sz="2400" b="1" dirty="0">
                <a:solidFill>
                  <a:schemeClr val="tx1"/>
                </a:solidFill>
              </a:rPr>
              <a:t>العدالة والاندماج الاجتماعي والمشاركة</a:t>
            </a:r>
          </a:p>
        </p:txBody>
      </p:sp>
      <p:sp>
        <p:nvSpPr>
          <p:cNvPr id="16" name="Rounded Rectangle 15"/>
          <p:cNvSpPr/>
          <p:nvPr/>
        </p:nvSpPr>
        <p:spPr>
          <a:xfrm>
            <a:off x="7055697" y="7909574"/>
            <a:ext cx="2819129" cy="16414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rgbClr val="FF0000"/>
                </a:solidFill>
              </a:rPr>
              <a:t>( 3 )</a:t>
            </a:r>
          </a:p>
          <a:p>
            <a:pPr algn="ctr"/>
            <a:r>
              <a:rPr lang="ar-EG" sz="2400" b="1" dirty="0">
                <a:solidFill>
                  <a:schemeClr val="tx1"/>
                </a:solidFill>
              </a:rPr>
              <a:t>نظام بيئي متكامل ومستدام " التنمية المستدامة"</a:t>
            </a:r>
          </a:p>
        </p:txBody>
      </p:sp>
      <p:sp>
        <p:nvSpPr>
          <p:cNvPr id="17" name="Title 1"/>
          <p:cNvSpPr txBox="1">
            <a:spLocks/>
          </p:cNvSpPr>
          <p:nvPr/>
        </p:nvSpPr>
        <p:spPr>
          <a:xfrm>
            <a:off x="188992" y="2091174"/>
            <a:ext cx="14787478" cy="807261"/>
          </a:xfrm>
          <a:prstGeom prst="rect">
            <a:avLst/>
          </a:prstGeom>
          <a:solidFill>
            <a:srgbClr val="00FF99"/>
          </a:solidFill>
        </p:spPr>
        <p:txBody>
          <a:bodyPr vert="horz" lIns="113395" tIns="56698" rIns="113395" bIns="5669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EG" sz="4000" b="1" dirty="0"/>
              <a:t>باب أمل : </a:t>
            </a:r>
            <a:r>
              <a:rPr lang="ar-EG" sz="4000" b="1" dirty="0">
                <a:solidFill>
                  <a:srgbClr val="FF0000"/>
                </a:solidFill>
              </a:rPr>
              <a:t>الأسباب والمبررات </a:t>
            </a:r>
          </a:p>
        </p:txBody>
      </p:sp>
      <p:pic>
        <p:nvPicPr>
          <p:cNvPr id="18" name="Picture 2"/>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6365679" y="772169"/>
            <a:ext cx="2102535" cy="11792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569126" y="3193205"/>
            <a:ext cx="6247957" cy="6986528"/>
          </a:xfrm>
          <a:prstGeom prst="rect">
            <a:avLst/>
          </a:prstGeom>
        </p:spPr>
        <p:txBody>
          <a:bodyPr wrap="square">
            <a:spAutoFit/>
          </a:bodyPr>
          <a:lstStyle/>
          <a:p>
            <a:pPr marL="425230" lvl="1" indent="-425230" algn="justLow" rtl="1">
              <a:buFont typeface="Wingdings" pitchFamily="2" charset="2"/>
              <a:buChar char="q"/>
            </a:pPr>
            <a:r>
              <a:rPr lang="ar-EG" sz="3200" dirty="0"/>
              <a:t>البرنامج يدعم الأستراتيجية الوطنية للتغيرات المناخية</a:t>
            </a:r>
          </a:p>
          <a:p>
            <a:pPr marL="425230" lvl="1" indent="-425230" algn="justLow" rtl="1">
              <a:buFont typeface="Wingdings" pitchFamily="2" charset="2"/>
              <a:buChar char="q"/>
            </a:pPr>
            <a:r>
              <a:rPr lang="ar-EG" sz="3200" dirty="0"/>
              <a:t>يتبني أستراتيجات التكيف والتخفيف </a:t>
            </a:r>
          </a:p>
          <a:p>
            <a:pPr marL="425230" lvl="1" indent="-425230" algn="justLow" rtl="1">
              <a:buFont typeface="Wingdings" pitchFamily="2" charset="2"/>
              <a:buChar char="q"/>
            </a:pPr>
            <a:r>
              <a:rPr lang="ar-EG" sz="3200" dirty="0"/>
              <a:t>باب أمل نهج مجرب عالميا لأستهداف الفقر متعدد الابعاد</a:t>
            </a:r>
          </a:p>
          <a:p>
            <a:pPr marL="425230" lvl="1" indent="-425230" algn="justLow" rtl="1">
              <a:buFont typeface="Wingdings" pitchFamily="2" charset="2"/>
              <a:buChar char="q"/>
            </a:pPr>
            <a:r>
              <a:rPr lang="ar-EG" sz="3200" dirty="0"/>
              <a:t>باب أمل تم تمصيرة واختباره علي المستوي المحلي</a:t>
            </a:r>
          </a:p>
          <a:p>
            <a:pPr marL="425230" lvl="1" indent="-425230" algn="justLow" rtl="1">
              <a:buFont typeface="Wingdings" pitchFamily="2" charset="2"/>
              <a:buChar char="q"/>
            </a:pPr>
            <a:r>
              <a:rPr lang="ar-EG" sz="3200" dirty="0"/>
              <a:t>يعزز الممارسات الخضراء</a:t>
            </a:r>
          </a:p>
          <a:p>
            <a:pPr marL="425230" lvl="1" indent="-425230" algn="justLow" rtl="1">
              <a:buFont typeface="Wingdings" pitchFamily="2" charset="2"/>
              <a:buChar char="q"/>
            </a:pPr>
            <a:r>
              <a:rPr lang="ar-EG" sz="3200" dirty="0"/>
              <a:t>اسيوط المحافظة الافقر علي مستوي الجمهورية ( حياة كريمة المرحلة الاولي فقط تتضمن 463971 أسرة فقيرة بعدد 7 مراكز</a:t>
            </a:r>
          </a:p>
          <a:p>
            <a:pPr marL="425230" lvl="1" indent="-425230" algn="justLow" rtl="1">
              <a:buFont typeface="Wingdings" pitchFamily="2" charset="2"/>
              <a:buChar char="q"/>
            </a:pPr>
            <a:r>
              <a:rPr lang="ar-EG" sz="3200" dirty="0"/>
              <a:t>تكلفة خروج الأسرة 1100:1000 دولار</a:t>
            </a:r>
          </a:p>
          <a:p>
            <a:pPr marL="425230" lvl="1" indent="-425230" algn="justLow" rtl="1">
              <a:buFont typeface="Wingdings" pitchFamily="2" charset="2"/>
              <a:buChar char="q"/>
            </a:pPr>
            <a:r>
              <a:rPr lang="ar-EG" sz="3200" dirty="0"/>
              <a:t>فرق عمل مؤهلة عمليا</a:t>
            </a:r>
          </a:p>
        </p:txBody>
      </p:sp>
      <p:sp>
        <p:nvSpPr>
          <p:cNvPr id="4" name="Rectangle 3"/>
          <p:cNvSpPr/>
          <p:nvPr/>
        </p:nvSpPr>
        <p:spPr>
          <a:xfrm>
            <a:off x="11371572" y="3570845"/>
            <a:ext cx="2178802" cy="707886"/>
          </a:xfrm>
          <a:prstGeom prst="rect">
            <a:avLst/>
          </a:prstGeom>
        </p:spPr>
        <p:txBody>
          <a:bodyPr wrap="none">
            <a:spAutoFit/>
          </a:bodyPr>
          <a:lstStyle/>
          <a:p>
            <a:pPr marL="0" lvl="1" algn="ctr" rtl="1"/>
            <a:r>
              <a:rPr lang="ar-EG" sz="2000" b="1" dirty="0">
                <a:solidFill>
                  <a:srgbClr val="7030A0"/>
                </a:solidFill>
              </a:rPr>
              <a:t>البرنامج متوافق مع </a:t>
            </a:r>
          </a:p>
          <a:p>
            <a:pPr marL="0" lvl="1" algn="ctr" rtl="1"/>
            <a:r>
              <a:rPr lang="ar-EG" sz="2000" b="1" dirty="0">
                <a:solidFill>
                  <a:srgbClr val="7030A0"/>
                </a:solidFill>
              </a:rPr>
              <a:t>أهداف التنمية المستدامه</a:t>
            </a:r>
          </a:p>
        </p:txBody>
      </p:sp>
      <p:sp>
        <p:nvSpPr>
          <p:cNvPr id="20" name="Rectangle 19"/>
          <p:cNvSpPr/>
          <p:nvPr/>
        </p:nvSpPr>
        <p:spPr>
          <a:xfrm>
            <a:off x="6945452" y="3570845"/>
            <a:ext cx="3086867" cy="707886"/>
          </a:xfrm>
          <a:prstGeom prst="rect">
            <a:avLst/>
          </a:prstGeom>
        </p:spPr>
        <p:txBody>
          <a:bodyPr wrap="square">
            <a:spAutoFit/>
          </a:bodyPr>
          <a:lstStyle/>
          <a:p>
            <a:pPr marL="0" lvl="1" algn="ctr"/>
            <a:r>
              <a:rPr lang="ar-EG" sz="2000" b="1" dirty="0">
                <a:solidFill>
                  <a:srgbClr val="7030A0"/>
                </a:solidFill>
              </a:rPr>
              <a:t>البرنامج متوافق مع</a:t>
            </a:r>
          </a:p>
          <a:p>
            <a:pPr marL="0" lvl="1" algn="ctr"/>
            <a:r>
              <a:rPr lang="ar-EG" sz="2000" b="1" dirty="0">
                <a:solidFill>
                  <a:srgbClr val="7030A0"/>
                </a:solidFill>
              </a:rPr>
              <a:t> رؤية مصر 2030</a:t>
            </a:r>
          </a:p>
        </p:txBody>
      </p:sp>
    </p:spTree>
    <p:extLst>
      <p:ext uri="{BB962C8B-B14F-4D97-AF65-F5344CB8AC3E}">
        <p14:creationId xmlns:p14="http://schemas.microsoft.com/office/powerpoint/2010/main" val="196688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755969" y="2715769"/>
            <a:ext cx="14095643" cy="823010"/>
          </a:xfrm>
          <a:prstGeom prst="rect">
            <a:avLst/>
          </a:prstGeom>
          <a:solidFill>
            <a:srgbClr val="00FF99"/>
          </a:solidFill>
        </p:spPr>
        <p:txBody>
          <a:bodyPr vert="horz" lIns="113395" tIns="56698" rIns="113395" bIns="5669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EG" sz="4464" b="1" dirty="0"/>
              <a:t>باب أمل ( 1 ) : يونيه 2018- نوفمبر 2022</a:t>
            </a:r>
          </a:p>
        </p:txBody>
      </p:sp>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279" t="68039" r="33073" b="5220"/>
          <a:stretch/>
        </p:blipFill>
        <p:spPr bwMode="auto">
          <a:xfrm>
            <a:off x="755969" y="4637389"/>
            <a:ext cx="7386432" cy="387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279" t="13877" r="33073" b="40012"/>
          <a:stretch/>
        </p:blipFill>
        <p:spPr bwMode="auto">
          <a:xfrm>
            <a:off x="8488887" y="3790337"/>
            <a:ext cx="6362726" cy="533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120" t="60760" r="35273" b="33700"/>
          <a:stretch/>
        </p:blipFill>
        <p:spPr bwMode="auto">
          <a:xfrm>
            <a:off x="2054293" y="3733286"/>
            <a:ext cx="4170015" cy="80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10737" y="8716261"/>
            <a:ext cx="2283652" cy="724469"/>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EG" sz="2976" b="1" dirty="0"/>
              <a:t>18 مليون جنيه</a:t>
            </a:r>
          </a:p>
        </p:txBody>
      </p:sp>
      <p:sp>
        <p:nvSpPr>
          <p:cNvPr id="22" name="Rectangle 21"/>
          <p:cNvSpPr/>
          <p:nvPr/>
        </p:nvSpPr>
        <p:spPr>
          <a:xfrm>
            <a:off x="3102617" y="8716261"/>
            <a:ext cx="2929374" cy="724469"/>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EG" sz="2728" b="1" dirty="0"/>
              <a:t>1100 دولار / أسرة</a:t>
            </a:r>
          </a:p>
        </p:txBody>
      </p:sp>
      <p:pic>
        <p:nvPicPr>
          <p:cNvPr id="23"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6365679" y="1286519"/>
            <a:ext cx="2102535" cy="11792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94496" y="8716261"/>
            <a:ext cx="2929374" cy="724469"/>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EG" sz="2728" b="1" dirty="0"/>
              <a:t>خروج 85% من الاسر</a:t>
            </a:r>
          </a:p>
        </p:txBody>
      </p:sp>
    </p:spTree>
    <p:extLst>
      <p:ext uri="{BB962C8B-B14F-4D97-AF65-F5344CB8AC3E}">
        <p14:creationId xmlns:p14="http://schemas.microsoft.com/office/powerpoint/2010/main" val="349166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0246" y="2605524"/>
            <a:ext cx="14867360" cy="823010"/>
          </a:xfrm>
          <a:prstGeom prst="rect">
            <a:avLst/>
          </a:prstGeom>
          <a:solidFill>
            <a:srgbClr val="00FF99"/>
          </a:solidFill>
        </p:spPr>
        <p:txBody>
          <a:bodyPr vert="horz" lIns="113395" tIns="56698" rIns="113395" bIns="5669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EG" sz="4400" b="1" dirty="0"/>
              <a:t>باب أمل : </a:t>
            </a:r>
            <a:r>
              <a:rPr lang="ar-EG" sz="4400" b="1" dirty="0">
                <a:solidFill>
                  <a:schemeClr val="accent2"/>
                </a:solidFill>
              </a:rPr>
              <a:t>أثر المشروع</a:t>
            </a:r>
            <a:endParaRPr lang="ar-EG" sz="4400" b="1" dirty="0"/>
          </a:p>
        </p:txBody>
      </p:sp>
      <p:sp>
        <p:nvSpPr>
          <p:cNvPr id="2" name="Rectangle 1"/>
          <p:cNvSpPr/>
          <p:nvPr/>
        </p:nvSpPr>
        <p:spPr>
          <a:xfrm>
            <a:off x="9859075" y="3603036"/>
            <a:ext cx="5118529" cy="2308324"/>
          </a:xfrm>
          <a:prstGeom prst="rect">
            <a:avLst/>
          </a:prstGeom>
          <a:solidFill>
            <a:schemeClr val="accent4">
              <a:lumMod val="20000"/>
              <a:lumOff val="80000"/>
            </a:schemeClr>
          </a:solidFill>
        </p:spPr>
        <p:txBody>
          <a:bodyPr wrap="square">
            <a:spAutoFit/>
          </a:bodyPr>
          <a:lstStyle/>
          <a:p>
            <a:pPr algn="justLow" rtl="1"/>
            <a:r>
              <a:rPr lang="ar-EG" sz="2400" b="1" dirty="0">
                <a:solidFill>
                  <a:srgbClr val="FF0000"/>
                </a:solidFill>
              </a:rPr>
              <a:t>النتيجة النهائية: </a:t>
            </a:r>
          </a:p>
          <a:p>
            <a:pPr algn="justLow" rtl="1"/>
            <a:r>
              <a:rPr lang="ar-EG" sz="2400" dirty="0"/>
              <a:t>خروج 2000 أسرة تديرها سيده من دائرة الفقر  المدقع إلى مسار معيشة مستدام  من خلال دعم استهلاك الأسرة، وتوفير الأصول، وتزويدهم بالمهارات الفنية والحياتية ومحو الأمية المالية ورفع ثقتهم بأنفسهم</a:t>
            </a:r>
          </a:p>
        </p:txBody>
      </p:sp>
      <p:sp>
        <p:nvSpPr>
          <p:cNvPr id="11" name="Google Shape;226;p20"/>
          <p:cNvSpPr txBox="1">
            <a:spLocks/>
          </p:cNvSpPr>
          <p:nvPr/>
        </p:nvSpPr>
        <p:spPr>
          <a:xfrm>
            <a:off x="110246" y="3541959"/>
            <a:ext cx="9591336" cy="6061707"/>
          </a:xfrm>
          <a:prstGeom prst="rect">
            <a:avLst/>
          </a:prstGeom>
          <a:solidFill>
            <a:schemeClr val="accent2">
              <a:lumMod val="20000"/>
              <a:lumOff val="80000"/>
            </a:schemeClr>
          </a:solidFill>
        </p:spPr>
        <p:txBody>
          <a:bodyPr spcFirstLastPara="1" vert="horz" wrap="square"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r>
              <a:rPr lang="ar-EG" sz="2800" b="1" dirty="0">
                <a:solidFill>
                  <a:srgbClr val="FF0000"/>
                </a:solidFill>
              </a:rPr>
              <a:t>المخرجات :</a:t>
            </a:r>
          </a:p>
          <a:p>
            <a:pPr marL="731793" indent="-566974" algn="justLow" rtl="1">
              <a:buFont typeface="Wingdings" pitchFamily="2" charset="2"/>
              <a:buChar char="q"/>
            </a:pPr>
            <a:r>
              <a:rPr lang="ar-EG" dirty="0"/>
              <a:t>الأسر الأكثر فقراُ حسنت نظامها الغذائي وتتناول 3 وجبات يومياً</a:t>
            </a:r>
          </a:p>
          <a:p>
            <a:pPr marL="731793" indent="-566974" algn="justLow" rtl="1">
              <a:buFont typeface="Wingdings" pitchFamily="2" charset="2"/>
              <a:buChar char="q"/>
            </a:pPr>
            <a:r>
              <a:rPr lang="ar-EG" dirty="0"/>
              <a:t>الأسر الأشد فقراً لديها أوراق ثبوتية تحصل على بالخدمات الأساسية المتاحة</a:t>
            </a:r>
          </a:p>
          <a:p>
            <a:pPr marL="731793" indent="-566974" algn="justLow" rtl="1">
              <a:buFont typeface="Wingdings" pitchFamily="2" charset="2"/>
              <a:buChar char="q"/>
            </a:pPr>
            <a:r>
              <a:rPr lang="ar-EG" dirty="0"/>
              <a:t>أطفال الأسر الأكثر فقراً يحصلون على التعليم محميون من عمل الأطفال</a:t>
            </a:r>
          </a:p>
          <a:p>
            <a:pPr marL="731793" indent="-566974" algn="justLow" rtl="1">
              <a:buFont typeface="Wingdings" pitchFamily="2" charset="2"/>
              <a:buChar char="q"/>
            </a:pPr>
            <a:r>
              <a:rPr lang="ar-EG" dirty="0"/>
              <a:t>الأسر الأشد فقراً أنشاءت مشاريع صغيرة تدر عليها دخلاً</a:t>
            </a:r>
          </a:p>
          <a:p>
            <a:pPr marL="731793" indent="-566974" algn="justLow" rtl="1">
              <a:buFont typeface="Wingdings" pitchFamily="2" charset="2"/>
              <a:buChar char="q"/>
            </a:pPr>
            <a:r>
              <a:rPr lang="ar-EG" dirty="0"/>
              <a:t>الأسر الأشد فقراً توسع او تنوع مشروعاتها</a:t>
            </a:r>
          </a:p>
          <a:p>
            <a:pPr marL="731793" indent="-566974" algn="justLow" rtl="1">
              <a:buFont typeface="Wingdings" pitchFamily="2" charset="2"/>
              <a:buChar char="q"/>
            </a:pPr>
            <a:r>
              <a:rPr lang="ar-EG" dirty="0"/>
              <a:t>الأسر الأكثر فقراً تم محو الاميه المالية لها وتدخر بانتظام جزء من الدخل الشهري</a:t>
            </a:r>
          </a:p>
          <a:p>
            <a:pPr marL="731793" indent="-566974" algn="justLow" rtl="1">
              <a:buFont typeface="Wingdings" pitchFamily="2" charset="2"/>
              <a:buChar char="q"/>
            </a:pPr>
            <a:r>
              <a:rPr lang="ar-EG" dirty="0"/>
              <a:t>النساء في الأسر الأكثر فقراُ يشاركن في القرارات المنزلية</a:t>
            </a:r>
          </a:p>
          <a:p>
            <a:pPr marL="731793" indent="-566974" algn="justLow" rtl="1">
              <a:buFont typeface="Wingdings" pitchFamily="2" charset="2"/>
              <a:buChar char="q"/>
            </a:pPr>
            <a:r>
              <a:rPr lang="ar-EG" dirty="0"/>
              <a:t>الأسر الأكثر فقراً تعي أهمية النظافة للوقاية من المرض وتعيش في بيئة أنظف</a:t>
            </a:r>
          </a:p>
          <a:p>
            <a:pPr marL="731793" indent="-566974" algn="justLow" rtl="1">
              <a:buFont typeface="Wingdings" pitchFamily="2" charset="2"/>
              <a:buChar char="q"/>
            </a:pPr>
            <a:r>
              <a:rPr lang="ar-EG" dirty="0"/>
              <a:t>الأسر الأكثر فقراُ تلجئ للخدمات الطبية لتلقي العلاج</a:t>
            </a:r>
          </a:p>
          <a:p>
            <a:pPr marL="731793" indent="-566974" algn="justLow" rtl="1">
              <a:buFont typeface="Wingdings" pitchFamily="2" charset="2"/>
              <a:buChar char="q"/>
            </a:pPr>
            <a:r>
              <a:rPr lang="ar-EG" dirty="0"/>
              <a:t>الأسر الأكثر فقراً تشارك في المناسبات الاجتماعية، أكثر ثقة بالذات وقدرة على التعبير عن أنفسهم</a:t>
            </a:r>
          </a:p>
        </p:txBody>
      </p:sp>
      <p:sp>
        <p:nvSpPr>
          <p:cNvPr id="12" name="Rectangle 11"/>
          <p:cNvSpPr/>
          <p:nvPr/>
        </p:nvSpPr>
        <p:spPr>
          <a:xfrm>
            <a:off x="9859075" y="6381527"/>
            <a:ext cx="5118527" cy="2554545"/>
          </a:xfrm>
          <a:prstGeom prst="rect">
            <a:avLst/>
          </a:prstGeom>
          <a:solidFill>
            <a:schemeClr val="accent1">
              <a:lumMod val="20000"/>
              <a:lumOff val="80000"/>
            </a:schemeClr>
          </a:solidFill>
        </p:spPr>
        <p:txBody>
          <a:bodyPr wrap="square">
            <a:spAutoFit/>
          </a:bodyPr>
          <a:lstStyle/>
          <a:p>
            <a:pPr algn="justLow" rtl="1"/>
            <a:r>
              <a:rPr lang="ar-EG" sz="2000" b="1" dirty="0">
                <a:solidFill>
                  <a:srgbClr val="FF0000"/>
                </a:solidFill>
              </a:rPr>
              <a:t>النتائج الوسطي:</a:t>
            </a:r>
          </a:p>
          <a:p>
            <a:pPr marL="731793" indent="-566974" algn="justLow" rtl="1">
              <a:buFont typeface="+mj-lt"/>
              <a:buAutoNum type="arabicPeriod"/>
            </a:pPr>
            <a:r>
              <a:rPr lang="ar-EG" sz="2000" dirty="0"/>
              <a:t>الأسر الأشد فقراً تتمتع بالأمن الغذائي ومتصلة بالخدمات الأساسية</a:t>
            </a:r>
          </a:p>
          <a:p>
            <a:pPr marL="731793" indent="-566974" algn="justLow" rtl="1">
              <a:buFont typeface="+mj-lt"/>
              <a:buAutoNum type="arabicPeriod"/>
            </a:pPr>
            <a:r>
              <a:rPr lang="ar-EG" sz="2000" dirty="0"/>
              <a:t>تحسن دخل الأسر الأشد فقراً  واستدامتة</a:t>
            </a:r>
          </a:p>
          <a:p>
            <a:pPr marL="731793" indent="-566974" algn="justLow" rtl="1">
              <a:buFont typeface="+mj-lt"/>
              <a:buAutoNum type="arabicPeriod"/>
            </a:pPr>
            <a:r>
              <a:rPr lang="ar-EG" sz="2000" dirty="0"/>
              <a:t>الأسر الأشد فقراً تدخر بانتظام جزء من الدخل الشهري ولديها حساب بريدي أو بنكي</a:t>
            </a:r>
          </a:p>
          <a:p>
            <a:pPr marL="731793" indent="-566974" algn="justLow" rtl="1">
              <a:buFont typeface="+mj-lt"/>
              <a:buAutoNum type="arabicPeriod"/>
            </a:pPr>
            <a:r>
              <a:rPr lang="ar-EG" sz="2000" dirty="0"/>
              <a:t>الأسر الأكثر فقراً مدمجة في محيطها الاجتماعي ومشاركة في مجتمعها</a:t>
            </a:r>
          </a:p>
        </p:txBody>
      </p:sp>
      <p:pic>
        <p:nvPicPr>
          <p:cNvPr id="13"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6365679" y="1286519"/>
            <a:ext cx="2102535" cy="11792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3846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667</TotalTime>
  <Words>630</Words>
  <Application>Microsoft Office PowerPoint</Application>
  <PresentationFormat>Custom</PresentationFormat>
  <Paragraphs>83</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Amatic SC</vt:lpstr>
      <vt:lpstr>Arial</vt:lpstr>
      <vt:lpstr>Calibri</vt:lpstr>
      <vt:lpstr>Calibri Light</vt:lpstr>
      <vt:lpstr>Wingdings</vt:lpstr>
      <vt:lpstr>Office Theme</vt:lpstr>
      <vt:lpstr>نموذج عرض مشروعات المرأه المتأهلة على مستوى محافظه اسيوط</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59</cp:revision>
  <dcterms:created xsi:type="dcterms:W3CDTF">2022-09-29T13:35:57Z</dcterms:created>
  <dcterms:modified xsi:type="dcterms:W3CDTF">2022-10-19T20:40:46Z</dcterms:modified>
</cp:coreProperties>
</file>