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64"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2201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3491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239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8202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3315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3666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94712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2384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7377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23244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4294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3024789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portal.minya.gov.eg/PortalDecentHousing/LoginPage.aspx" TargetMode="External"/><Relationship Id="rId2" Type="http://schemas.openxmlformats.org/officeDocument/2006/relationships/hyperlink" Target="https://portal.minya.gov.eg/minyaGeoMaps/" TargetMode="External"/><Relationship Id="rId1" Type="http://schemas.openxmlformats.org/officeDocument/2006/relationships/slideLayout" Target="../slideLayouts/slideLayout1.xml"/><Relationship Id="rId4" Type="http://schemas.openxmlformats.org/officeDocument/2006/relationships/hyperlink" Target="https://portal.minya.gov.e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hayakarima.minya.gov.eg/HKMap"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889919" y="6990707"/>
            <a:ext cx="11339513" cy="1958370"/>
          </a:xfrm>
        </p:spPr>
        <p:txBody>
          <a:bodyPr>
            <a:normAutofit/>
          </a:bodyPr>
          <a:lstStyle/>
          <a:p>
            <a:r>
              <a:rPr lang="ar-EG" sz="4960" b="1" dirty="0">
                <a:ln w="13462">
                  <a:solidFill>
                    <a:schemeClr val="bg1"/>
                  </a:solidFill>
                  <a:prstDash val="solid"/>
                </a:ln>
                <a:solidFill>
                  <a:schemeClr val="accent4">
                    <a:lumMod val="75000"/>
                  </a:schemeClr>
                </a:solidFill>
                <a:effectLst>
                  <a:outerShdw dist="38100" dir="2700000" algn="bl" rotWithShape="0">
                    <a:schemeClr val="accent5"/>
                  </a:outerShdw>
                </a:effectLst>
              </a:rPr>
              <a:t>المبادرة الوطنية للمشروعات الخضراء الذكية</a:t>
            </a:r>
            <a:endParaRPr lang="en-US" sz="4960" b="1" dirty="0">
              <a:ln w="13462">
                <a:solidFill>
                  <a:schemeClr val="bg1"/>
                </a:solidFill>
                <a:prstDash val="solid"/>
              </a:ln>
              <a:solidFill>
                <a:schemeClr val="accent4">
                  <a:lumMod val="75000"/>
                </a:schemeClr>
              </a:solidFill>
              <a:effectLst>
                <a:outerShdw dist="38100" dir="2700000" algn="bl" rotWithShape="0">
                  <a:schemeClr val="accent5"/>
                </a:outerShdw>
              </a:effectLst>
            </a:endParaRPr>
          </a:p>
          <a:p>
            <a:endParaRPr lang="en-US" sz="4960" dirty="0">
              <a:solidFill>
                <a:schemeClr val="accent4">
                  <a:lumMod val="75000"/>
                </a:schemeClr>
              </a:solidFill>
            </a:endParaRPr>
          </a:p>
          <a:p>
            <a:endParaRPr lang="en-US" sz="4960" dirty="0">
              <a:solidFill>
                <a:schemeClr val="accent4">
                  <a:lumMod val="75000"/>
                </a:schemeClr>
              </a:solidFill>
            </a:endParaRPr>
          </a:p>
          <a:p>
            <a:endParaRPr lang="en-US" sz="4960" dirty="0">
              <a:solidFill>
                <a:schemeClr val="accent4">
                  <a:lumMod val="75000"/>
                </a:schemeClr>
              </a:solidFill>
            </a:endParaRPr>
          </a:p>
        </p:txBody>
      </p:sp>
      <p:sp>
        <p:nvSpPr>
          <p:cNvPr id="2" name="Rectangle 1">
            <a:extLst>
              <a:ext uri="{FF2B5EF4-FFF2-40B4-BE49-F238E27FC236}">
                <a16:creationId xmlns:a16="http://schemas.microsoft.com/office/drawing/2014/main" id="{190AB52F-92BA-E07F-24B4-94F2073E072C}"/>
              </a:ext>
            </a:extLst>
          </p:cNvPr>
          <p:cNvSpPr/>
          <p:nvPr/>
        </p:nvSpPr>
        <p:spPr>
          <a:xfrm>
            <a:off x="2752225" y="4623354"/>
            <a:ext cx="9035903" cy="1946415"/>
          </a:xfrm>
          <a:prstGeom prst="rect">
            <a:avLst/>
          </a:prstGeom>
          <a:noFill/>
        </p:spPr>
        <p:txBody>
          <a:bodyPr wrap="none" lIns="113395" tIns="56698" rIns="113395" bIns="56698">
            <a:spAutoFit/>
          </a:bodyPr>
          <a:lstStyle/>
          <a:p>
            <a:pPr algn="ctr"/>
            <a:r>
              <a:rPr lang="ar-EG" sz="5952" b="1" dirty="0">
                <a:ln w="13462">
                  <a:solidFill>
                    <a:schemeClr val="bg1"/>
                  </a:solidFill>
                  <a:prstDash val="solid"/>
                </a:ln>
                <a:solidFill>
                  <a:schemeClr val="accent6">
                    <a:lumMod val="75000"/>
                  </a:schemeClr>
                </a:solidFill>
                <a:effectLst>
                  <a:outerShdw dist="38100" dir="2700000" algn="bl" rotWithShape="0">
                    <a:schemeClr val="accent5"/>
                  </a:outerShdw>
                </a:effectLst>
              </a:rPr>
              <a:t>نموذج لعرض المشروعات المتأهلة </a:t>
            </a:r>
          </a:p>
          <a:p>
            <a:pPr algn="ctr"/>
            <a:r>
              <a:rPr lang="ar-EG" sz="5952" b="1" dirty="0">
                <a:ln w="13462">
                  <a:solidFill>
                    <a:schemeClr val="bg1"/>
                  </a:solidFill>
                  <a:prstDash val="solid"/>
                </a:ln>
                <a:solidFill>
                  <a:schemeClr val="accent6">
                    <a:lumMod val="75000"/>
                  </a:schemeClr>
                </a:solidFill>
                <a:effectLst>
                  <a:outerShdw dist="38100" dir="2700000" algn="bl" rotWithShape="0">
                    <a:schemeClr val="accent5"/>
                  </a:outerShdw>
                </a:effectLst>
              </a:rPr>
              <a:t>على مستوى المحافظات</a:t>
            </a:r>
            <a:endParaRPr lang="en-US" sz="5952" b="1" dirty="0">
              <a:ln w="13462">
                <a:solidFill>
                  <a:schemeClr val="bg1"/>
                </a:solidFill>
                <a:prstDash val="solid"/>
              </a:ln>
              <a:solidFill>
                <a:schemeClr val="accent6">
                  <a:lumMod val="7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678932" y="3065678"/>
            <a:ext cx="14188771" cy="6359987"/>
          </a:xfrm>
          <a:prstGeom prst="rect">
            <a:avLst/>
          </a:prstGeom>
        </p:spPr>
        <p:txBody>
          <a:bodyPr vert="horz" lIns="113395" tIns="56698" rIns="113395" bIns="56698"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6945" b="1" dirty="0">
                <a:solidFill>
                  <a:srgbClr val="FF0000"/>
                </a:solidFill>
                <a:latin typeface="Calibri" panose="020F0502020204030204"/>
                <a:cs typeface="Arial" panose="020B0604020202020204" pitchFamily="34" charset="0"/>
              </a:rPr>
              <a:t>مقدم البرنامج </a:t>
            </a:r>
            <a:r>
              <a:rPr lang="ar-EG" sz="6945" b="1" dirty="0">
                <a:solidFill>
                  <a:sysClr val="windowText" lastClr="000000"/>
                </a:solidFill>
                <a:latin typeface="Calibri" panose="020F0502020204030204"/>
                <a:cs typeface="Arial" panose="020B0604020202020204" pitchFamily="34" charset="0"/>
              </a:rPr>
              <a:t>:عبير عبد الرحمن مشرف ماضي</a:t>
            </a:r>
          </a:p>
          <a:p>
            <a:pPr marL="283487" indent="-283487" algn="r" defTabSz="1133947" rtl="1">
              <a:spcBef>
                <a:spcPts val="1240"/>
              </a:spcBef>
              <a:defRPr/>
            </a:pPr>
            <a:r>
              <a:rPr lang="ar-EG" sz="6945" b="1" dirty="0">
                <a:solidFill>
                  <a:srgbClr val="FF0000"/>
                </a:solidFill>
                <a:latin typeface="Calibri" panose="020F0502020204030204"/>
                <a:cs typeface="Arial" panose="020B0604020202020204" pitchFamily="34" charset="0"/>
              </a:rPr>
              <a:t>الوظيفه</a:t>
            </a:r>
            <a:r>
              <a:rPr lang="ar-EG" sz="6945" b="1" dirty="0">
                <a:solidFill>
                  <a:sysClr val="windowText" lastClr="000000"/>
                </a:solidFill>
                <a:latin typeface="Calibri" panose="020F0502020204030204"/>
                <a:cs typeface="Arial" panose="020B0604020202020204" pitchFamily="34" charset="0"/>
              </a:rPr>
              <a:t> : مدير وحدة البنية المعلوماتية المكانية بمحافظة المنيا</a:t>
            </a:r>
          </a:p>
          <a:p>
            <a:pPr marL="283487" indent="-283487" algn="r" defTabSz="1133947" rtl="1">
              <a:spcBef>
                <a:spcPts val="1240"/>
              </a:spcBef>
              <a:defRPr/>
            </a:pPr>
            <a:r>
              <a:rPr lang="ar-EG" sz="6945" b="1" dirty="0">
                <a:solidFill>
                  <a:srgbClr val="FF0000"/>
                </a:solidFill>
                <a:latin typeface="Calibri" panose="020F0502020204030204"/>
                <a:cs typeface="Arial" panose="020B0604020202020204" pitchFamily="34" charset="0"/>
              </a:rPr>
              <a:t>الخلفية العلمية </a:t>
            </a:r>
            <a:r>
              <a:rPr lang="ar-EG" sz="6945" b="1" dirty="0">
                <a:solidFill>
                  <a:sysClr val="windowText" lastClr="000000"/>
                </a:solidFill>
                <a:latin typeface="Calibri" panose="020F0502020204030204"/>
                <a:cs typeface="Arial" panose="020B0604020202020204" pitchFamily="34" charset="0"/>
              </a:rPr>
              <a:t>:</a:t>
            </a:r>
          </a:p>
          <a:p>
            <a:pPr algn="r" rtl="1">
              <a:defRPr/>
            </a:pPr>
            <a:r>
              <a:rPr lang="ar-EG" sz="6945" b="1" dirty="0">
                <a:solidFill>
                  <a:srgbClr val="212529"/>
                </a:solidFill>
                <a:latin typeface="Noto Sans Arabic"/>
              </a:rPr>
              <a:t>مطور مواقع ويب في لغات البرمجة : </a:t>
            </a:r>
            <a:r>
              <a:rPr lang="en-US" sz="6945" b="1" dirty="0">
                <a:solidFill>
                  <a:srgbClr val="212529"/>
                </a:solidFill>
                <a:latin typeface="Noto Sans Arabic"/>
              </a:rPr>
              <a:t> C #،   ASP. Net، Python، MVC، SQL SERVER</a:t>
            </a:r>
            <a:r>
              <a:rPr lang="ar-EG" sz="6945" b="1" dirty="0">
                <a:solidFill>
                  <a:srgbClr val="212529"/>
                </a:solidFill>
                <a:latin typeface="Noto Sans Arabic"/>
              </a:rPr>
              <a:t>  </a:t>
            </a:r>
            <a:r>
              <a:rPr lang="en-US" sz="6945" b="1" dirty="0">
                <a:solidFill>
                  <a:srgbClr val="212529"/>
                </a:solidFill>
                <a:latin typeface="Noto Sans Arabic"/>
              </a:rPr>
              <a:t>JAVASCRIPT,</a:t>
            </a:r>
            <a:r>
              <a:rPr lang="ar-EG" sz="6945" b="1" dirty="0">
                <a:solidFill>
                  <a:srgbClr val="212529"/>
                </a:solidFill>
                <a:latin typeface="Noto Sans Arabic"/>
              </a:rPr>
              <a:t>)  وحاصلة على شهادة  </a:t>
            </a:r>
            <a:r>
              <a:rPr lang="en-US" sz="6945" b="1" dirty="0">
                <a:solidFill>
                  <a:srgbClr val="212529"/>
                </a:solidFill>
                <a:latin typeface="Noto Sans Arabic"/>
              </a:rPr>
              <a:t>MCTS</a:t>
            </a:r>
            <a:r>
              <a:rPr lang="ar-EG" sz="6945" b="1" dirty="0">
                <a:solidFill>
                  <a:srgbClr val="212529"/>
                </a:solidFill>
                <a:latin typeface="Noto Sans Arabic"/>
              </a:rPr>
              <a:t>.</a:t>
            </a:r>
            <a:endParaRPr lang="en-US" sz="6945" b="1" dirty="0">
              <a:solidFill>
                <a:srgbClr val="212529"/>
              </a:solidFill>
              <a:latin typeface="Noto Sans Arabic"/>
            </a:endParaRPr>
          </a:p>
          <a:p>
            <a:pPr marL="283487" indent="-283487" algn="r" defTabSz="1133947" rtl="1">
              <a:spcBef>
                <a:spcPts val="1240"/>
              </a:spcBef>
              <a:defRPr/>
            </a:pPr>
            <a:r>
              <a:rPr lang="ar-EG" sz="6945" b="1" dirty="0">
                <a:solidFill>
                  <a:sysClr val="windowText" lastClr="000000"/>
                </a:solidFill>
                <a:latin typeface="Calibri" panose="020F0502020204030204"/>
                <a:cs typeface="Arial" panose="020B0604020202020204" pitchFamily="34" charset="0"/>
              </a:rPr>
              <a:t>متخصص نظم معلومات جغرافية </a:t>
            </a:r>
            <a:r>
              <a:rPr lang="en-US" sz="6945" b="1" dirty="0">
                <a:solidFill>
                  <a:sysClr val="windowText" lastClr="000000"/>
                </a:solidFill>
                <a:latin typeface="Calibri" panose="020F0502020204030204"/>
                <a:cs typeface="Arial" panose="020B0604020202020204" pitchFamily="34" charset="0"/>
              </a:rPr>
              <a:t>GIS </a:t>
            </a:r>
            <a:r>
              <a:rPr lang="ar-EG" sz="6945" b="1" dirty="0">
                <a:solidFill>
                  <a:sysClr val="windowText" lastClr="000000"/>
                </a:solidFill>
                <a:latin typeface="Calibri" panose="020F0502020204030204"/>
                <a:cs typeface="Arial" panose="020B0604020202020204" pitchFamily="34" charset="0"/>
              </a:rPr>
              <a:t> في برامج (</a:t>
            </a:r>
            <a:r>
              <a:rPr lang="en-US" sz="6945" b="1" dirty="0">
                <a:solidFill>
                  <a:sysClr val="windowText" lastClr="000000"/>
                </a:solidFill>
                <a:latin typeface="Calibri" panose="020F0502020204030204"/>
                <a:cs typeface="Arial" panose="020B0604020202020204" pitchFamily="34" charset="0"/>
              </a:rPr>
              <a:t>,</a:t>
            </a:r>
            <a:r>
              <a:rPr lang="en-US" sz="6945" b="1" dirty="0" err="1">
                <a:solidFill>
                  <a:sysClr val="windowText" lastClr="000000"/>
                </a:solidFill>
                <a:latin typeface="Calibri" panose="020F0502020204030204"/>
                <a:cs typeface="Arial" panose="020B0604020202020204" pitchFamily="34" charset="0"/>
              </a:rPr>
              <a:t>Arcmap</a:t>
            </a:r>
            <a:r>
              <a:rPr lang="en-US" sz="6945" b="1" dirty="0">
                <a:solidFill>
                  <a:sysClr val="windowText" lastClr="000000"/>
                </a:solidFill>
                <a:latin typeface="Calibri" panose="020F0502020204030204"/>
                <a:cs typeface="Arial" panose="020B0604020202020204" pitchFamily="34" charset="0"/>
              </a:rPr>
              <a:t> , QGIS</a:t>
            </a:r>
            <a:r>
              <a:rPr lang="ar-EG" sz="6945" b="1" dirty="0">
                <a:solidFill>
                  <a:sysClr val="windowText" lastClr="000000"/>
                </a:solidFill>
                <a:latin typeface="Calibri" panose="020F0502020204030204"/>
                <a:cs typeface="Arial" panose="020B0604020202020204" pitchFamily="34" charset="0"/>
              </a:rPr>
              <a:t> </a:t>
            </a:r>
            <a:r>
              <a:rPr lang="en-US" sz="6945" b="1" dirty="0">
                <a:solidFill>
                  <a:sysClr val="windowText" lastClr="000000"/>
                </a:solidFill>
                <a:latin typeface="Calibri" panose="020F0502020204030204"/>
                <a:cs typeface="Arial" panose="020B0604020202020204" pitchFamily="34" charset="0"/>
              </a:rPr>
              <a:t>Google Earth , Arc pro </a:t>
            </a:r>
            <a:r>
              <a:rPr lang="ar-EG" sz="6945" b="1" dirty="0">
                <a:solidFill>
                  <a:sysClr val="windowText" lastClr="000000"/>
                </a:solidFill>
                <a:latin typeface="Calibri" panose="020F0502020204030204"/>
                <a:cs typeface="Arial" panose="020B0604020202020204" pitchFamily="34" charset="0"/>
              </a:rPr>
              <a:t>)  .</a:t>
            </a:r>
          </a:p>
          <a:p>
            <a:pPr marL="0" indent="0" algn="r" defTabSz="1133947" rtl="1">
              <a:spcBef>
                <a:spcPts val="1240"/>
              </a:spcBef>
              <a:buNone/>
              <a:defRPr/>
            </a:pPr>
            <a:r>
              <a:rPr lang="ar-EG" sz="6945" b="1" dirty="0">
                <a:solidFill>
                  <a:sysClr val="windowText" lastClr="000000"/>
                </a:solidFill>
                <a:latin typeface="Calibri" panose="020F0502020204030204"/>
                <a:cs typeface="Arial" panose="020B0604020202020204" pitchFamily="34" charset="0"/>
              </a:rPr>
              <a:t>وتصميم الخرائط التفاعلية  .  </a:t>
            </a:r>
          </a:p>
          <a:p>
            <a:pPr algn="r" rtl="1">
              <a:defRPr/>
            </a:pPr>
            <a:r>
              <a:rPr lang="ar-EG" sz="6945" b="1" dirty="0">
                <a:solidFill>
                  <a:sysClr val="windowText" lastClr="000000"/>
                </a:solidFill>
                <a:latin typeface="Calibri" panose="020F0502020204030204"/>
                <a:cs typeface="Arial" panose="020B0604020202020204" pitchFamily="34" charset="0"/>
              </a:rPr>
              <a:t>مصمم جرافيك  </a:t>
            </a:r>
            <a:r>
              <a:rPr lang="en-US" sz="6945" b="1" dirty="0">
                <a:solidFill>
                  <a:sysClr val="windowText" lastClr="000000"/>
                </a:solidFill>
                <a:latin typeface="Calibri" panose="020F0502020204030204"/>
                <a:cs typeface="Arial" panose="020B0604020202020204" pitchFamily="34" charset="0"/>
              </a:rPr>
              <a:t>(</a:t>
            </a:r>
            <a:r>
              <a:rPr lang="en-US" sz="6945" b="1" dirty="0" err="1">
                <a:solidFill>
                  <a:sysClr val="windowText" lastClr="000000"/>
                </a:solidFill>
                <a:latin typeface="Calibri" panose="020F0502020204030204"/>
                <a:cs typeface="Arial" panose="020B0604020202020204" pitchFamily="34" charset="0"/>
              </a:rPr>
              <a:t>sketchup</a:t>
            </a:r>
            <a:r>
              <a:rPr lang="en-US" sz="6945" b="1" dirty="0">
                <a:solidFill>
                  <a:sysClr val="windowText" lastClr="000000"/>
                </a:solidFill>
                <a:latin typeface="Calibri" panose="020F0502020204030204"/>
                <a:cs typeface="Arial" panose="020B0604020202020204" pitchFamily="34" charset="0"/>
              </a:rPr>
              <a:t> – Lumion – photoshop)</a:t>
            </a:r>
            <a:r>
              <a:rPr lang="ar-EG" sz="6945" b="1" dirty="0">
                <a:solidFill>
                  <a:sysClr val="windowText" lastClr="000000"/>
                </a:solidFill>
                <a:latin typeface="Calibri" panose="020F0502020204030204"/>
                <a:cs typeface="Arial" panose="020B0604020202020204" pitchFamily="34" charset="0"/>
              </a:rPr>
              <a:t> .</a:t>
            </a:r>
          </a:p>
          <a:p>
            <a:pPr algn="r" rtl="1">
              <a:defRPr/>
            </a:pPr>
            <a:r>
              <a:rPr lang="ar-EG" sz="6945" b="1" dirty="0">
                <a:solidFill>
                  <a:srgbClr val="FF0000"/>
                </a:solidFill>
                <a:latin typeface="Calibri" panose="020F0502020204030204"/>
                <a:cs typeface="Arial" panose="020B0604020202020204" pitchFamily="34" charset="0"/>
              </a:rPr>
              <a:t>الخبرات العلمية </a:t>
            </a:r>
            <a:r>
              <a:rPr lang="ar-EG" sz="6945" b="1" dirty="0">
                <a:solidFill>
                  <a:sysClr val="windowText" lastClr="000000"/>
                </a:solidFill>
                <a:latin typeface="Calibri" panose="020F0502020204030204"/>
                <a:cs typeface="Arial" panose="020B0604020202020204" pitchFamily="34" charset="0"/>
              </a:rPr>
              <a:t>:</a:t>
            </a:r>
          </a:p>
          <a:p>
            <a:pPr algn="r" rtl="1">
              <a:defRPr/>
            </a:pPr>
            <a:r>
              <a:rPr lang="ar-EG" sz="6945" b="1" dirty="0">
                <a:solidFill>
                  <a:sysClr val="windowText" lastClr="000000"/>
                </a:solidFill>
                <a:latin typeface="Calibri" panose="020F0502020204030204"/>
                <a:cs typeface="Arial" panose="020B0604020202020204" pitchFamily="34" charset="0"/>
              </a:rPr>
              <a:t>حاصلة على شهادة خبره  </a:t>
            </a:r>
            <a:r>
              <a:rPr lang="en-US" sz="6945" b="1" dirty="0">
                <a:solidFill>
                  <a:sysClr val="windowText" lastClr="000000"/>
                </a:solidFill>
                <a:latin typeface="Calibri" panose="020F0502020204030204"/>
                <a:cs typeface="Arial" panose="020B0604020202020204" pitchFamily="34" charset="0"/>
              </a:rPr>
              <a:t>(Microsoft Instructor)</a:t>
            </a:r>
            <a:r>
              <a:rPr lang="ar-EG" sz="6945" b="1" dirty="0">
                <a:solidFill>
                  <a:sysClr val="windowText" lastClr="000000"/>
                </a:solidFill>
                <a:latin typeface="Calibri" panose="020F0502020204030204"/>
                <a:cs typeface="Arial" panose="020B0604020202020204" pitchFamily="34" charset="0"/>
              </a:rPr>
              <a:t> من (</a:t>
            </a:r>
            <a:r>
              <a:rPr lang="en-US" sz="6945" b="1" dirty="0">
                <a:solidFill>
                  <a:sysClr val="windowText" lastClr="000000"/>
                </a:solidFill>
                <a:latin typeface="Calibri" panose="020F0502020204030204"/>
                <a:cs typeface="Arial" panose="020B0604020202020204" pitchFamily="34" charset="0"/>
              </a:rPr>
              <a:t>Synergy Global </a:t>
            </a:r>
            <a:r>
              <a:rPr lang="en-US" sz="6945" b="1" dirty="0" err="1">
                <a:solidFill>
                  <a:sysClr val="windowText" lastClr="000000"/>
                </a:solidFill>
                <a:latin typeface="Calibri" panose="020F0502020204030204"/>
                <a:cs typeface="Arial" panose="020B0604020202020204" pitchFamily="34" charset="0"/>
              </a:rPr>
              <a:t>Proffessional</a:t>
            </a:r>
            <a:r>
              <a:rPr lang="en-US" sz="6945" b="1" dirty="0">
                <a:solidFill>
                  <a:sysClr val="windowText" lastClr="000000"/>
                </a:solidFill>
                <a:latin typeface="Calibri" panose="020F0502020204030204"/>
                <a:cs typeface="Arial" panose="020B0604020202020204" pitchFamily="34" charset="0"/>
              </a:rPr>
              <a:t> Service</a:t>
            </a:r>
            <a:r>
              <a:rPr lang="ar-EG" sz="6945" b="1" dirty="0">
                <a:solidFill>
                  <a:sysClr val="windowText" lastClr="000000"/>
                </a:solidFill>
                <a:latin typeface="Calibri" panose="020F0502020204030204"/>
                <a:cs typeface="Arial" panose="020B0604020202020204" pitchFamily="34" charset="0"/>
              </a:rPr>
              <a:t>).</a:t>
            </a:r>
          </a:p>
          <a:p>
            <a:pPr algn="r" rtl="1">
              <a:defRPr/>
            </a:pPr>
            <a:r>
              <a:rPr lang="ar-EG" sz="6945" b="1" dirty="0">
                <a:solidFill>
                  <a:sysClr val="windowText" lastClr="000000"/>
                </a:solidFill>
                <a:latin typeface="Calibri" panose="020F0502020204030204"/>
                <a:cs typeface="Arial" panose="020B0604020202020204" pitchFamily="34" charset="0"/>
              </a:rPr>
              <a:t>حاصلة على شهادات (</a:t>
            </a:r>
            <a:r>
              <a:rPr lang="en-US" sz="6945" b="1" dirty="0">
                <a:solidFill>
                  <a:sysClr val="windowText" lastClr="000000"/>
                </a:solidFill>
                <a:latin typeface="Calibri" panose="020F0502020204030204"/>
                <a:cs typeface="Arial" panose="020B0604020202020204" pitchFamily="34" charset="0"/>
              </a:rPr>
              <a:t>Building Geo </a:t>
            </a:r>
            <a:r>
              <a:rPr lang="en-US" sz="6945" b="1" dirty="0" err="1">
                <a:solidFill>
                  <a:sysClr val="windowText" lastClr="000000"/>
                </a:solidFill>
                <a:latin typeface="Calibri" panose="020F0502020204030204"/>
                <a:cs typeface="Arial" panose="020B0604020202020204" pitchFamily="34" charset="0"/>
              </a:rPr>
              <a:t>Database,Gis</a:t>
            </a:r>
            <a:r>
              <a:rPr lang="en-US" sz="6945" b="1" dirty="0">
                <a:solidFill>
                  <a:sysClr val="windowText" lastClr="000000"/>
                </a:solidFill>
                <a:latin typeface="Calibri" panose="020F0502020204030204"/>
                <a:cs typeface="Arial" panose="020B0604020202020204" pitchFamily="34" charset="0"/>
              </a:rPr>
              <a:t> Spatial Analysis, </a:t>
            </a:r>
            <a:r>
              <a:rPr lang="en-US" sz="6945" b="1" dirty="0" err="1">
                <a:solidFill>
                  <a:sysClr val="windowText" lastClr="000000"/>
                </a:solidFill>
                <a:latin typeface="Calibri" panose="020F0502020204030204"/>
                <a:cs typeface="Arial" panose="020B0604020202020204" pitchFamily="34" charset="0"/>
              </a:rPr>
              <a:t>Arcgis</a:t>
            </a:r>
            <a:r>
              <a:rPr lang="en-US" sz="6945" b="1" dirty="0">
                <a:solidFill>
                  <a:sysClr val="windowText" lastClr="000000"/>
                </a:solidFill>
                <a:latin typeface="Calibri" panose="020F0502020204030204"/>
                <a:cs typeface="Arial" panose="020B0604020202020204" pitchFamily="34" charset="0"/>
              </a:rPr>
              <a:t>  ,Arc pro </a:t>
            </a:r>
            <a:r>
              <a:rPr lang="ar-EG" sz="6945" b="1" dirty="0">
                <a:solidFill>
                  <a:sysClr val="windowText" lastClr="000000"/>
                </a:solidFill>
                <a:latin typeface="Calibri" panose="020F0502020204030204"/>
                <a:cs typeface="Arial" panose="020B0604020202020204" pitchFamily="34" charset="0"/>
              </a:rPr>
              <a:t>) من الهيئة المصرية العامة للمساحة .</a:t>
            </a:r>
          </a:p>
          <a:p>
            <a:pPr algn="r" rtl="1">
              <a:defRPr/>
            </a:pPr>
            <a:r>
              <a:rPr lang="ar-EG" sz="6945" b="1" dirty="0">
                <a:solidFill>
                  <a:sysClr val="windowText" lastClr="000000"/>
                </a:solidFill>
                <a:latin typeface="Calibri" panose="020F0502020204030204"/>
                <a:cs typeface="Arial" panose="020B0604020202020204" pitchFamily="34" charset="0"/>
              </a:rPr>
              <a:t>ومن خلالها تم تصميم الخرائط الجغرافية لوحده البنية المعلوماتية من خلال الرابط (</a:t>
            </a:r>
            <a:r>
              <a:rPr lang="en-US" sz="6945" b="1" dirty="0">
                <a:solidFill>
                  <a:sysClr val="windowText" lastClr="000000"/>
                </a:solidFill>
                <a:latin typeface="Calibri" panose="020F0502020204030204"/>
                <a:cs typeface="Arial" panose="020B0604020202020204" pitchFamily="34" charset="0"/>
                <a:hlinkClick r:id="rId2"/>
              </a:rPr>
              <a:t>https://portal.minya.gov.eg/minyaGeoMaps/</a:t>
            </a:r>
            <a:r>
              <a:rPr lang="ar-EG" sz="6945" b="1" dirty="0">
                <a:solidFill>
                  <a:sysClr val="windowText" lastClr="000000"/>
                </a:solidFill>
                <a:latin typeface="Calibri" panose="020F0502020204030204"/>
                <a:cs typeface="Arial" panose="020B0604020202020204" pitchFamily="34" charset="0"/>
              </a:rPr>
              <a:t>)</a:t>
            </a:r>
          </a:p>
          <a:p>
            <a:pPr algn="r" rtl="1">
              <a:defRPr/>
            </a:pPr>
            <a:r>
              <a:rPr lang="ar-EG" sz="6945" b="1" dirty="0">
                <a:solidFill>
                  <a:sysClr val="windowText" lastClr="000000"/>
                </a:solidFill>
                <a:latin typeface="Calibri" panose="020F0502020204030204"/>
                <a:cs typeface="Arial" panose="020B0604020202020204" pitchFamily="34" charset="0"/>
              </a:rPr>
              <a:t>حاصله على تكريم رئاسي من الرئيس / عبد الفتاح السيسي في  مبادرة (حياة كريمة ) في 2 يناير 2019 لتنمية الريف المصري لتنفيذ وتوقيع المشروعات ومنازل سكن كريم على خرائط نظم</a:t>
            </a:r>
          </a:p>
          <a:p>
            <a:pPr marL="0" indent="0" algn="r" rtl="1">
              <a:buNone/>
              <a:defRPr/>
            </a:pPr>
            <a:r>
              <a:rPr lang="ar-EG" sz="6945" b="1" dirty="0">
                <a:solidFill>
                  <a:sysClr val="windowText" lastClr="000000"/>
                </a:solidFill>
                <a:latin typeface="Calibri" panose="020F0502020204030204"/>
                <a:cs typeface="Arial" panose="020B0604020202020204" pitchFamily="34" charset="0"/>
              </a:rPr>
              <a:t> معلومات جغرافية  من خلال الرابط (</a:t>
            </a:r>
            <a:r>
              <a:rPr lang="en-US" sz="6945" b="1" dirty="0">
                <a:solidFill>
                  <a:sysClr val="windowText" lastClr="000000"/>
                </a:solidFill>
                <a:latin typeface="Calibri" panose="020F0502020204030204"/>
                <a:cs typeface="Arial" panose="020B0604020202020204" pitchFamily="34" charset="0"/>
                <a:hlinkClick r:id="rId3"/>
              </a:rPr>
              <a:t>https://portal.minya.gov.eg/PortalDecentHousing/LoginPage.aspx</a:t>
            </a:r>
            <a:r>
              <a:rPr lang="ar-EG" sz="6945" b="1" dirty="0">
                <a:solidFill>
                  <a:sysClr val="windowText" lastClr="000000"/>
                </a:solidFill>
                <a:latin typeface="Calibri" panose="020F0502020204030204"/>
                <a:cs typeface="Arial" panose="020B0604020202020204" pitchFamily="34" charset="0"/>
              </a:rPr>
              <a:t>).</a:t>
            </a:r>
          </a:p>
          <a:p>
            <a:pPr marL="283487" indent="-283487" algn="r" defTabSz="1133947" rtl="1">
              <a:spcBef>
                <a:spcPts val="1240"/>
              </a:spcBef>
              <a:defRPr/>
            </a:pPr>
            <a:r>
              <a:rPr lang="ar-EG" sz="6945" b="1" dirty="0">
                <a:solidFill>
                  <a:sysClr val="windowText" lastClr="000000"/>
                </a:solidFill>
                <a:latin typeface="Calibri" panose="020F0502020204030204"/>
                <a:cs typeface="Arial" panose="020B0604020202020204" pitchFamily="34" charset="0"/>
              </a:rPr>
              <a:t>المشاركة في تنفيذ بوابات جغرافية من خلال رخص شركة ازري الممنوحة من وزارة الاتصالات وتكنولوجيا المعلومات ( بوابة مؤشرات</a:t>
            </a:r>
          </a:p>
          <a:p>
            <a:pPr marL="0" indent="0" algn="r" defTabSz="1133947" rtl="1">
              <a:spcBef>
                <a:spcPts val="1240"/>
              </a:spcBef>
              <a:buNone/>
              <a:defRPr/>
            </a:pPr>
            <a:r>
              <a:rPr lang="ar-EG" sz="6945" b="1" dirty="0">
                <a:solidFill>
                  <a:sysClr val="windowText" lastClr="000000"/>
                </a:solidFill>
                <a:latin typeface="Calibri" panose="020F0502020204030204"/>
                <a:cs typeface="Arial" panose="020B0604020202020204" pitchFamily="34" charset="0"/>
              </a:rPr>
              <a:t> كورونا – خريطة الازمات الجغرافية – بوابة الانتخابات - بوابة المباني فوق ال 75 سنة )  من خلال رابط بوابات البنية المعلوماتية </a:t>
            </a:r>
          </a:p>
          <a:p>
            <a:pPr marL="0" indent="0" algn="r" defTabSz="1133947" rtl="1">
              <a:spcBef>
                <a:spcPts val="1240"/>
              </a:spcBef>
              <a:buNone/>
              <a:defRPr/>
            </a:pPr>
            <a:r>
              <a:rPr lang="ar-EG" sz="6945" b="1" dirty="0">
                <a:latin typeface="Calibri" panose="020F0502020204030204"/>
                <a:cs typeface="Arial" panose="020B0604020202020204" pitchFamily="34" charset="0"/>
              </a:rPr>
              <a:t>(</a:t>
            </a:r>
            <a:r>
              <a:rPr lang="en-US" sz="6945" b="1" dirty="0">
                <a:latin typeface="Calibri" panose="020F0502020204030204"/>
                <a:cs typeface="Arial" panose="020B0604020202020204" pitchFamily="34" charset="0"/>
                <a:hlinkClick r:id="rId4"/>
              </a:rPr>
              <a:t>https://portal.minya.gov.eg</a:t>
            </a:r>
            <a:r>
              <a:rPr lang="ar-EG" sz="6945" b="1" dirty="0">
                <a:latin typeface="Calibri" panose="020F0502020204030204"/>
                <a:cs typeface="Arial" panose="020B0604020202020204" pitchFamily="34" charset="0"/>
              </a:rPr>
              <a:t>) .</a:t>
            </a:r>
          </a:p>
          <a:p>
            <a:pPr algn="r" rtl="1">
              <a:defRPr/>
            </a:pPr>
            <a:r>
              <a:rPr lang="ar-EG" sz="6945" b="1" dirty="0">
                <a:solidFill>
                  <a:sysClr val="windowText" lastClr="000000"/>
                </a:solidFill>
                <a:latin typeface="Calibri" panose="020F0502020204030204"/>
                <a:cs typeface="Arial" panose="020B0604020202020204" pitchFamily="34" charset="0"/>
              </a:rPr>
              <a:t>الحصول على دورة تدريبية في </a:t>
            </a:r>
            <a:r>
              <a:rPr lang="en-US" sz="6945" b="1" dirty="0">
                <a:solidFill>
                  <a:sysClr val="windowText" lastClr="000000"/>
                </a:solidFill>
                <a:latin typeface="Calibri" panose="020F0502020204030204"/>
                <a:cs typeface="Arial" panose="020B0604020202020204" pitchFamily="34" charset="0"/>
              </a:rPr>
              <a:t>(Internet Of Things)</a:t>
            </a:r>
            <a:r>
              <a:rPr lang="ar-EG" sz="6945" b="1" dirty="0">
                <a:solidFill>
                  <a:sysClr val="windowText" lastClr="000000"/>
                </a:solidFill>
                <a:latin typeface="Calibri" panose="020F0502020204030204"/>
                <a:cs typeface="Arial" panose="020B0604020202020204" pitchFamily="34" charset="0"/>
              </a:rPr>
              <a:t> من مركزالابداع  التكنولوجي </a:t>
            </a:r>
            <a:r>
              <a:rPr lang="en-US" sz="6945" b="1" dirty="0" err="1">
                <a:solidFill>
                  <a:sysClr val="windowText" lastClr="000000"/>
                </a:solidFill>
                <a:latin typeface="Calibri" panose="020F0502020204030204"/>
                <a:cs typeface="Arial" panose="020B0604020202020204" pitchFamily="34" charset="0"/>
              </a:rPr>
              <a:t>Creativa</a:t>
            </a:r>
            <a:r>
              <a:rPr lang="ar-EG" sz="6945" b="1" dirty="0">
                <a:solidFill>
                  <a:sysClr val="windowText" lastClr="000000"/>
                </a:solidFill>
                <a:latin typeface="Calibri" panose="020F0502020204030204"/>
                <a:cs typeface="Arial" panose="020B0604020202020204" pitchFamily="34" charset="0"/>
              </a:rPr>
              <a:t> بمحافظة المنيا وتطبيق هذه الدورة في</a:t>
            </a:r>
          </a:p>
          <a:p>
            <a:pPr marL="0" indent="0" algn="r" rtl="1">
              <a:buNone/>
              <a:defRPr/>
            </a:pPr>
            <a:r>
              <a:rPr lang="ar-EG" sz="6945" b="1" dirty="0">
                <a:solidFill>
                  <a:sysClr val="windowText" lastClr="000000"/>
                </a:solidFill>
                <a:latin typeface="Calibri" panose="020F0502020204030204"/>
                <a:cs typeface="Arial" panose="020B0604020202020204" pitchFamily="34" charset="0"/>
              </a:rPr>
              <a:t> المبادرة الوطنية للمشروعات  الخضراء  الذكية  من خلال بوابة خريطة مشروعات حياه كريمه </a:t>
            </a:r>
            <a:r>
              <a:rPr lang="ar-EG" sz="6945" b="1" dirty="0">
                <a:latin typeface="Calibri" panose="020F0502020204030204"/>
                <a:cs typeface="Arial" panose="020B0604020202020204" pitchFamily="34" charset="0"/>
              </a:rPr>
              <a:t>(</a:t>
            </a:r>
            <a:r>
              <a:rPr lang="en-US" sz="6945" b="1" dirty="0">
                <a:latin typeface="Calibri" panose="020F0502020204030204"/>
                <a:cs typeface="Arial" panose="020B0604020202020204" pitchFamily="34" charset="0"/>
              </a:rPr>
              <a:t>https://hayakarima.minya.gov.eg/HKMap</a:t>
            </a:r>
            <a:r>
              <a:rPr lang="ar-EG" sz="6945" b="1" dirty="0">
                <a:latin typeface="Calibri" panose="020F0502020204030204"/>
                <a:cs typeface="Arial" panose="020B0604020202020204" pitchFamily="34" charset="0"/>
              </a:rPr>
              <a:t>) .</a:t>
            </a:r>
          </a:p>
          <a:p>
            <a:pPr marL="0" indent="0" algn="r" rtl="1">
              <a:buNone/>
              <a:defRPr/>
            </a:pPr>
            <a:endParaRPr lang="ar-EG" sz="2480" dirty="0">
              <a:solidFill>
                <a:sysClr val="windowText" lastClr="000000"/>
              </a:solidFill>
              <a:latin typeface="Calibri" panose="020F0502020204030204"/>
              <a:cs typeface="Arial" panose="020B0604020202020204" pitchFamily="34" charset="0"/>
            </a:endParaRPr>
          </a:p>
          <a:p>
            <a:pPr algn="r" rtl="1">
              <a:defRPr/>
            </a:pPr>
            <a:endParaRPr lang="ar-EG" sz="2480" dirty="0">
              <a:solidFill>
                <a:sysClr val="windowText" lastClr="000000"/>
              </a:solidFill>
              <a:latin typeface="Calibri" panose="020F0502020204030204"/>
              <a:cs typeface="Arial" panose="020B0604020202020204" pitchFamily="34" charset="0"/>
            </a:endParaRPr>
          </a:p>
          <a:p>
            <a:pPr algn="r" rtl="1">
              <a:defRPr/>
            </a:pPr>
            <a:endParaRPr lang="ar-EG" sz="248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649659" y="2490486"/>
            <a:ext cx="14079895" cy="562424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endParaRPr lang="ar-EG" sz="3472" dirty="0">
              <a:solidFill>
                <a:sysClr val="windowText" lastClr="000000"/>
              </a:solidFill>
              <a:latin typeface="Calibri" panose="020F0502020204030204"/>
              <a:cs typeface="Arial" panose="020B0604020202020204" pitchFamily="34" charset="0"/>
            </a:endParaRPr>
          </a:p>
        </p:txBody>
      </p:sp>
      <p:sp>
        <p:nvSpPr>
          <p:cNvPr id="2" name="Title 3">
            <a:extLst>
              <a:ext uri="{FF2B5EF4-FFF2-40B4-BE49-F238E27FC236}">
                <a16:creationId xmlns:a16="http://schemas.microsoft.com/office/drawing/2014/main" id="{2B9CF911-BF8C-3B42-1062-1837C2DD365A}"/>
              </a:ext>
            </a:extLst>
          </p:cNvPr>
          <p:cNvSpPr txBox="1">
            <a:spLocks/>
          </p:cNvSpPr>
          <p:nvPr/>
        </p:nvSpPr>
        <p:spPr>
          <a:xfrm>
            <a:off x="11895573" y="6215226"/>
            <a:ext cx="2931429" cy="511376"/>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الميزة التنافسية للمشروع :</a:t>
            </a:r>
            <a:endParaRPr lang="en-US" sz="2232" i="0" kern="0" dirty="0">
              <a:solidFill>
                <a:schemeClr val="bg2">
                  <a:lumMod val="10000"/>
                </a:schemeClr>
              </a:solidFill>
            </a:endParaRPr>
          </a:p>
        </p:txBody>
      </p:sp>
      <p:sp>
        <p:nvSpPr>
          <p:cNvPr id="4" name="TextBox 3">
            <a:extLst>
              <a:ext uri="{FF2B5EF4-FFF2-40B4-BE49-F238E27FC236}">
                <a16:creationId xmlns:a16="http://schemas.microsoft.com/office/drawing/2014/main" id="{946D9903-B552-1CC4-E7D7-C4FB43F6DD2F}"/>
              </a:ext>
            </a:extLst>
          </p:cNvPr>
          <p:cNvSpPr txBox="1"/>
          <p:nvPr/>
        </p:nvSpPr>
        <p:spPr>
          <a:xfrm>
            <a:off x="-2" y="6688296"/>
            <a:ext cx="14729554" cy="2625783"/>
          </a:xfrm>
          <a:prstGeom prst="rect">
            <a:avLst/>
          </a:prstGeom>
          <a:noFill/>
        </p:spPr>
        <p:txBody>
          <a:bodyPr wrap="square">
            <a:spAutoFit/>
          </a:bodyPr>
          <a:lstStyle>
            <a:defPPr>
              <a:defRPr lang="ar-EG"/>
            </a:defPPr>
            <a:lvl1pPr algn="r">
              <a:defRPr sz="2000">
                <a:solidFill>
                  <a:sysClr val="windowText" lastClr="000000"/>
                </a:solidFill>
                <a:latin typeface="Calibri" panose="020F0502020204030204"/>
                <a:cs typeface="Arial" panose="020B0604020202020204" pitchFamily="34" charset="0"/>
              </a:defRPr>
            </a:lvl1pPr>
          </a:lstStyle>
          <a:p>
            <a:pPr algn="just" rtl="1">
              <a:lnSpc>
                <a:spcPct val="150000"/>
              </a:lnSpc>
            </a:pPr>
            <a:r>
              <a:rPr lang="ar-EG" sz="2232" b="1" dirty="0">
                <a:solidFill>
                  <a:schemeClr val="tx1"/>
                </a:solidFill>
                <a:latin typeface="Cairo"/>
                <a:cs typeface="+mn-cs"/>
              </a:rPr>
              <a:t>يمكن الاستفادة من المشروع والمنظومه من خلال تطبيقه على المباني الحكومية الجاري انشاؤها كمشروع حياه كريمه او المباني القائمه بالفعل والمنطقة الصناعية بالمطاهره بمحافظة المنيا  وذلك لتخفيض التكاليف وتقليل نسبة الانبعاثات .</a:t>
            </a:r>
          </a:p>
          <a:p>
            <a:pPr algn="just" rtl="1">
              <a:lnSpc>
                <a:spcPct val="150000"/>
              </a:lnSpc>
            </a:pPr>
            <a:r>
              <a:rPr lang="ar-EG" sz="2232" b="1" dirty="0">
                <a:solidFill>
                  <a:schemeClr val="tx1"/>
                </a:solidFill>
                <a:latin typeface="Cairo"/>
                <a:cs typeface="+mn-cs"/>
              </a:rPr>
              <a:t>تتميز المشروعات القائمة بالاستدامه وذلك من خلال تنفيذ منظومه شهادة التسجيل المكاني لمنظومة المتغيرات المكانية وصلاحية الموقع للرخص في حالات البناء والهدم والتعلية والترميم وتقنين أملاك اراضي الدولة وترخيص المحال التجارية مما يتفق مع رؤية مصر 2030 لتحقيق التنمية المستدامة كما أنها ذات عنصر ابتكاري .الموقع الالكتروني لمباني وخريطة مباني حياه كريمه : </a:t>
            </a:r>
            <a:r>
              <a:rPr lang="ar-EG" sz="2232" b="1" dirty="0">
                <a:solidFill>
                  <a:schemeClr val="tx1"/>
                </a:solidFill>
                <a:latin typeface="Cairo"/>
                <a:cs typeface="+mn-cs"/>
                <a:hlinkClick r:id="rId2">
                  <a:extLst>
                    <a:ext uri="{A12FA001-AC4F-418D-AE19-62706E023703}">
                      <ahyp:hlinkClr xmlns:ahyp="http://schemas.microsoft.com/office/drawing/2018/hyperlinkcolor" val="tx"/>
                    </a:ext>
                  </a:extLst>
                </a:hlinkClick>
              </a:rPr>
              <a:t>https://hayakarima.minya.gov.eg/HKMap</a:t>
            </a:r>
            <a:endParaRPr lang="ar-EG" sz="2232" b="1" dirty="0">
              <a:solidFill>
                <a:schemeClr val="tx1"/>
              </a:solidFill>
              <a:latin typeface="Cairo"/>
              <a:cs typeface="+mn-cs"/>
            </a:endParaRPr>
          </a:p>
        </p:txBody>
      </p:sp>
      <p:sp>
        <p:nvSpPr>
          <p:cNvPr id="3" name="Title 3">
            <a:extLst>
              <a:ext uri="{FF2B5EF4-FFF2-40B4-BE49-F238E27FC236}">
                <a16:creationId xmlns:a16="http://schemas.microsoft.com/office/drawing/2014/main" id="{668324C2-E2AA-82AF-FF1F-ACDE00C0C32F}"/>
              </a:ext>
            </a:extLst>
          </p:cNvPr>
          <p:cNvSpPr txBox="1">
            <a:spLocks/>
          </p:cNvSpPr>
          <p:nvPr/>
        </p:nvSpPr>
        <p:spPr>
          <a:xfrm>
            <a:off x="13114393" y="2759772"/>
            <a:ext cx="1615161" cy="511376"/>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اسم المشروع :</a:t>
            </a:r>
            <a:endParaRPr lang="en-US" sz="2232" i="0" kern="0" dirty="0">
              <a:solidFill>
                <a:schemeClr val="bg2">
                  <a:lumMod val="10000"/>
                </a:schemeClr>
              </a:solidFill>
            </a:endParaRPr>
          </a:p>
        </p:txBody>
      </p:sp>
      <p:sp>
        <p:nvSpPr>
          <p:cNvPr id="6" name="Title 3">
            <a:extLst>
              <a:ext uri="{FF2B5EF4-FFF2-40B4-BE49-F238E27FC236}">
                <a16:creationId xmlns:a16="http://schemas.microsoft.com/office/drawing/2014/main" id="{6D1D5B93-0257-FBCF-24FD-7CF98C133085}"/>
              </a:ext>
            </a:extLst>
          </p:cNvPr>
          <p:cNvSpPr txBox="1">
            <a:spLocks/>
          </p:cNvSpPr>
          <p:nvPr/>
        </p:nvSpPr>
        <p:spPr>
          <a:xfrm>
            <a:off x="11993023" y="3540434"/>
            <a:ext cx="2736532" cy="511376"/>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الفئة المستفيدة من المشروع:</a:t>
            </a:r>
            <a:endParaRPr lang="en-US" sz="2232" i="0" kern="0" dirty="0">
              <a:solidFill>
                <a:schemeClr val="bg2">
                  <a:lumMod val="10000"/>
                </a:schemeClr>
              </a:solidFill>
            </a:endParaRPr>
          </a:p>
        </p:txBody>
      </p:sp>
      <p:sp>
        <p:nvSpPr>
          <p:cNvPr id="8" name="Title 3">
            <a:extLst>
              <a:ext uri="{FF2B5EF4-FFF2-40B4-BE49-F238E27FC236}">
                <a16:creationId xmlns:a16="http://schemas.microsoft.com/office/drawing/2014/main" id="{CFF59A8A-83AF-98A3-BF2C-FCD727548434}"/>
              </a:ext>
            </a:extLst>
          </p:cNvPr>
          <p:cNvSpPr txBox="1">
            <a:spLocks/>
          </p:cNvSpPr>
          <p:nvPr/>
        </p:nvSpPr>
        <p:spPr>
          <a:xfrm>
            <a:off x="7805416" y="3540434"/>
            <a:ext cx="3862777" cy="511376"/>
          </a:xfrm>
          <a:prstGeom prst="rect">
            <a:avLst/>
          </a:prstGeom>
        </p:spPr>
        <p:style>
          <a:lnRef idx="1">
            <a:schemeClr val="accent3"/>
          </a:lnRef>
          <a:fillRef idx="2">
            <a:schemeClr val="accent3"/>
          </a:fillRef>
          <a:effectRef idx="1">
            <a:schemeClr val="accent3"/>
          </a:effectRef>
          <a:fontRef idx="minor">
            <a:schemeClr val="dk1"/>
          </a:fontRef>
        </p:style>
        <p:txBody>
          <a:bodyPr wrap="square" lIns="0" tIns="0" rIns="0" bIns="0">
            <a:normAutofit fontScale="85000" lnSpcReduction="10000"/>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rtl="1">
              <a:lnSpc>
                <a:spcPct val="150000"/>
              </a:lnSpc>
            </a:pPr>
            <a:r>
              <a:rPr lang="ar-EG" sz="2232" i="0" kern="0" dirty="0">
                <a:solidFill>
                  <a:schemeClr val="bg2">
                    <a:lumMod val="10000"/>
                  </a:schemeClr>
                </a:solidFill>
              </a:rPr>
              <a:t>فئة المشروعات المحلية الصغيرة (حياة كريمة)</a:t>
            </a:r>
            <a:endParaRPr lang="en-US" sz="2232" i="0" kern="0" dirty="0">
              <a:solidFill>
                <a:schemeClr val="bg2">
                  <a:lumMod val="10000"/>
                </a:schemeClr>
              </a:solidFill>
              <a:sym typeface="Roboto Condensed"/>
            </a:endParaRPr>
          </a:p>
        </p:txBody>
      </p:sp>
      <p:sp>
        <p:nvSpPr>
          <p:cNvPr id="12" name="TextBox 11">
            <a:extLst>
              <a:ext uri="{FF2B5EF4-FFF2-40B4-BE49-F238E27FC236}">
                <a16:creationId xmlns:a16="http://schemas.microsoft.com/office/drawing/2014/main" id="{4F346525-68E9-86C1-2F76-05B4E5674761}"/>
              </a:ext>
            </a:extLst>
          </p:cNvPr>
          <p:cNvSpPr txBox="1"/>
          <p:nvPr/>
        </p:nvSpPr>
        <p:spPr>
          <a:xfrm>
            <a:off x="3290924" y="1342220"/>
            <a:ext cx="8537501" cy="102335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EG" sz="3025" b="1" dirty="0">
                <a:solidFill>
                  <a:srgbClr val="000000"/>
                </a:solidFill>
                <a:latin typeface="Cairo"/>
              </a:rPr>
              <a:t>استخدام نظم المعلومات الجغرافية لإدارة وترشيد الموارد المائية واستهلاك الطاقة بالمنشآت</a:t>
            </a:r>
            <a:endParaRPr lang="ar-EG" sz="3025" b="1" dirty="0"/>
          </a:p>
        </p:txBody>
      </p:sp>
      <p:sp>
        <p:nvSpPr>
          <p:cNvPr id="11" name="TextBox 10">
            <a:extLst>
              <a:ext uri="{FF2B5EF4-FFF2-40B4-BE49-F238E27FC236}">
                <a16:creationId xmlns:a16="http://schemas.microsoft.com/office/drawing/2014/main" id="{9FC6008D-5E61-E109-F305-F21205726CD6}"/>
              </a:ext>
            </a:extLst>
          </p:cNvPr>
          <p:cNvSpPr txBox="1"/>
          <p:nvPr/>
        </p:nvSpPr>
        <p:spPr>
          <a:xfrm>
            <a:off x="243622" y="4605572"/>
            <a:ext cx="14632107" cy="1574405"/>
          </a:xfrm>
          <a:prstGeom prst="rect">
            <a:avLst/>
          </a:prstGeom>
          <a:noFill/>
        </p:spPr>
        <p:txBody>
          <a:bodyPr wrap="square">
            <a:spAutoFit/>
          </a:bodyPr>
          <a:lstStyle/>
          <a:p>
            <a:pPr algn="just" rtl="1">
              <a:lnSpc>
                <a:spcPct val="150000"/>
              </a:lnSpc>
            </a:pPr>
            <a:r>
              <a:rPr lang="ar-EG" sz="2232" b="1" dirty="0">
                <a:solidFill>
                  <a:srgbClr val="FF0000"/>
                </a:solidFill>
                <a:latin typeface="Cairo"/>
              </a:rPr>
              <a:t>  </a:t>
            </a:r>
            <a:r>
              <a:rPr lang="ar-EG" sz="2232" b="1" dirty="0">
                <a:latin typeface="Cairo"/>
              </a:rPr>
              <a:t>استخدام نظم المعلومات والتكنولوجيا الحديثة في الحصول على بيئة نظيفه خضراء باستخدام المستعشرات الذكية التي تقوم بارسال قياسات دقيقة الى التطبيقات البرمجية عبر شبكة الانترنت وتخزين هذه البيانات مركزيا على خوادم المحافظة</a:t>
            </a:r>
            <a:r>
              <a:rPr lang="en-US" sz="2232" b="1" dirty="0">
                <a:latin typeface="Cairo"/>
              </a:rPr>
              <a:t> (servers) </a:t>
            </a:r>
            <a:r>
              <a:rPr lang="ar-EG" sz="2232" b="1" dirty="0">
                <a:latin typeface="Cairo"/>
              </a:rPr>
              <a:t>التي تم شراؤها بوحدة البنية المعلوماتية المكانية بغرض تخفيض البصمة الكربونية وتحديد مواقعها على خرائط وقواعد بيانات نظم المعلومات الجغرافية .</a:t>
            </a:r>
            <a:endParaRPr lang="en-US" sz="2232" b="1" dirty="0">
              <a:latin typeface="Segoe WP Semibold" panose="020B0702040204020203" pitchFamily="34" charset="0"/>
              <a:ea typeface="Roboto Condensed"/>
              <a:cs typeface="Segoe WP Semibold" panose="020B0702040204020203" pitchFamily="34" charset="0"/>
              <a:sym typeface="Roboto Condensed"/>
            </a:endParaRPr>
          </a:p>
        </p:txBody>
      </p:sp>
      <p:sp>
        <p:nvSpPr>
          <p:cNvPr id="13" name="Title 3">
            <a:extLst>
              <a:ext uri="{FF2B5EF4-FFF2-40B4-BE49-F238E27FC236}">
                <a16:creationId xmlns:a16="http://schemas.microsoft.com/office/drawing/2014/main" id="{9E5A4717-5407-688D-8DDA-DBFF91C7D5E1}"/>
              </a:ext>
            </a:extLst>
          </p:cNvPr>
          <p:cNvSpPr txBox="1">
            <a:spLocks/>
          </p:cNvSpPr>
          <p:nvPr/>
        </p:nvSpPr>
        <p:spPr>
          <a:xfrm>
            <a:off x="11993021" y="4126333"/>
            <a:ext cx="2736532" cy="511376"/>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فكرة المشروع:</a:t>
            </a:r>
            <a:endParaRPr lang="en-US" sz="2232" i="0" kern="0" dirty="0">
              <a:solidFill>
                <a:schemeClr val="bg2">
                  <a:lumMod val="10000"/>
                </a:schemeClr>
              </a:solidFill>
            </a:endParaRPr>
          </a:p>
        </p:txBody>
      </p:sp>
    </p:spTree>
    <p:extLst>
      <p:ext uri="{BB962C8B-B14F-4D97-AF65-F5344CB8AC3E}">
        <p14:creationId xmlns:p14="http://schemas.microsoft.com/office/powerpoint/2010/main" val="2270102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 y="2091795"/>
            <a:ext cx="15119350" cy="301170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70000"/>
              </a:lnSpc>
              <a:buNone/>
              <a:defRPr/>
            </a:pPr>
            <a:endParaRPr lang="ar-EG" sz="2232" b="1" dirty="0">
              <a:solidFill>
                <a:sysClr val="windowText" lastClr="000000"/>
              </a:solidFill>
              <a:latin typeface="Calibri" panose="020F0502020204030204"/>
              <a:cs typeface="Arial" panose="020B0604020202020204" pitchFamily="34" charset="0"/>
            </a:endParaRPr>
          </a:p>
          <a:p>
            <a:pPr algn="r" rtl="1">
              <a:lnSpc>
                <a:spcPct val="170000"/>
              </a:lnSpc>
              <a:defRPr/>
            </a:pPr>
            <a:r>
              <a:rPr lang="ar-EG" sz="2232" b="1" dirty="0">
                <a:solidFill>
                  <a:sysClr val="windowText" lastClr="000000"/>
                </a:solidFill>
                <a:latin typeface="Calibri" panose="020F0502020204030204"/>
                <a:cs typeface="Arial" panose="020B0604020202020204" pitchFamily="34" charset="0"/>
              </a:rPr>
              <a:t>يتم الحفاظ على البيئة لمراعاة الاجيال القادمه وتنفيذا للاستراتيجية الوطنية لتغيير المناخ 2050 واخذ التدابير البيئية المختلفه بتقليل نسبة الانبعاثات الناتجة عن المعدات الثقيله والمصانع والمحارق الطبية وسوف تنعكس تلك المنظومه على المجتمع بشكل مباشر من خلال تحقيق آثار ممتده ونتائج واقعية مدعومه بالبيانات والارقام حيث يتم استهداف شهاده التسجيل المكاني لما يزيد عن مليون و 300 الف مبنى بالمحافظة بمعرفه استهلاكاتها الحقيقية من مياه وكهرباء واستهلاكات مما يوجه لاستخدامات اجهزة لها معدل استهلاك طاقة قليل .</a:t>
            </a:r>
          </a:p>
          <a:p>
            <a:pPr algn="r" rtl="1">
              <a:lnSpc>
                <a:spcPct val="170000"/>
              </a:lnSpc>
              <a:defRPr/>
            </a:pPr>
            <a:endParaRPr lang="ar-EG" sz="2356" dirty="0">
              <a:solidFill>
                <a:sysClr val="windowText" lastClr="000000"/>
              </a:solidFill>
              <a:latin typeface="Calibri" panose="020F0502020204030204"/>
              <a:cs typeface="Arial" panose="020B0604020202020204" pitchFamily="34" charset="0"/>
            </a:endParaRPr>
          </a:p>
          <a:p>
            <a:pPr algn="r" rtl="1">
              <a:lnSpc>
                <a:spcPct val="170000"/>
              </a:lnSpc>
              <a:defRPr/>
            </a:pPr>
            <a:endParaRPr lang="ar-EG" sz="1984" dirty="0">
              <a:solidFill>
                <a:srgbClr val="373331"/>
              </a:solidFill>
              <a:latin typeface="Cairo"/>
            </a:endParaRPr>
          </a:p>
          <a:p>
            <a:pPr marL="0" indent="0" algn="r" defTabSz="1133947" rtl="1">
              <a:lnSpc>
                <a:spcPct val="170000"/>
              </a:lnSpc>
              <a:spcBef>
                <a:spcPts val="1240"/>
              </a:spcBef>
              <a:buNone/>
              <a:defRPr/>
            </a:pPr>
            <a:endParaRPr lang="ar-EG" sz="2976" dirty="0">
              <a:solidFill>
                <a:sysClr val="windowText" lastClr="000000"/>
              </a:solidFill>
              <a:latin typeface="Calibri" panose="020F0502020204030204"/>
              <a:cs typeface="Arial" panose="020B0604020202020204" pitchFamily="34" charset="0"/>
            </a:endParaRPr>
          </a:p>
          <a:p>
            <a:pPr marL="283487" indent="-283487" algn="r" defTabSz="1133947" rtl="1">
              <a:lnSpc>
                <a:spcPct val="170000"/>
              </a:lnSpc>
              <a:spcBef>
                <a:spcPts val="1240"/>
              </a:spcBef>
              <a:defRPr/>
            </a:pPr>
            <a:endParaRPr lang="ar-EG" sz="2976" dirty="0">
              <a:solidFill>
                <a:sysClr val="windowText" lastClr="000000"/>
              </a:solidFill>
              <a:latin typeface="Calibri" panose="020F0502020204030204"/>
              <a:cs typeface="Arial" panose="020B0604020202020204" pitchFamily="34" charset="0"/>
            </a:endParaRPr>
          </a:p>
          <a:p>
            <a:pPr marL="283487" indent="-283487" algn="r" defTabSz="1133947" rtl="1">
              <a:lnSpc>
                <a:spcPct val="170000"/>
              </a:lnSpc>
              <a:spcBef>
                <a:spcPts val="1240"/>
              </a:spcBef>
              <a:defRPr/>
            </a:pPr>
            <a:endParaRPr lang="ar-EG" sz="2976" dirty="0">
              <a:solidFill>
                <a:sysClr val="windowText" lastClr="000000"/>
              </a:solidFill>
              <a:latin typeface="Calibri" panose="020F0502020204030204"/>
              <a:cs typeface="Arial" panose="020B0604020202020204" pitchFamily="34" charset="0"/>
            </a:endParaRPr>
          </a:p>
          <a:p>
            <a:pPr marL="0" indent="0" algn="r" defTabSz="1133947" rtl="1">
              <a:lnSpc>
                <a:spcPct val="170000"/>
              </a:lnSpc>
              <a:spcBef>
                <a:spcPts val="1240"/>
              </a:spcBef>
              <a:buNone/>
              <a:defRPr/>
            </a:pPr>
            <a:endParaRPr lang="ar-EG" sz="2976" dirty="0">
              <a:solidFill>
                <a:sysClr val="windowText" lastClr="000000"/>
              </a:solidFill>
              <a:latin typeface="Calibri" panose="020F0502020204030204"/>
              <a:cs typeface="Arial" panose="020B0604020202020204" pitchFamily="34" charset="0"/>
            </a:endParaRPr>
          </a:p>
        </p:txBody>
      </p:sp>
      <p:sp>
        <p:nvSpPr>
          <p:cNvPr id="2" name="Title 3">
            <a:extLst>
              <a:ext uri="{FF2B5EF4-FFF2-40B4-BE49-F238E27FC236}">
                <a16:creationId xmlns:a16="http://schemas.microsoft.com/office/drawing/2014/main" id="{8FD55E8B-0DA6-9FD6-6CDC-C57BCA989E7C}"/>
              </a:ext>
            </a:extLst>
          </p:cNvPr>
          <p:cNvSpPr txBox="1">
            <a:spLocks/>
          </p:cNvSpPr>
          <p:nvPr/>
        </p:nvSpPr>
        <p:spPr>
          <a:xfrm>
            <a:off x="10796369" y="2245053"/>
            <a:ext cx="4078734" cy="510235"/>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أثر المشروع وتطبيقاته  (الاثر البيئي ):</a:t>
            </a:r>
            <a:endParaRPr lang="en-US" sz="2232" i="0" kern="0" dirty="0">
              <a:solidFill>
                <a:schemeClr val="bg2">
                  <a:lumMod val="10000"/>
                </a:schemeClr>
              </a:solidFill>
            </a:endParaRPr>
          </a:p>
        </p:txBody>
      </p:sp>
      <p:sp>
        <p:nvSpPr>
          <p:cNvPr id="3" name="Content Placeholder 2">
            <a:extLst>
              <a:ext uri="{FF2B5EF4-FFF2-40B4-BE49-F238E27FC236}">
                <a16:creationId xmlns:a16="http://schemas.microsoft.com/office/drawing/2014/main" id="{0B0CF073-1574-D03C-7F21-BB7AB3361A68}"/>
              </a:ext>
            </a:extLst>
          </p:cNvPr>
          <p:cNvSpPr txBox="1">
            <a:spLocks/>
          </p:cNvSpPr>
          <p:nvPr/>
        </p:nvSpPr>
        <p:spPr>
          <a:xfrm>
            <a:off x="-147907" y="5001066"/>
            <a:ext cx="15267256" cy="2603331"/>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70000"/>
              </a:lnSpc>
              <a:buNone/>
              <a:defRPr/>
            </a:pPr>
            <a:r>
              <a:rPr lang="ar-EG" sz="2232" b="1" dirty="0">
                <a:latin typeface="Cairo"/>
              </a:rPr>
              <a:t> الاثرالاقتصادي والاجتماعي :</a:t>
            </a:r>
          </a:p>
          <a:p>
            <a:pPr algn="r" rtl="1">
              <a:lnSpc>
                <a:spcPct val="100000"/>
              </a:lnSpc>
              <a:defRPr/>
            </a:pPr>
            <a:r>
              <a:rPr lang="ar-EG" sz="2232" b="1" dirty="0">
                <a:latin typeface="Cairo"/>
              </a:rPr>
              <a:t>القدرة على إجراء تحليلات الأعمال والبيانات لإعطاء نظرة ثاقبة على المعلومات الواردة من بيئة إنترنت الأشياء.</a:t>
            </a:r>
          </a:p>
          <a:p>
            <a:pPr algn="r" rtl="1">
              <a:lnSpc>
                <a:spcPct val="100000"/>
              </a:lnSpc>
              <a:defRPr/>
            </a:pPr>
            <a:r>
              <a:rPr lang="ar-EG" sz="2232" b="1" dirty="0">
                <a:latin typeface="Cairo"/>
              </a:rPr>
              <a:t>سيؤدي انتشار الأجهزة المتصلة من 1 لكل شخص اليوم إلى 10 أجهزة لكل شخص في المستقبل ، إلى فتح الكثير من الفرص الجديدة للشركات الناشئة ويمكنه</a:t>
            </a:r>
          </a:p>
          <a:p>
            <a:pPr marL="0" indent="0" algn="r" rtl="1">
              <a:lnSpc>
                <a:spcPct val="100000"/>
              </a:lnSpc>
              <a:buNone/>
              <a:defRPr/>
            </a:pPr>
            <a:r>
              <a:rPr lang="ar-EG" sz="2232" b="1" dirty="0">
                <a:latin typeface="Cairo"/>
              </a:rPr>
              <a:t> إنشاء نظام بيئي حول منطقة إنترنت الأشياء. بمجرد فهم القيمة التجارية لمجال تقنية إنترنت الاشياء </a:t>
            </a:r>
            <a:r>
              <a:rPr lang="en-US" sz="2232" b="1" dirty="0">
                <a:latin typeface="Cairo"/>
              </a:rPr>
              <a:t>(IOT) ، </a:t>
            </a:r>
            <a:r>
              <a:rPr lang="ar-EG" sz="2232" b="1" dirty="0">
                <a:latin typeface="Cairo"/>
              </a:rPr>
              <a:t>ستظهر منتجات وخدمات ونماذج إيرادات جديدة والتي</a:t>
            </a:r>
          </a:p>
          <a:p>
            <a:pPr marL="0" indent="0" algn="r" rtl="1">
              <a:lnSpc>
                <a:spcPct val="100000"/>
              </a:lnSpc>
              <a:buNone/>
              <a:defRPr/>
            </a:pPr>
            <a:r>
              <a:rPr lang="ar-EG" sz="2232" b="1" dirty="0">
                <a:latin typeface="Cairo"/>
              </a:rPr>
              <a:t> ستجذب الاستثمارات وبالتالي تخلق فرص عمل في مجال تقنية إنترنت الاشياء </a:t>
            </a:r>
            <a:r>
              <a:rPr lang="en-US" sz="2232" b="1" dirty="0">
                <a:latin typeface="Cairo"/>
              </a:rPr>
              <a:t>(IOT) </a:t>
            </a:r>
            <a:r>
              <a:rPr lang="ar-EG" sz="2232" b="1" dirty="0">
                <a:latin typeface="Cairo"/>
              </a:rPr>
              <a:t>.</a:t>
            </a:r>
          </a:p>
          <a:p>
            <a:pPr algn="r" rtl="1">
              <a:lnSpc>
                <a:spcPct val="150000"/>
              </a:lnSpc>
              <a:defRPr/>
            </a:pPr>
            <a:r>
              <a:rPr lang="ar-EG" sz="2232" b="1" dirty="0">
                <a:latin typeface="Cairo"/>
              </a:rPr>
              <a:t>تطوير العاملين داخل القطاع الحكومي بالتعاون مع وزارة الاتصالات وتكنولوجيا المعلومات وذلك من خلال تدريب العاملين على  الحاسب الآلي  وتطوير ممن له خبره في الحاسب الآلي لعمل دورات متقدمه في (</a:t>
            </a:r>
            <a:r>
              <a:rPr lang="en-US" sz="2232" b="1" dirty="0">
                <a:latin typeface="Cairo"/>
              </a:rPr>
              <a:t>IOT- python- </a:t>
            </a:r>
            <a:r>
              <a:rPr lang="en-US" sz="2232" b="1" dirty="0" err="1">
                <a:latin typeface="Cairo"/>
              </a:rPr>
              <a:t>fyber</a:t>
            </a:r>
            <a:r>
              <a:rPr lang="en-US" sz="2232" b="1" dirty="0">
                <a:latin typeface="Cairo"/>
              </a:rPr>
              <a:t>   optical operation </a:t>
            </a:r>
            <a:r>
              <a:rPr lang="ar-EG" sz="2232" b="1" dirty="0">
                <a:latin typeface="Cairo"/>
              </a:rPr>
              <a:t> </a:t>
            </a:r>
            <a:r>
              <a:rPr lang="en-US" sz="2232" b="1" dirty="0">
                <a:latin typeface="Cairo"/>
              </a:rPr>
              <a:t>network fundamental -</a:t>
            </a:r>
            <a:r>
              <a:rPr lang="ar-EG" sz="2232" b="1" dirty="0">
                <a:latin typeface="Cairo"/>
              </a:rPr>
              <a:t> - دبلومة ادارة المشروعات  </a:t>
            </a:r>
            <a:r>
              <a:rPr lang="en-US" sz="2232" b="1" dirty="0">
                <a:latin typeface="Cairo"/>
              </a:rPr>
              <a:t>Cyber security </a:t>
            </a:r>
            <a:r>
              <a:rPr lang="ar-EG" sz="2232" b="1" dirty="0">
                <a:latin typeface="Cairo"/>
              </a:rPr>
              <a:t> </a:t>
            </a:r>
            <a:r>
              <a:rPr lang="en-US" sz="2232" b="1" dirty="0">
                <a:latin typeface="Cairo"/>
              </a:rPr>
              <a:t>data analysis -</a:t>
            </a:r>
            <a:r>
              <a:rPr lang="ar-EG" sz="2232" b="1" dirty="0">
                <a:latin typeface="Cairo"/>
              </a:rPr>
              <a:t>) وذلك يساعد على تطوير البنية الاساسية والبشرية لتساعد على بناء قواعد بيانات تخدم المشروعات القومية  .</a:t>
            </a:r>
          </a:p>
          <a:p>
            <a:pPr algn="r" rtl="1">
              <a:lnSpc>
                <a:spcPct val="170000"/>
              </a:lnSpc>
              <a:defRPr/>
            </a:pPr>
            <a:endParaRPr lang="ar-EG" sz="1984" b="1" dirty="0">
              <a:solidFill>
                <a:sysClr val="windowText" lastClr="000000"/>
              </a:solidFill>
              <a:latin typeface="Calibri" panose="020F0502020204030204"/>
              <a:cs typeface="Arial" panose="020B0604020202020204" pitchFamily="34" charset="0"/>
            </a:endParaRPr>
          </a:p>
          <a:p>
            <a:pPr algn="r" rtl="1">
              <a:lnSpc>
                <a:spcPct val="170000"/>
              </a:lnSpc>
              <a:defRPr/>
            </a:pPr>
            <a:endParaRPr lang="ar-EG" sz="1488" b="1" dirty="0">
              <a:solidFill>
                <a:sysClr val="windowText" lastClr="000000"/>
              </a:solidFill>
              <a:latin typeface="Calibri" panose="020F0502020204030204"/>
              <a:cs typeface="Arial" panose="020B0604020202020204" pitchFamily="34" charset="0"/>
            </a:endParaRPr>
          </a:p>
          <a:p>
            <a:pPr marL="283487" indent="-283487" algn="r" defTabSz="1133947" rtl="1">
              <a:lnSpc>
                <a:spcPct val="170000"/>
              </a:lnSpc>
              <a:spcBef>
                <a:spcPts val="1240"/>
              </a:spcBef>
              <a:defRPr/>
            </a:pPr>
            <a:endParaRPr lang="ar-EG" sz="1488" b="1" dirty="0">
              <a:solidFill>
                <a:sysClr val="windowText" lastClr="000000"/>
              </a:solidFill>
              <a:latin typeface="Calibri" panose="020F0502020204030204"/>
              <a:cs typeface="Arial" panose="020B0604020202020204" pitchFamily="34" charset="0"/>
            </a:endParaRPr>
          </a:p>
          <a:p>
            <a:pPr marL="0" indent="0" algn="r" defTabSz="1133947" rtl="1">
              <a:lnSpc>
                <a:spcPct val="170000"/>
              </a:lnSpc>
              <a:spcBef>
                <a:spcPts val="1240"/>
              </a:spcBef>
              <a:buNone/>
              <a:defRPr/>
            </a:pPr>
            <a:endParaRPr lang="ar-EG" sz="1488" b="1"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649659" y="2490486"/>
            <a:ext cx="14079895" cy="5624249"/>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endParaRPr lang="ar-EG" sz="3472" dirty="0">
              <a:solidFill>
                <a:sysClr val="windowText" lastClr="000000"/>
              </a:solidFill>
              <a:latin typeface="Calibri" panose="020F0502020204030204"/>
              <a:cs typeface="Arial" panose="020B0604020202020204" pitchFamily="34" charset="0"/>
            </a:endParaRPr>
          </a:p>
        </p:txBody>
      </p:sp>
      <p:sp>
        <p:nvSpPr>
          <p:cNvPr id="3" name="Title 3">
            <a:extLst>
              <a:ext uri="{FF2B5EF4-FFF2-40B4-BE49-F238E27FC236}">
                <a16:creationId xmlns:a16="http://schemas.microsoft.com/office/drawing/2014/main" id="{C78AC351-810A-BABA-E59A-3BF0C7B8B717}"/>
              </a:ext>
            </a:extLst>
          </p:cNvPr>
          <p:cNvSpPr txBox="1">
            <a:spLocks/>
          </p:cNvSpPr>
          <p:nvPr/>
        </p:nvSpPr>
        <p:spPr>
          <a:xfrm>
            <a:off x="10501374" y="2136475"/>
            <a:ext cx="4228180" cy="511376"/>
          </a:xfrm>
          <a:prstGeom prst="rect">
            <a:avLst/>
          </a:prstGeom>
        </p:spPr>
        <p:style>
          <a:lnRef idx="1">
            <a:schemeClr val="accent1"/>
          </a:lnRef>
          <a:fillRef idx="2">
            <a:schemeClr val="accent1"/>
          </a:fillRef>
          <a:effectRef idx="1">
            <a:schemeClr val="accent1"/>
          </a:effectRef>
          <a:fontRef idx="minor">
            <a:schemeClr val="dk1"/>
          </a:fontRef>
        </p:style>
        <p:txBody>
          <a:bodyPr wrap="square" lIns="0" tIns="0" rIns="0" bIns="0">
            <a:normAutofit/>
          </a:bodyPr>
          <a:lstStyle>
            <a:lvl1pPr>
              <a:defRPr sz="1800" b="1" i="1">
                <a:solidFill>
                  <a:schemeClr val="tx1"/>
                </a:solidFill>
                <a:latin typeface="Arial"/>
                <a:ea typeface="+mn-ea"/>
                <a:cs typeface="Arial"/>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EG" sz="2232" i="0" kern="0" dirty="0">
                <a:solidFill>
                  <a:schemeClr val="bg2">
                    <a:lumMod val="10000"/>
                  </a:schemeClr>
                </a:solidFill>
              </a:rPr>
              <a:t>ما تم تنفيذه والخطط المستقبلية للمشروع :</a:t>
            </a:r>
            <a:endParaRPr lang="en-US" sz="2232" i="0" kern="0" dirty="0">
              <a:solidFill>
                <a:schemeClr val="bg2">
                  <a:lumMod val="10000"/>
                </a:schemeClr>
              </a:solidFill>
            </a:endParaRPr>
          </a:p>
        </p:txBody>
      </p:sp>
      <p:sp>
        <p:nvSpPr>
          <p:cNvPr id="6" name="Content Placeholder 2">
            <a:extLst>
              <a:ext uri="{FF2B5EF4-FFF2-40B4-BE49-F238E27FC236}">
                <a16:creationId xmlns:a16="http://schemas.microsoft.com/office/drawing/2014/main" id="{DB5A7A98-9AAC-AD03-BBE2-7C38B50496D9}"/>
              </a:ext>
            </a:extLst>
          </p:cNvPr>
          <p:cNvSpPr txBox="1">
            <a:spLocks/>
          </p:cNvSpPr>
          <p:nvPr/>
        </p:nvSpPr>
        <p:spPr>
          <a:xfrm>
            <a:off x="1" y="2805215"/>
            <a:ext cx="14729554" cy="3990999"/>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lnSpc>
                <a:spcPct val="170000"/>
              </a:lnSpc>
              <a:spcBef>
                <a:spcPts val="1240"/>
              </a:spcBef>
              <a:defRPr/>
            </a:pPr>
            <a:r>
              <a:rPr lang="ar-EG" sz="2232" b="1" dirty="0">
                <a:latin typeface="Cairo"/>
              </a:rPr>
              <a:t>تم تركيب الواح الكهروضوئية  للطاقة  الشمسية  والتي بدرورها تقوم بانارة الكشافات ليلا بعد تخزين الكهرباء في بطاريات والانارة ليلا باستخدام مستشعرات </a:t>
            </a:r>
            <a:r>
              <a:rPr lang="en-US" sz="2232" b="1" dirty="0">
                <a:latin typeface="Cairo"/>
              </a:rPr>
              <a:t>Photo sensor </a:t>
            </a:r>
            <a:r>
              <a:rPr lang="ar-EG" sz="2232" b="1" dirty="0">
                <a:latin typeface="Cairo"/>
              </a:rPr>
              <a:t> .</a:t>
            </a:r>
          </a:p>
          <a:p>
            <a:pPr marL="283487" indent="-283487" algn="r" defTabSz="1133947" rtl="1">
              <a:lnSpc>
                <a:spcPct val="170000"/>
              </a:lnSpc>
              <a:spcBef>
                <a:spcPts val="1240"/>
              </a:spcBef>
              <a:defRPr/>
            </a:pPr>
            <a:r>
              <a:rPr lang="ar-EG" sz="2232" b="1" dirty="0">
                <a:latin typeface="Cairo"/>
              </a:rPr>
              <a:t> بعد اتمام عملية ربط الواح الطاقه الشمسيه فوق المبنى يتم انتاج الكهرباء من وحدة نظام الطاقة الشمسيه واستهلاكه محليا في المبنى وتصدير الفائض داخل شبكة الهيئة التي تجري بدورها مقاصة سنوية وتسوية الفاتوره الصادرة لحساب المستهلك بناء على المقاصة .</a:t>
            </a:r>
          </a:p>
          <a:p>
            <a:pPr marL="283487" indent="-283487" algn="r" defTabSz="1133947" rtl="1">
              <a:lnSpc>
                <a:spcPct val="170000"/>
              </a:lnSpc>
              <a:spcBef>
                <a:spcPts val="1240"/>
              </a:spcBef>
              <a:defRPr/>
            </a:pPr>
            <a:r>
              <a:rPr lang="ar-EG" sz="2232" b="1" dirty="0">
                <a:latin typeface="Cairo"/>
              </a:rPr>
              <a:t>سيتم تركيب </a:t>
            </a:r>
            <a:r>
              <a:rPr lang="en-US" sz="2232" b="1" dirty="0">
                <a:latin typeface="Cairo"/>
              </a:rPr>
              <a:t>GPS Tracker </a:t>
            </a:r>
            <a:r>
              <a:rPr lang="ar-EG" sz="2232" b="1" dirty="0">
                <a:latin typeface="Cairo"/>
              </a:rPr>
              <a:t> في سيارات المحافظة والتي من خلالها يتم التتبع الآلي للسيارات والمركبات وهى تمثل انطلاقة جديدة في عالم تكنولوجيا المعلومات وتوفير الوقود ، لما تتيحه من إمكانيات هائلة وغير مسبوقة في المتابعة  و التحكم فى اسطول من السيارات.</a:t>
            </a:r>
          </a:p>
          <a:p>
            <a:pPr algn="r" rtl="1">
              <a:lnSpc>
                <a:spcPct val="170000"/>
              </a:lnSpc>
              <a:defRPr/>
            </a:pPr>
            <a:r>
              <a:rPr lang="ar-EG" sz="2232" b="1" dirty="0">
                <a:latin typeface="Cairo"/>
              </a:rPr>
              <a:t> مراقبة تركيزات ثاني أكسيد الكربون من خلال لوحة مؤشرات شركة ازري والتي من خلالها تتيح تحليل الموقع للمستخدمين تكبير حي معين أو نظام طريق سريع للحصول على عرض أكثر دقة لبصمة الكربون المحلية.و يتيح سحب شريط التمرير فوق خريطة </a:t>
            </a:r>
            <a:r>
              <a:rPr lang="en-US" sz="2232" b="1" dirty="0">
                <a:latin typeface="Cairo"/>
              </a:rPr>
              <a:t> GIS </a:t>
            </a:r>
            <a:r>
              <a:rPr lang="ar-EG" sz="2232" b="1" dirty="0">
                <a:latin typeface="Cairo"/>
              </a:rPr>
              <a:t>إمكانية عرض الصور قبل وبعد كيفية زيادة انبعاثات غازات الاحتباس الحراري أو انخفاضها على مر السنين.إنه نهج يمزج بين الجغرافيا وعلوم البيانات. يمكن للمقيمين بالقرب من القطاع الصناعي في المدينة أو العمال في حرم الشركة استخدام خريطة ذكية مثل هذه لقياس كميات انبعاثات الكربون كتلة تلو كتلة.</a:t>
            </a:r>
          </a:p>
          <a:p>
            <a:pPr algn="r" rtl="1">
              <a:lnSpc>
                <a:spcPct val="170000"/>
              </a:lnSpc>
              <a:defRPr/>
            </a:pPr>
            <a:endParaRPr lang="ar-EG" sz="2356" dirty="0">
              <a:solidFill>
                <a:sysClr val="windowText" lastClr="000000"/>
              </a:solidFill>
              <a:latin typeface="Calibri" panose="020F0502020204030204"/>
              <a:cs typeface="Arial" panose="020B0604020202020204" pitchFamily="34" charset="0"/>
            </a:endParaRPr>
          </a:p>
          <a:p>
            <a:pPr marL="283487" indent="-283487" algn="r" defTabSz="1133947" rtl="1">
              <a:lnSpc>
                <a:spcPct val="170000"/>
              </a:lnSpc>
              <a:spcBef>
                <a:spcPts val="1240"/>
              </a:spcBef>
              <a:defRPr/>
            </a:pPr>
            <a:endParaRPr lang="ar-EG" sz="2976" dirty="0">
              <a:solidFill>
                <a:sysClr val="windowText" lastClr="000000"/>
              </a:solidFill>
              <a:latin typeface="Calibri" panose="020F0502020204030204"/>
              <a:cs typeface="Arial" panose="020B0604020202020204" pitchFamily="34" charset="0"/>
            </a:endParaRPr>
          </a:p>
          <a:p>
            <a:pPr marL="0" indent="0" algn="r" defTabSz="1133947" rtl="1">
              <a:lnSpc>
                <a:spcPct val="170000"/>
              </a:lnSpc>
              <a:spcBef>
                <a:spcPts val="1240"/>
              </a:spcBef>
              <a:buNone/>
              <a:defRPr/>
            </a:pPr>
            <a:endParaRPr lang="ar-EG" sz="2976"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42731349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6583</TotalTime>
  <Words>951</Words>
  <Application>Microsoft Office PowerPoint</Application>
  <PresentationFormat>Custom</PresentationFormat>
  <Paragraphs>53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Cairo</vt:lpstr>
      <vt:lpstr>Calibri</vt:lpstr>
      <vt:lpstr>Calibri Light</vt:lpstr>
      <vt:lpstr>Noto Sans Arabic</vt:lpstr>
      <vt:lpstr>Segoe WP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66</cp:revision>
  <dcterms:created xsi:type="dcterms:W3CDTF">2022-09-29T13:35:57Z</dcterms:created>
  <dcterms:modified xsi:type="dcterms:W3CDTF">2022-10-22T00:45:33Z</dcterms:modified>
</cp:coreProperties>
</file>