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1" r:id="rId3"/>
    <p:sldId id="262" r:id="rId4"/>
    <p:sldId id="263" r:id="rId5"/>
    <p:sldId id="264" r:id="rId6"/>
    <p:sldId id="265"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82" autoAdjust="0"/>
    <p:restoredTop sz="86477" autoAdjust="0"/>
  </p:normalViewPr>
  <p:slideViewPr>
    <p:cSldViewPr snapToGrid="0">
      <p:cViewPr>
        <p:scale>
          <a:sx n="50" d="100"/>
          <a:sy n="50" d="100"/>
        </p:scale>
        <p:origin x="1182" y="264"/>
      </p:cViewPr>
      <p:guideLst>
        <p:guide orient="horz" pos="3368"/>
        <p:guide pos="476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95692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12488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6556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7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38175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11073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06045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0955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32149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8684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50695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804939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1"/>
          <p:cNvSpPr txBox="1">
            <a:spLocks/>
          </p:cNvSpPr>
          <p:nvPr/>
        </p:nvSpPr>
        <p:spPr>
          <a:xfrm>
            <a:off x="8051609" y="3026075"/>
            <a:ext cx="5789761" cy="706300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r>
              <a:rPr lang="ar-SA" sz="2800" b="1" dirty="0"/>
              <a:t>(بسم الله الرحمن الرحيم )</a:t>
            </a:r>
            <a:br>
              <a:rPr lang="ar-SA" sz="2800" b="1" dirty="0"/>
            </a:br>
            <a:r>
              <a:rPr lang="ar-SA" sz="2800" b="1" dirty="0"/>
              <a:t>الاسم  : محمود محمد سيد احمد</a:t>
            </a:r>
            <a:br>
              <a:rPr lang="ar-SA" sz="2800" b="1" dirty="0"/>
            </a:br>
            <a:br>
              <a:rPr lang="ar-SA" sz="2800" b="1" dirty="0"/>
            </a:br>
            <a:br>
              <a:rPr lang="ar-SA" sz="2800" b="1" dirty="0"/>
            </a:br>
            <a:br>
              <a:rPr lang="ar-SA" sz="2800" b="1" dirty="0"/>
            </a:br>
            <a:br>
              <a:rPr lang="en-US" sz="2800" b="1" dirty="0"/>
            </a:br>
            <a:r>
              <a:rPr lang="ar-SA" sz="2400" b="1" dirty="0"/>
              <a:t>محل الإقامة محافظة :  مدينة الاقصر- منشاة العماري </a:t>
            </a:r>
            <a:br>
              <a:rPr lang="en-US" sz="2800" b="1" dirty="0"/>
            </a:br>
            <a:r>
              <a:rPr lang="ar-SA" sz="2800" b="1" dirty="0"/>
              <a:t>موبيل / 01063697757 -01033391442</a:t>
            </a:r>
            <a:br>
              <a:rPr lang="en-US" sz="2800" b="1" dirty="0"/>
            </a:br>
            <a:r>
              <a:rPr lang="ar-SA" sz="2000" dirty="0" err="1"/>
              <a:t>الايميل</a:t>
            </a:r>
            <a:r>
              <a:rPr lang="ar-SA" sz="2000" dirty="0"/>
              <a:t> : </a:t>
            </a:r>
            <a:r>
              <a:rPr lang="en-US" sz="2000" u="sng" dirty="0"/>
              <a:t>Mahmud 01063697757@gmail.co</a:t>
            </a:r>
            <a:r>
              <a:rPr lang="en-US" sz="2800" dirty="0"/>
              <a:t> </a:t>
            </a:r>
            <a:br>
              <a:rPr lang="en-US" sz="2800" b="1" dirty="0"/>
            </a:br>
            <a:r>
              <a:rPr lang="ar-SA" sz="2800" b="1" dirty="0"/>
              <a:t>المقترح  : تدوير مخلفات البلاستيك  وكيفية الاستفادة منها بما يحقق العائد المادي على الأسرة والحفاظ على البيئة من التلوث واثاره .     </a:t>
            </a:r>
            <a:br>
              <a:rPr lang="en-US" sz="2800" b="1" dirty="0"/>
            </a:br>
            <a:endParaRPr lang="ar-EG" sz="2800" b="1"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58914" y="3948339"/>
            <a:ext cx="2781938" cy="123186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عنصر نائب للمحتوى 2"/>
          <p:cNvSpPr txBox="1">
            <a:spLocks/>
          </p:cNvSpPr>
          <p:nvPr/>
        </p:nvSpPr>
        <p:spPr>
          <a:xfrm>
            <a:off x="1330984" y="2180686"/>
            <a:ext cx="6438241" cy="7487727"/>
          </a:xfrm>
          <a:prstGeom prst="rect">
            <a:avLst/>
          </a:prstGeom>
        </p:spPr>
        <p:txBody>
          <a:bodyPr vert="horz" lIns="91440" tIns="45720" rIns="91440" bIns="45720" rtlCol="0">
            <a:noAutofit/>
          </a:bodyPr>
          <a:lstStyle>
            <a:lvl1pPr marL="0" indent="0" algn="l" defTabSz="914400" rtl="1" eaLnBrk="1" latinLnBrk="0" hangingPunct="1">
              <a:lnSpc>
                <a:spcPct val="120000"/>
              </a:lnSpc>
              <a:spcBef>
                <a:spcPts val="1000"/>
              </a:spcBef>
              <a:buSzPct val="125000"/>
              <a:buFont typeface="Arial" panose="020B0604020202020204" pitchFamily="34" charset="0"/>
              <a:buNone/>
              <a:defRPr sz="2000" kern="1200" cap="all" baseline="0">
                <a:solidFill>
                  <a:schemeClr val="tx2"/>
                </a:solidFill>
                <a:latin typeface="+mn-lt"/>
                <a:ea typeface="+mn-ea"/>
                <a:cs typeface="+mn-cs"/>
              </a:defRPr>
            </a:lvl1pPr>
            <a:lvl2pPr marL="457200" indent="0" algn="ctr" defTabSz="914400" rtl="1" eaLnBrk="1" latinLnBrk="0" hangingPunct="1">
              <a:lnSpc>
                <a:spcPct val="120000"/>
              </a:lnSpc>
              <a:spcBef>
                <a:spcPts val="500"/>
              </a:spcBef>
              <a:buSzPct val="125000"/>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120000"/>
              </a:lnSpc>
              <a:spcBef>
                <a:spcPts val="500"/>
              </a:spcBef>
              <a:buSzPct val="125000"/>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9pPr>
          </a:lstStyle>
          <a:p>
            <a:pPr marL="342900" indent="-342900" algn="ctr">
              <a:lnSpc>
                <a:spcPct val="150000"/>
              </a:lnSpc>
              <a:buFont typeface="Arial" pitchFamily="34" charset="0"/>
              <a:buChar char="•"/>
            </a:pPr>
            <a:r>
              <a:rPr lang="ar-SA" sz="2800" b="1" dirty="0">
                <a:solidFill>
                  <a:schemeClr val="tx1"/>
                </a:solidFill>
              </a:rPr>
              <a:t>   (وصــــف المشروع )</a:t>
            </a:r>
            <a:endParaRPr lang="ar-EG" sz="2800" b="1" dirty="0">
              <a:solidFill>
                <a:schemeClr val="tx1"/>
              </a:solidFill>
            </a:endParaRPr>
          </a:p>
          <a:p>
            <a:pPr marL="285750" indent="-285750" algn="r">
              <a:lnSpc>
                <a:spcPct val="150000"/>
              </a:lnSpc>
              <a:buFont typeface="Arial" pitchFamily="34" charset="0"/>
              <a:buChar char="•"/>
            </a:pPr>
            <a:r>
              <a:rPr lang="ar-SA" b="1" dirty="0">
                <a:solidFill>
                  <a:schemeClr val="tx1"/>
                </a:solidFill>
              </a:rPr>
              <a:t>تدور فكرة مشروع إعادة تدوير البلاستيك حول التوسع في  تأسيس مصنع متخصص لإعادة تدوير المخلفات </a:t>
            </a:r>
            <a:endParaRPr lang="en-US" b="1" dirty="0">
              <a:solidFill>
                <a:schemeClr val="tx1"/>
              </a:solidFill>
            </a:endParaRPr>
          </a:p>
          <a:p>
            <a:pPr marL="285750" indent="-285750" algn="r">
              <a:lnSpc>
                <a:spcPct val="150000"/>
              </a:lnSpc>
              <a:buFont typeface="Arial" pitchFamily="34" charset="0"/>
              <a:buChar char="•"/>
            </a:pPr>
            <a:r>
              <a:rPr lang="ar-SA" b="1" dirty="0">
                <a:solidFill>
                  <a:schemeClr val="tx1"/>
                </a:solidFill>
              </a:rPr>
              <a:t>البلاستيكية سواء كانت منزلية أو صناعية بعد إعادة تدويرها كآماده خام  لتصنيعها والاستفادة منها مرة أخرى</a:t>
            </a:r>
            <a:endParaRPr lang="en-US" b="1" dirty="0">
              <a:solidFill>
                <a:schemeClr val="tx1"/>
              </a:solidFill>
            </a:endParaRPr>
          </a:p>
          <a:p>
            <a:pPr marL="285750" indent="-285750" algn="r">
              <a:lnSpc>
                <a:spcPct val="150000"/>
              </a:lnSpc>
              <a:buFont typeface="Arial" pitchFamily="34" charset="0"/>
              <a:buChar char="•"/>
            </a:pPr>
            <a:r>
              <a:rPr lang="ar-SA" b="1" dirty="0">
                <a:solidFill>
                  <a:schemeClr val="tx1"/>
                </a:solidFill>
              </a:rPr>
              <a:t> وتحقيق الاستفادة القصوى من تلك المخلفات ورفع مستوى المعيشة لدى الأسرة المصرية وتحسين دخل الأسرة </a:t>
            </a:r>
          </a:p>
          <a:p>
            <a:pPr marL="285750" indent="-285750" algn="r">
              <a:lnSpc>
                <a:spcPct val="150000"/>
              </a:lnSpc>
              <a:buFont typeface="Arial" pitchFamily="34" charset="0"/>
              <a:buChar char="•"/>
            </a:pPr>
            <a:r>
              <a:rPr lang="ar-SA" b="1" dirty="0">
                <a:solidFill>
                  <a:schemeClr val="tx1"/>
                </a:solidFill>
              </a:rPr>
              <a:t>(المقترح والفائدة العائدة على الجميع من تلك التجربة )</a:t>
            </a:r>
            <a:br>
              <a:rPr lang="en-US" b="1" dirty="0">
                <a:solidFill>
                  <a:schemeClr val="tx1"/>
                </a:solidFill>
              </a:rPr>
            </a:br>
            <a:r>
              <a:rPr lang="ar-SA" b="1" dirty="0">
                <a:solidFill>
                  <a:schemeClr val="tx1"/>
                </a:solidFill>
              </a:rPr>
              <a:t> تواجه الأنظمة البيئية سواء كانت التربة، أو المياه، أو الهواء أضرار وخسائر كثيرة بسبب تأثير النفايات </a:t>
            </a:r>
            <a:br>
              <a:rPr lang="en-US" b="1" dirty="0">
                <a:solidFill>
                  <a:schemeClr val="tx1"/>
                </a:solidFill>
              </a:rPr>
            </a:br>
            <a:r>
              <a:rPr lang="ar-SA" b="1" dirty="0">
                <a:solidFill>
                  <a:schemeClr val="tx1"/>
                </a:solidFill>
              </a:rPr>
              <a:t>البلاستيكية على البيئة، فهذا النوع من النفايات لا يتحلل الابعد مرور فتره زمنيه طويله  مما يسبب أضراراً </a:t>
            </a:r>
            <a:br>
              <a:rPr lang="en-US" b="1" dirty="0">
                <a:solidFill>
                  <a:schemeClr val="tx1"/>
                </a:solidFill>
              </a:rPr>
            </a:br>
            <a:r>
              <a:rPr lang="ar-SA" b="1" dirty="0">
                <a:solidFill>
                  <a:schemeClr val="tx1"/>
                </a:solidFill>
              </a:rPr>
              <a:t>كارثية على البيئة والغلاف الجوي وصحة البشر والحيوانات والنباتات.</a:t>
            </a:r>
            <a:br>
              <a:rPr lang="en-US" b="1" dirty="0">
                <a:solidFill>
                  <a:schemeClr val="tx1"/>
                </a:solidFill>
              </a:rPr>
            </a:br>
            <a:endParaRPr lang="ar-EG" b="1" dirty="0">
              <a:solidFill>
                <a:schemeClr val="tx1"/>
              </a:solidFill>
            </a:endParaRPr>
          </a:p>
          <a:p>
            <a:pPr marL="285750" indent="-285750" algn="r">
              <a:lnSpc>
                <a:spcPct val="150000"/>
              </a:lnSpc>
              <a:buFont typeface="Arial" pitchFamily="34" charset="0"/>
              <a:buChar char="•"/>
            </a:pPr>
            <a:endParaRPr lang="en-US" b="1" dirty="0">
              <a:solidFill>
                <a:schemeClr val="tx1"/>
              </a:solidFill>
            </a:endParaRPr>
          </a:p>
        </p:txBody>
      </p:sp>
      <p:sp>
        <p:nvSpPr>
          <p:cNvPr id="7" name="عنوان 1"/>
          <p:cNvSpPr txBox="1">
            <a:spLocks/>
          </p:cNvSpPr>
          <p:nvPr/>
        </p:nvSpPr>
        <p:spPr>
          <a:xfrm>
            <a:off x="1581341" y="5841635"/>
            <a:ext cx="5176095" cy="1172210"/>
          </a:xfrm>
          <a:prstGeom prst="rect">
            <a:avLst/>
          </a:prstGeom>
        </p:spPr>
        <p:txBody>
          <a:bodyPr vert="horz" lIns="91440" tIns="45720" rIns="91440" bIns="45720" rtlCol="0"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marL="342900" indent="-342900" algn="justLow">
              <a:lnSpc>
                <a:spcPct val="150000"/>
              </a:lnSpc>
              <a:spcBef>
                <a:spcPts val="1000"/>
              </a:spcBef>
              <a:buClr>
                <a:schemeClr val="accent1"/>
              </a:buClr>
              <a:buSzPct val="80000"/>
              <a:buFont typeface="Wingdings 3" charset="2"/>
              <a:buChar char=""/>
            </a:pPr>
            <a:endParaRPr lang="ar-EG" sz="1800" b="1" dirty="0">
              <a:latin typeface="+mn-lt"/>
              <a:ea typeface="+mn-ea"/>
              <a:cs typeface="+mn-cs"/>
            </a:endParaRPr>
          </a:p>
        </p:txBody>
      </p:sp>
    </p:spTree>
    <p:extLst>
      <p:ext uri="{BB962C8B-B14F-4D97-AF65-F5344CB8AC3E}">
        <p14:creationId xmlns:p14="http://schemas.microsoft.com/office/powerpoint/2010/main" val="2207373392"/>
      </p:ext>
    </p:extLst>
  </p:cSld>
  <p:clrMapOvr>
    <a:masterClrMapping/>
  </p:clrMapOvr>
  <p:transition spd="slow" advClick="0" advTm="10000">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1"/>
          <p:cNvSpPr>
            <a:spLocks noGrp="1"/>
          </p:cNvSpPr>
          <p:nvPr>
            <p:ph type="title"/>
          </p:nvPr>
        </p:nvSpPr>
        <p:spPr>
          <a:xfrm>
            <a:off x="4127467" y="1483654"/>
            <a:ext cx="6864417" cy="698501"/>
          </a:xfrm>
        </p:spPr>
        <p:txBody>
          <a:bodyPr>
            <a:normAutofit fontScale="90000"/>
          </a:bodyPr>
          <a:lstStyle/>
          <a:p>
            <a:pPr algn="ctr"/>
            <a:r>
              <a:rPr lang="ar-SA" b="1" dirty="0">
                <a:solidFill>
                  <a:srgbClr val="FF0000"/>
                </a:solidFill>
              </a:rPr>
              <a:t>الأهداف التنموية للمشروع</a:t>
            </a:r>
            <a:endParaRPr lang="ar-EG" dirty="0">
              <a:solidFill>
                <a:srgbClr val="FF0000"/>
              </a:solidFill>
            </a:endParaRPr>
          </a:p>
        </p:txBody>
      </p:sp>
      <p:sp>
        <p:nvSpPr>
          <p:cNvPr id="4" name="عنصر نائب للمحتوى 2"/>
          <p:cNvSpPr>
            <a:spLocks noGrp="1"/>
          </p:cNvSpPr>
          <p:nvPr>
            <p:ph idx="1"/>
          </p:nvPr>
        </p:nvSpPr>
        <p:spPr>
          <a:xfrm>
            <a:off x="1023787" y="2560206"/>
            <a:ext cx="13071776" cy="6055412"/>
          </a:xfrm>
        </p:spPr>
        <p:txBody>
          <a:bodyPr>
            <a:normAutofit fontScale="92500" lnSpcReduction="20000"/>
          </a:bodyPr>
          <a:lstStyle/>
          <a:p>
            <a:pPr marL="0" lvl="0" indent="0" algn="r" rtl="1">
              <a:lnSpc>
                <a:spcPct val="120000"/>
              </a:lnSpc>
              <a:spcBef>
                <a:spcPts val="600"/>
              </a:spcBef>
            </a:pPr>
            <a:r>
              <a:rPr lang="ar-SA" sz="2000" b="1" u="heavy" dirty="0"/>
              <a:t>الهدف الرئيسي  </a:t>
            </a:r>
            <a:r>
              <a:rPr lang="ar-SA" sz="2000" b="1" dirty="0"/>
              <a:t>توفير المادة الخام كآماده اساسيه للمصانع للإنتاج ودعما للاقتصاد الوطني وتوفير فرص عمل اكبر (و توفير العملة الصعبة للدولة  ) 0</a:t>
            </a:r>
            <a:endParaRPr lang="en-US" sz="2000" dirty="0"/>
          </a:p>
          <a:p>
            <a:pPr marL="0" lvl="0" indent="0" algn="r" rtl="1">
              <a:lnSpc>
                <a:spcPct val="120000"/>
              </a:lnSpc>
              <a:spcBef>
                <a:spcPts val="600"/>
              </a:spcBef>
            </a:pPr>
            <a:r>
              <a:rPr lang="ar-SA" sz="2000" b="1" u="heavy" dirty="0"/>
              <a:t>الحفاظ </a:t>
            </a:r>
            <a:r>
              <a:rPr lang="ar-SA" sz="2000" b="1" dirty="0"/>
              <a:t>على الممرات المائية كالبحر و نهر النيل والترع والمصارف من المخلفات البلاستيكية</a:t>
            </a:r>
            <a:r>
              <a:rPr lang="ar-SA" sz="2000" b="1" u="heavy" dirty="0"/>
              <a:t> </a:t>
            </a:r>
            <a:endParaRPr lang="en-US" sz="2000" dirty="0"/>
          </a:p>
          <a:p>
            <a:pPr marL="0" lvl="0" indent="0" algn="r" rtl="1">
              <a:lnSpc>
                <a:spcPct val="120000"/>
              </a:lnSpc>
              <a:spcBef>
                <a:spcPts val="600"/>
              </a:spcBef>
            </a:pPr>
            <a:r>
              <a:rPr lang="ar-SA" sz="2000" b="1" dirty="0"/>
              <a:t>الحفاظ على البيئة وتنمية المجتمع والرقى به اضافة الي الاستفادة من أسعار الخامات الرخيصة لإنتاج منتجات باقل التكاليف فضلا عن الحرص على الحفاظ على صحة الافراد وذلك من خلال الانتقاء الجيد لأنواع معينة من البلاستيك </a:t>
            </a:r>
            <a:r>
              <a:rPr lang="ar-SA" sz="2000" b="1" dirty="0" err="1"/>
              <a:t>التى</a:t>
            </a:r>
            <a:r>
              <a:rPr lang="ar-SA" sz="2000" b="1" dirty="0"/>
              <a:t> لا تضر بصحة المستعمل عدد المستفيدين المتوقعين على المستوى العام 80%من الاسر المصرية بدون مبالغة في حالة التعميم للفكرة </a:t>
            </a:r>
            <a:endParaRPr lang="en-US" sz="2000" dirty="0"/>
          </a:p>
          <a:p>
            <a:pPr marL="0" lvl="0" indent="0" algn="r" rtl="1">
              <a:lnSpc>
                <a:spcPct val="120000"/>
              </a:lnSpc>
              <a:spcBef>
                <a:spcPts val="600"/>
              </a:spcBef>
            </a:pPr>
            <a:r>
              <a:rPr lang="ar-SA" sz="2000" b="1" dirty="0"/>
              <a:t>اما على المستوى الخاص فمن المتوقع  من العاملين بالمشروع وبعض التجار 5%على مستوى الجمهورية مما يوفر فرص عمل وخفض مستوى البطالة وايجاد فرص عمل لمهندسين وفنين بجميع التخصصات وعماله .</a:t>
            </a:r>
            <a:endParaRPr lang="en-US" sz="2000" dirty="0"/>
          </a:p>
          <a:p>
            <a:pPr marL="0" lvl="0" indent="0" algn="r" rtl="1">
              <a:lnSpc>
                <a:spcPct val="120000"/>
              </a:lnSpc>
              <a:spcBef>
                <a:spcPts val="600"/>
              </a:spcBef>
            </a:pPr>
            <a:r>
              <a:rPr lang="ar-SA" sz="2000" b="1" u="sng" dirty="0"/>
              <a:t>أهداف الأمم المتحدة للتنمية المستدامة </a:t>
            </a:r>
            <a:r>
              <a:rPr lang="ar-SA" sz="2000" b="1" u="sng" dirty="0" err="1"/>
              <a:t>التى</a:t>
            </a:r>
            <a:r>
              <a:rPr lang="ar-SA" sz="2000" b="1" u="sng" dirty="0"/>
              <a:t> يرتبط بها المشروع سيدعم المشروع جهود الحكومة المصرية لتقليل كمية النفايات البلاستيكية</a:t>
            </a:r>
            <a:r>
              <a:rPr lang="ar-SA" sz="2000" b="1" dirty="0"/>
              <a:t> </a:t>
            </a:r>
            <a:r>
              <a:rPr lang="ar-SA" sz="2000" b="1" dirty="0" err="1"/>
              <a:t>التى</a:t>
            </a:r>
            <a:r>
              <a:rPr lang="ar-SA" sz="2000" b="1" dirty="0"/>
              <a:t> تتسرب إلى البيئة  والعمل على زيادة الوعى بأنماط إنتاج واستهلاك البلاستيك وتوفير موارد لدعم ميزانية الدولة وتعظيم مواردها لاستخدامها في المشروعات القومية لحياه كريمة لكل المصريين .</a:t>
            </a:r>
            <a:endParaRPr lang="en-US" sz="2000" dirty="0"/>
          </a:p>
          <a:p>
            <a:pPr marL="0" lvl="0" indent="0" algn="r" rtl="1">
              <a:lnSpc>
                <a:spcPct val="120000"/>
              </a:lnSpc>
              <a:spcBef>
                <a:spcPts val="600"/>
              </a:spcBef>
            </a:pPr>
            <a:r>
              <a:rPr lang="ar-SA" sz="2000" b="1" u="sng" dirty="0"/>
              <a:t>تطبيق فكرة وضع مكينات القاء المخلفات البلاستيكية بمحطات القطارات والميادين والاماكن </a:t>
            </a:r>
            <a:r>
              <a:rPr lang="ar-SA" sz="2000" b="1" u="sng" dirty="0" err="1"/>
              <a:t>العامه</a:t>
            </a:r>
            <a:r>
              <a:rPr lang="ar-SA" sz="2000" b="1" u="sng" dirty="0"/>
              <a:t> واماكن التجمعات  ووضع خيارات بها اما اخذ المقابل او التبرع به لصالح الاعمال الخير يه </a:t>
            </a:r>
            <a:r>
              <a:rPr lang="ar-SA" sz="2000" b="1" u="sng" dirty="0" err="1"/>
              <a:t>التى</a:t>
            </a:r>
            <a:r>
              <a:rPr lang="ar-SA" sz="2000" b="1" u="sng" dirty="0"/>
              <a:t> تشرف عليها الدولة او لصالح المستشفيات والاماكن </a:t>
            </a:r>
            <a:r>
              <a:rPr lang="ar-SA" sz="2000" b="1" u="sng" dirty="0" err="1"/>
              <a:t>الخيريه</a:t>
            </a:r>
            <a:r>
              <a:rPr lang="ar-SA" sz="2000" b="1" u="sng" dirty="0"/>
              <a:t> </a:t>
            </a:r>
            <a:r>
              <a:rPr lang="ar-SA" sz="2000" b="1" u="sng" dirty="0" err="1"/>
              <a:t>التى</a:t>
            </a:r>
            <a:r>
              <a:rPr lang="ar-SA" sz="2000" b="1" u="sng" dirty="0"/>
              <a:t> تعتمد على التبرعات وذلك للتوسع في تلك الخدمات ومساهمه من المواطنين في تلك الاعمال </a:t>
            </a:r>
            <a:r>
              <a:rPr lang="ar-SA" sz="2000" b="1" u="sng" dirty="0" err="1"/>
              <a:t>الخيريه</a:t>
            </a:r>
            <a:r>
              <a:rPr lang="ar-SA" sz="2000" b="1" u="sng" dirty="0"/>
              <a:t> نظير جزء مقتطع من نسبة تلك المخلفات </a:t>
            </a:r>
            <a:endParaRPr lang="en-US" sz="2000" b="1" dirty="0"/>
          </a:p>
          <a:p>
            <a:pPr marL="0" indent="0" algn="justLow" rtl="1">
              <a:lnSpc>
                <a:spcPct val="120000"/>
              </a:lnSpc>
              <a:spcBef>
                <a:spcPts val="600"/>
              </a:spcBef>
            </a:pPr>
            <a:r>
              <a:rPr lang="ar-SA" sz="2000" b="1" dirty="0"/>
              <a:t>تطوي</a:t>
            </a:r>
            <a:r>
              <a:rPr lang="ar-EG" sz="2000" b="1" dirty="0"/>
              <a:t>ر </a:t>
            </a:r>
            <a:r>
              <a:rPr lang="ar-SA" sz="2000" b="1" dirty="0"/>
              <a:t>خطط العمل الوطنية لتقليل البلاستيك ومعالجة نفاياته من ناحية والقيام بالدراسات العلمية والاجتماعية </a:t>
            </a:r>
            <a:endParaRPr lang="en-US" sz="2000" dirty="0"/>
          </a:p>
          <a:p>
            <a:pPr marL="0" indent="0" algn="justLow" rtl="1">
              <a:lnSpc>
                <a:spcPct val="120000"/>
              </a:lnSpc>
              <a:spcBef>
                <a:spcPts val="600"/>
              </a:spcBef>
            </a:pPr>
            <a:r>
              <a:rPr lang="ar-SA" sz="2000" b="1" dirty="0"/>
              <a:t>والاقتصادية عن </a:t>
            </a:r>
            <a:r>
              <a:rPr lang="ar-SA" sz="2000" b="1" dirty="0" err="1"/>
              <a:t>التلوثات</a:t>
            </a:r>
            <a:r>
              <a:rPr lang="ar-SA" sz="2000" b="1" dirty="0"/>
              <a:t> البلاستيكية </a:t>
            </a:r>
            <a:endParaRPr lang="en-US" sz="2000" dirty="0"/>
          </a:p>
          <a:p>
            <a:pPr marL="0" indent="0" algn="justLow" rtl="1">
              <a:lnSpc>
                <a:spcPct val="120000"/>
              </a:lnSpc>
              <a:spcBef>
                <a:spcPts val="600"/>
              </a:spcBef>
            </a:pPr>
            <a:r>
              <a:rPr lang="ar-SA" sz="2000" b="1" dirty="0"/>
              <a:t>-الحاجة إلى التغييرات التحويلية والمنهجية تخص عدد من التحديات البيئية والاجتماعية المتزامنة بما يحتاج إلى إعادة توجيه النشاط المالي بحيث لا يضر بالطبيعة.</a:t>
            </a:r>
            <a:endParaRPr lang="en-US" sz="2000" dirty="0"/>
          </a:p>
          <a:p>
            <a:pPr marL="0" indent="0" algn="justLow" rtl="1">
              <a:lnSpc>
                <a:spcPct val="120000"/>
              </a:lnSpc>
              <a:spcBef>
                <a:spcPts val="600"/>
              </a:spcBef>
            </a:pPr>
            <a:r>
              <a:rPr lang="ar-SA" sz="2000" b="1" dirty="0"/>
              <a:t>-أنشطة التثقيف والتوعية في هذا المجال وتشجيع النشاط المشترك لجميع القطاعات والمستويات الحكومية بما </a:t>
            </a:r>
            <a:r>
              <a:rPr lang="ar-EG" sz="2000" dirty="0"/>
              <a:t> </a:t>
            </a:r>
            <a:r>
              <a:rPr lang="ar-SA" sz="2000" b="1" dirty="0"/>
              <a:t>في ذلك قطاع الأعمال.</a:t>
            </a:r>
            <a:endParaRPr lang="en-US" sz="2000" dirty="0"/>
          </a:p>
          <a:p>
            <a:pPr marL="0" indent="0" algn="r" rtl="1">
              <a:lnSpc>
                <a:spcPct val="120000"/>
              </a:lnSpc>
              <a:spcBef>
                <a:spcPts val="600"/>
              </a:spcBef>
            </a:pPr>
            <a:endParaRPr lang="ar-EG" sz="2000" dirty="0"/>
          </a:p>
        </p:txBody>
      </p:sp>
      <p:pic>
        <p:nvPicPr>
          <p:cNvPr id="5" name="صورة 16" descr="شراء إعادة تدوير البلاستيك آلة ألمانيا التلقائي - Alibaba.co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300270" y="8507527"/>
            <a:ext cx="1747449" cy="1565819"/>
          </a:xfrm>
          <a:prstGeom prst="rect">
            <a:avLst/>
          </a:prstGeom>
          <a:noFill/>
          <a:extLst>
            <a:ext uri="{909E8E84-426E-40DD-AFC4-6F175D3DCCD1}">
              <a14:hiddenFill xmlns:a14="http://schemas.microsoft.com/office/drawing/2010/main">
                <a:solidFill>
                  <a:srgbClr val="FFFFFF"/>
                </a:solidFill>
              </a14:hiddenFill>
            </a:ext>
          </a:extLst>
        </p:spPr>
      </p:pic>
      <p:pic>
        <p:nvPicPr>
          <p:cNvPr id="7" name="صورة 18" descr="شراء إعادة تدوير البلاستيك آلة ألمانيا التلقائي - Alibaba.co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633906" y="8475689"/>
            <a:ext cx="2023532" cy="1602430"/>
          </a:xfrm>
          <a:prstGeom prst="rect">
            <a:avLst/>
          </a:prstGeom>
          <a:noFill/>
          <a:extLst>
            <a:ext uri="{909E8E84-426E-40DD-AFC4-6F175D3DCCD1}">
              <a14:hiddenFill xmlns:a14="http://schemas.microsoft.com/office/drawing/2010/main">
                <a:solidFill>
                  <a:srgbClr val="FFFFFF"/>
                </a:solidFill>
              </a14:hiddenFill>
            </a:ext>
          </a:extLst>
        </p:spPr>
      </p:pic>
      <p:pic>
        <p:nvPicPr>
          <p:cNvPr id="8" name="صورة 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8690549" y="8615618"/>
            <a:ext cx="1840802" cy="1457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949659"/>
      </p:ext>
    </p:extLst>
  </p:cSld>
  <p:clrMapOvr>
    <a:masterClrMapping/>
  </p:clrMapOvr>
  <p:transition spd="slow" advClick="0" advTm="10000">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1"/>
          <p:cNvSpPr>
            <a:spLocks noGrp="1"/>
          </p:cNvSpPr>
          <p:nvPr>
            <p:ph type="title"/>
          </p:nvPr>
        </p:nvSpPr>
        <p:spPr>
          <a:xfrm>
            <a:off x="1792564" y="2208049"/>
            <a:ext cx="11087100" cy="726383"/>
          </a:xfrm>
        </p:spPr>
        <p:txBody>
          <a:bodyPr>
            <a:noAutofit/>
          </a:bodyPr>
          <a:lstStyle/>
          <a:p>
            <a:pPr algn="ctr"/>
            <a:r>
              <a:rPr lang="ar-SA" sz="3600" b="1" u="sng" dirty="0">
                <a:solidFill>
                  <a:srgbClr val="FF0000"/>
                </a:solidFill>
              </a:rPr>
              <a:t>التكنولوجية المستخدمة في هذه المنظومة وذلك للتيسير على جميع المشتركين بمختلف ثقافتهم </a:t>
            </a:r>
            <a:r>
              <a:rPr lang="ar-SA" sz="3600" b="1" u="sng" dirty="0" err="1">
                <a:solidFill>
                  <a:srgbClr val="FF0000"/>
                </a:solidFill>
              </a:rPr>
              <a:t>واستخدامتهم</a:t>
            </a:r>
            <a:r>
              <a:rPr lang="ar-SA" sz="3600" b="1" u="sng" dirty="0">
                <a:solidFill>
                  <a:srgbClr val="FF0000"/>
                </a:solidFill>
              </a:rPr>
              <a:t> للتكنولوجيا </a:t>
            </a:r>
            <a:r>
              <a:rPr lang="ar-SA" sz="3600" b="1" u="sng" dirty="0" err="1">
                <a:solidFill>
                  <a:srgbClr val="FF0000"/>
                </a:solidFill>
              </a:rPr>
              <a:t>المتاحه</a:t>
            </a:r>
            <a:r>
              <a:rPr lang="ar-SA" sz="3600" b="1" u="sng" dirty="0">
                <a:solidFill>
                  <a:srgbClr val="FF0000"/>
                </a:solidFill>
              </a:rPr>
              <a:t> لديهم  0</a:t>
            </a:r>
            <a:br>
              <a:rPr lang="en-US" sz="3600" dirty="0">
                <a:solidFill>
                  <a:srgbClr val="FF0000"/>
                </a:solidFill>
              </a:rPr>
            </a:br>
            <a:endParaRPr lang="ar-EG" sz="3600" dirty="0">
              <a:solidFill>
                <a:srgbClr val="FF0000"/>
              </a:solidFill>
            </a:endParaRPr>
          </a:p>
        </p:txBody>
      </p:sp>
      <p:sp>
        <p:nvSpPr>
          <p:cNvPr id="4" name="عنصر نائب للمحتوى 2"/>
          <p:cNvSpPr>
            <a:spLocks noGrp="1"/>
          </p:cNvSpPr>
          <p:nvPr>
            <p:ph idx="1"/>
          </p:nvPr>
        </p:nvSpPr>
        <p:spPr>
          <a:xfrm>
            <a:off x="1910397" y="3111632"/>
            <a:ext cx="11298555" cy="3880773"/>
          </a:xfrm>
        </p:spPr>
        <p:txBody>
          <a:bodyPr>
            <a:noAutofit/>
          </a:bodyPr>
          <a:lstStyle/>
          <a:p>
            <a:pPr lvl="0" algn="just" rtl="1"/>
            <a:r>
              <a:rPr lang="ar-SA" sz="3200" b="1" u="sng" dirty="0"/>
              <a:t>جهاز داتا لوجيك قارئ </a:t>
            </a:r>
            <a:r>
              <a:rPr lang="ar-SA" sz="3200" b="1" u="sng" dirty="0" err="1"/>
              <a:t>باركودحيث</a:t>
            </a:r>
            <a:r>
              <a:rPr lang="ar-SA" sz="3200" b="1" u="sng" dirty="0"/>
              <a:t>  تم اعداد مواصفات الجهاز لقراءة الرقم الخاص من خلال اكياس مخصصه للقمامة يوضع عليها </a:t>
            </a:r>
            <a:r>
              <a:rPr lang="ar-SA" sz="3200" b="1" u="sng" dirty="0" err="1"/>
              <a:t>باركود</a:t>
            </a:r>
            <a:r>
              <a:rPr lang="ar-SA" sz="3200" b="1" u="sng" dirty="0"/>
              <a:t> مخصص لكل وحده سكنيه لقراءة وتسجيل الكميه من المخلفات</a:t>
            </a:r>
            <a:r>
              <a:rPr lang="ar-EG" sz="3200" dirty="0"/>
              <a:t> </a:t>
            </a:r>
            <a:r>
              <a:rPr lang="ar-SA" sz="3200" b="1" u="sng" dirty="0"/>
              <a:t>ونوعها وتخزين تلك البيانات الكترونيا بالمشترك وتسجيل كافة البيانات من وزن وقيمه ودفع بالحساب المخصص لكل مشترك  </a:t>
            </a:r>
            <a:endParaRPr lang="ar-EG" sz="3200" b="1" u="sng" dirty="0"/>
          </a:p>
          <a:p>
            <a:pPr algn="just" rtl="1"/>
            <a:r>
              <a:rPr lang="ar-SA" sz="3200" b="1" dirty="0"/>
              <a:t>ثانيا - وجهاز بصمة الوجه يعمل بأربع طرق مختلفة  عن طريق بصمة الوجه او بصمة اليد او الكارت او الرقم السري الجها</a:t>
            </a:r>
            <a:r>
              <a:rPr lang="ar-SA" sz="3200" dirty="0"/>
              <a:t>ز </a:t>
            </a:r>
            <a:r>
              <a:rPr lang="ar-SA" sz="3200" b="1" dirty="0"/>
              <a:t>يعمل كأكسس </a:t>
            </a:r>
            <a:r>
              <a:rPr lang="ar-SA" sz="3200" b="1" dirty="0" err="1"/>
              <a:t>كنترول</a:t>
            </a:r>
            <a:r>
              <a:rPr lang="ar-SA" sz="3200" b="1" dirty="0"/>
              <a:t> 2 </a:t>
            </a:r>
            <a:r>
              <a:rPr lang="ar-SA" sz="3200" b="1" dirty="0" err="1"/>
              <a:t>ريلاي</a:t>
            </a:r>
            <a:r>
              <a:rPr lang="ar-SA" sz="3200" b="1" dirty="0"/>
              <a:t> للتحكم اضافة الكميات وحساب قيمتها واضافتها الى حساب العميل </a:t>
            </a:r>
            <a:r>
              <a:rPr lang="ar-SA" sz="3200" b="1" dirty="0" err="1"/>
              <a:t>اوالمشترك</a:t>
            </a:r>
            <a:r>
              <a:rPr lang="ar-SA" sz="3200" b="1" dirty="0"/>
              <a:t>  ومرفق مع برنامج لحساب تلك العمليات</a:t>
            </a:r>
            <a:r>
              <a:rPr lang="ar-SA" sz="3200" u="heavy" dirty="0"/>
              <a:t> </a:t>
            </a:r>
            <a:endParaRPr lang="en-US" sz="3200" dirty="0"/>
          </a:p>
        </p:txBody>
      </p:sp>
      <p:pic>
        <p:nvPicPr>
          <p:cNvPr id="5" name="صورة 4" descr="https://images.yaoota.com/E-EaQc0e_2-XY2nnyDR03FZoBIU=/trim/fit-in/500x500/filters:quality(80)/yaootaweb-production/media/crawledproductimages/ea670f8ad3b08c17f3a696e3f7bb08017ee78a3b.jpg"/>
          <p:cNvPicPr/>
          <p:nvPr/>
        </p:nvPicPr>
        <p:blipFill>
          <a:blip r:embed="rId2">
            <a:extLst>
              <a:ext uri="{28A0092B-C50C-407E-A947-70E740481C1C}">
                <a14:useLocalDpi xmlns:a14="http://schemas.microsoft.com/office/drawing/2010/main" val="0"/>
              </a:ext>
            </a:extLst>
          </a:blip>
          <a:srcRect/>
          <a:stretch>
            <a:fillRect/>
          </a:stretch>
        </p:blipFill>
        <p:spPr bwMode="auto">
          <a:xfrm>
            <a:off x="5588799" y="7577642"/>
            <a:ext cx="3298614" cy="183737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7" name="صورة 6" descr="https://images.yaoota.com/CV4ASotPB6liVjkQUrRDzsUeL2o=/trim/fit-in/500x500/filters:quality(80)/yaootaweb-production/media/crawledproductimages/b5c43ce6ce332b782b5a82d753c3c097d7a2d50e.jpg"/>
          <p:cNvPicPr/>
          <p:nvPr/>
        </p:nvPicPr>
        <p:blipFill>
          <a:blip r:embed="rId3">
            <a:extLst>
              <a:ext uri="{28A0092B-C50C-407E-A947-70E740481C1C}">
                <a14:useLocalDpi xmlns:a14="http://schemas.microsoft.com/office/drawing/2010/main" val="0"/>
              </a:ext>
            </a:extLst>
          </a:blip>
          <a:srcRect/>
          <a:stretch>
            <a:fillRect/>
          </a:stretch>
        </p:blipFill>
        <p:spPr bwMode="auto">
          <a:xfrm>
            <a:off x="9211263" y="7580180"/>
            <a:ext cx="3366398" cy="183483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8" name="عنصر نائب للمحتوى 3" descr="اجهزة بصمة الوجه و اهم مميزاتها | المرسال"/>
          <p:cNvPicPr>
            <a:picLock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54253" y="7577642"/>
            <a:ext cx="2795694" cy="183737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207373392"/>
      </p:ext>
    </p:extLst>
  </p:cSld>
  <p:clrMapOvr>
    <a:masterClrMapping/>
  </p:clrMapOvr>
  <p:transition spd="slow" advClick="0" advTm="10000">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1"/>
          <p:cNvSpPr>
            <a:spLocks noGrp="1"/>
          </p:cNvSpPr>
          <p:nvPr>
            <p:ph type="title"/>
          </p:nvPr>
        </p:nvSpPr>
        <p:spPr>
          <a:xfrm>
            <a:off x="1871186" y="1714546"/>
            <a:ext cx="11267916" cy="1320800"/>
          </a:xfrm>
        </p:spPr>
        <p:txBody>
          <a:bodyPr>
            <a:noAutofit/>
          </a:bodyPr>
          <a:lstStyle/>
          <a:p>
            <a:pPr algn="ctr"/>
            <a:r>
              <a:rPr lang="ar-SA" sz="3200" b="1" u="sng" dirty="0">
                <a:solidFill>
                  <a:srgbClr val="FF0000"/>
                </a:solidFill>
              </a:rPr>
              <a:t>ويمكن تطبيق تجربة الجمع والفرز بتصميم شبكه زكيه في  الاماكن السياحية والأثرية</a:t>
            </a:r>
            <a:br>
              <a:rPr lang="en-US" sz="3200" b="1" u="sng" dirty="0">
                <a:solidFill>
                  <a:srgbClr val="FF0000"/>
                </a:solidFill>
              </a:rPr>
            </a:br>
            <a:endParaRPr lang="ar-EG" sz="3200" b="1" u="sng" dirty="0">
              <a:solidFill>
                <a:srgbClr val="FF0000"/>
              </a:solidFill>
            </a:endParaRPr>
          </a:p>
        </p:txBody>
      </p:sp>
      <p:sp>
        <p:nvSpPr>
          <p:cNvPr id="4" name="عنصر نائب للمحتوى 2"/>
          <p:cNvSpPr>
            <a:spLocks noGrp="1"/>
          </p:cNvSpPr>
          <p:nvPr>
            <p:ph idx="1"/>
          </p:nvPr>
        </p:nvSpPr>
        <p:spPr>
          <a:xfrm>
            <a:off x="1713548" y="3033236"/>
            <a:ext cx="11425554" cy="4352290"/>
          </a:xfrm>
        </p:spPr>
        <p:txBody>
          <a:bodyPr>
            <a:noAutofit/>
          </a:bodyPr>
          <a:lstStyle/>
          <a:p>
            <a:pPr algn="just" rtl="1"/>
            <a:r>
              <a:rPr lang="ar-SA" sz="2400" b="1" dirty="0"/>
              <a:t>تعمل بها حاويات النفايات الذكية على الطاقة الشمسية، وهي مجهزة بأجهزة إلكترونية وأجهزة استشعار عالية </a:t>
            </a:r>
            <a:r>
              <a:rPr lang="ar-EG" sz="2400" dirty="0"/>
              <a:t> </a:t>
            </a:r>
            <a:r>
              <a:rPr lang="ar-SA" sz="2400" b="1" dirty="0"/>
              <a:t>الدقة لمراقبة وقياس مستوى النفايات في تلك الحاويات للشركات "لبيئة متكاملة لإعادة التدوير وإدارة النفايات .</a:t>
            </a:r>
            <a:endParaRPr lang="en-US" sz="2400" dirty="0"/>
          </a:p>
          <a:p>
            <a:pPr algn="just" rtl="1"/>
            <a:r>
              <a:rPr lang="ar-SA" sz="2400" b="1" dirty="0"/>
              <a:t>وتعد شركات إدارة المخلفات البيئية اكثر نموًا لتصنيع حاويات إعادة تدوير توفر خدمة "واي فأي" تعمل بالطاقة الشمسية زودة بأجهزة استشعار موضوعة في حاويات النفايات متصلة بغرفة التحكم من معرفة متى تكون الحاويات ممتلئة، إضافةً إلى أنها تحوي تطبيقًا إلكترونيًا لمتابعة الحاويات من طريق الأجهزة الذكية والحاسب الآلي في المكاتب المعدة لاستقبال تلك الاشارات المرسلة لغرفة التحكم  للتنبيه إلى</a:t>
            </a:r>
            <a:r>
              <a:rPr lang="ar-EG" sz="2400" dirty="0"/>
              <a:t> </a:t>
            </a:r>
            <a:r>
              <a:rPr lang="ar-SA" sz="2400" b="1" dirty="0"/>
              <a:t>قائدي مركبات رفع النفايات والتوجّه لتفريغها. مع وجود مكبس داخلي يدعم كفاءة الحاويات، ويرفع معدل استيعابها.</a:t>
            </a:r>
            <a:endParaRPr lang="en-US" sz="2400" dirty="0"/>
          </a:p>
          <a:p>
            <a:pPr algn="just" rtl="1"/>
            <a:r>
              <a:rPr lang="ar-SA" sz="2400" b="1" dirty="0"/>
              <a:t>يتطلع مقدمو الحلول إلى تطوير حاويات ذكية للنفايات مع قدرة استشعارية فائقة وحوسبة تعمل على الذكاء الاصطناعي لتحليل العناصر التي يتم إلقاؤها في القمامة، ثم إعادة تغذية البيانات إلى نظام مركزي يمكنه بعد ذلك تحديد جميع العناصر الموجودة في الحاويات بشكل يجعلها جاهزة للفرز والمعالجة المناسبة بمجرد التقاط الحاوية.</a:t>
            </a:r>
            <a:endParaRPr lang="en-US" sz="2400" dirty="0"/>
          </a:p>
        </p:txBody>
      </p:sp>
      <p:pic>
        <p:nvPicPr>
          <p:cNvPr id="5" name="صورة 4" descr="https://www.alwatan.com.sa/uploads/images/2022/06/09/819611.jpg"/>
          <p:cNvPicPr/>
          <p:nvPr/>
        </p:nvPicPr>
        <p:blipFill>
          <a:blip r:embed="rId2">
            <a:extLst>
              <a:ext uri="{28A0092B-C50C-407E-A947-70E740481C1C}">
                <a14:useLocalDpi xmlns:a14="http://schemas.microsoft.com/office/drawing/2010/main" val="0"/>
              </a:ext>
            </a:extLst>
          </a:blip>
          <a:srcRect/>
          <a:stretch>
            <a:fillRect/>
          </a:stretch>
        </p:blipFill>
        <p:spPr bwMode="auto">
          <a:xfrm>
            <a:off x="2775194" y="7399677"/>
            <a:ext cx="9302262" cy="232308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207373392"/>
      </p:ext>
    </p:extLst>
  </p:cSld>
  <p:clrMapOvr>
    <a:masterClrMapping/>
  </p:clrMapOvr>
  <mc:AlternateContent xmlns:mc="http://schemas.openxmlformats.org/markup-compatibility/2006" xmlns:p14="http://schemas.microsoft.com/office/powerpoint/2010/main">
    <mc:Choice Requires="p14">
      <p:transition spd="slow" p14:dur="1200" advClick="0" advTm="10000">
        <p:dissolve/>
      </p:transition>
    </mc:Choice>
    <mc:Fallback xmlns="">
      <p:transition spd="slow" advClick="0" advTm="10000">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1"/>
          <p:cNvSpPr>
            <a:spLocks noGrp="1"/>
          </p:cNvSpPr>
          <p:nvPr>
            <p:ph type="title"/>
          </p:nvPr>
        </p:nvSpPr>
        <p:spPr>
          <a:xfrm>
            <a:off x="3071560" y="1825131"/>
            <a:ext cx="8596668" cy="1320800"/>
          </a:xfrm>
        </p:spPr>
        <p:txBody>
          <a:bodyPr>
            <a:normAutofit fontScale="90000"/>
          </a:bodyPr>
          <a:lstStyle/>
          <a:p>
            <a:pPr algn="ctr"/>
            <a:r>
              <a:rPr lang="ar-SA" b="1" u="sng" dirty="0">
                <a:solidFill>
                  <a:srgbClr val="FF0000"/>
                </a:solidFill>
              </a:rPr>
              <a:t>التكلفة التقديرية للمشروع</a:t>
            </a:r>
            <a:br>
              <a:rPr lang="en-US" dirty="0">
                <a:solidFill>
                  <a:srgbClr val="FF0000"/>
                </a:solidFill>
              </a:rPr>
            </a:br>
            <a:endParaRPr lang="ar-EG" dirty="0">
              <a:solidFill>
                <a:srgbClr val="FF0000"/>
              </a:solidFill>
            </a:endParaRPr>
          </a:p>
        </p:txBody>
      </p:sp>
      <p:sp>
        <p:nvSpPr>
          <p:cNvPr id="4" name="عنصر نائب للمحتوى 2"/>
          <p:cNvSpPr>
            <a:spLocks noGrp="1"/>
          </p:cNvSpPr>
          <p:nvPr>
            <p:ph idx="1"/>
          </p:nvPr>
        </p:nvSpPr>
        <p:spPr>
          <a:xfrm>
            <a:off x="1825625" y="3019245"/>
            <a:ext cx="11468100" cy="6331789"/>
          </a:xfrm>
        </p:spPr>
        <p:txBody>
          <a:bodyPr>
            <a:normAutofit/>
          </a:bodyPr>
          <a:lstStyle/>
          <a:p>
            <a:pPr algn="just" rtl="1"/>
            <a:r>
              <a:rPr lang="ar-SA" sz="3200" b="1" dirty="0"/>
              <a:t>من 15الى 20 مليون تقريبا وذلك لأنشاء خطوط الانتاج  والمعدات وانشاء اماكن التجميع اماكن الفرز والمفارم واحواض الغسيل  </a:t>
            </a:r>
            <a:endParaRPr lang="en-US" sz="3200" dirty="0"/>
          </a:p>
          <a:p>
            <a:pPr algn="just" rtl="1"/>
            <a:r>
              <a:rPr lang="ar-SA" sz="3200" b="1" dirty="0" err="1"/>
              <a:t>اشترطات</a:t>
            </a:r>
            <a:r>
              <a:rPr lang="ar-SA" sz="3200" b="1" dirty="0"/>
              <a:t> المصنع ومواصفته الاعتماد الكلى على استخدام الطاقة الشمسية وجميع المعدات صديقه للبيئة مزوده بأحدث التكنولوجية المتطورة ومعدلات أمان </a:t>
            </a:r>
            <a:r>
              <a:rPr lang="ar-SA" sz="3200" b="1" dirty="0" err="1"/>
              <a:t>عاليه</a:t>
            </a:r>
            <a:r>
              <a:rPr lang="ar-SA" sz="3200" b="1" dirty="0"/>
              <a:t>  </a:t>
            </a:r>
            <a:endParaRPr lang="ar-EG" sz="3200" b="1" dirty="0"/>
          </a:p>
          <a:p>
            <a:pPr algn="just" rtl="1"/>
            <a:r>
              <a:rPr lang="ar-SA" sz="3200" b="1" dirty="0"/>
              <a:t>بناء المصنع من الخرسانة وبناء قواعد خرسانية لتثبيت الماكينات عليها مساحة متر2000املاك دوله .</a:t>
            </a:r>
            <a:endParaRPr lang="en-US" sz="3200" dirty="0"/>
          </a:p>
          <a:p>
            <a:pPr lvl="0" algn="just" rtl="1"/>
            <a:r>
              <a:rPr lang="ar-SA" sz="3200" b="1" dirty="0"/>
              <a:t>يجب أن يكون المصنع جيد التهوية جداً للتخلص من الروائح المتصاعدة من تصنيع البلاستيك</a:t>
            </a:r>
            <a:r>
              <a:rPr lang="ar-EG" sz="4800" dirty="0"/>
              <a:t> </a:t>
            </a:r>
            <a:r>
              <a:rPr lang="ar-SA" sz="3200" b="1" dirty="0"/>
              <a:t>والأدخنة والحفاظ على صحة العمال.</a:t>
            </a:r>
            <a:endParaRPr lang="en-US" sz="3200" dirty="0"/>
          </a:p>
          <a:p>
            <a:pPr algn="just" rtl="1"/>
            <a:r>
              <a:rPr lang="ar-SA" sz="3200" b="1" dirty="0"/>
              <a:t> مصادر الطاقة اللازمة لتشغيل ماكينات إعادة تدوير البلاستيك الطاقة الشمسية وهى </a:t>
            </a:r>
            <a:r>
              <a:rPr lang="ar-SA" sz="3200" b="1" dirty="0" err="1"/>
              <a:t>التى</a:t>
            </a:r>
            <a:r>
              <a:rPr lang="ar-SA" sz="3200" b="1" dirty="0"/>
              <a:t> يتم الاعتماد عليها والطاقة الكهربائية.</a:t>
            </a:r>
            <a:endParaRPr lang="en-US" sz="3200" dirty="0"/>
          </a:p>
          <a:p>
            <a:pPr algn="just" rtl="1"/>
            <a:r>
              <a:rPr lang="ar-SA" sz="3200" b="1" dirty="0"/>
              <a:t>وجود مصدر للمياه النظيفة وكذلك مصدر للصرف الصحي وتصريف المياه.</a:t>
            </a:r>
            <a:r>
              <a:rPr lang="ar-SA" sz="3200" b="1" u="sng" dirty="0"/>
              <a:t> </a:t>
            </a:r>
            <a:endParaRPr lang="en-US" sz="3200" dirty="0"/>
          </a:p>
          <a:p>
            <a:pPr algn="just" rtl="1"/>
            <a:endParaRPr lang="ar-EG" sz="3200" dirty="0"/>
          </a:p>
        </p:txBody>
      </p:sp>
    </p:spTree>
    <p:extLst>
      <p:ext uri="{BB962C8B-B14F-4D97-AF65-F5344CB8AC3E}">
        <p14:creationId xmlns:p14="http://schemas.microsoft.com/office/powerpoint/2010/main" val="2207373392"/>
      </p:ext>
    </p:extLst>
  </p:cSld>
  <p:clrMapOvr>
    <a:masterClrMapping/>
  </p:clrMapOvr>
  <mc:AlternateContent xmlns:mc="http://schemas.openxmlformats.org/markup-compatibility/2006" xmlns:p14="http://schemas.microsoft.com/office/powerpoint/2010/main">
    <mc:Choice Requires="p14">
      <p:transition spd="slow" p14:dur="1600" advClick="0" advTm="10000">
        <p:blinds dir="vert"/>
      </p:transition>
    </mc:Choice>
    <mc:Fallback xmlns="">
      <p:transition spd="slow" advClick="0" advTm="10000">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1"/>
          <p:cNvSpPr>
            <a:spLocks noGrp="1"/>
          </p:cNvSpPr>
          <p:nvPr>
            <p:ph type="title"/>
          </p:nvPr>
        </p:nvSpPr>
        <p:spPr>
          <a:xfrm>
            <a:off x="2804445" y="1344688"/>
            <a:ext cx="9462317" cy="742905"/>
          </a:xfrm>
        </p:spPr>
        <p:txBody>
          <a:bodyPr>
            <a:noAutofit/>
          </a:bodyPr>
          <a:lstStyle/>
          <a:p>
            <a:pPr algn="ctr"/>
            <a:r>
              <a:rPr lang="ar-SA" sz="4000" b="1" u="sng" dirty="0">
                <a:solidFill>
                  <a:srgbClr val="FF0000"/>
                </a:solidFill>
              </a:rPr>
              <a:t>امثلة المعدات اللازمة لبداية مشروع تدوير البلاستيك </a:t>
            </a:r>
            <a:endParaRPr lang="ar-EG" sz="4000" u="sng" dirty="0">
              <a:solidFill>
                <a:srgbClr val="FF0000"/>
              </a:solidFill>
            </a:endParaRPr>
          </a:p>
        </p:txBody>
      </p:sp>
      <p:sp>
        <p:nvSpPr>
          <p:cNvPr id="4" name="عنصر نائب للمحتوى 2"/>
          <p:cNvSpPr>
            <a:spLocks noGrp="1"/>
          </p:cNvSpPr>
          <p:nvPr>
            <p:ph idx="1"/>
          </p:nvPr>
        </p:nvSpPr>
        <p:spPr>
          <a:xfrm>
            <a:off x="3313025" y="2260278"/>
            <a:ext cx="10430655" cy="6952652"/>
          </a:xfrm>
        </p:spPr>
        <p:txBody>
          <a:bodyPr>
            <a:normAutofit fontScale="85000" lnSpcReduction="20000"/>
          </a:bodyPr>
          <a:lstStyle/>
          <a:p>
            <a:pPr algn="r" rtl="1"/>
            <a:r>
              <a:rPr lang="en-US" b="1" dirty="0"/>
              <a:t> </a:t>
            </a:r>
            <a:r>
              <a:rPr lang="ar-SA" b="1" dirty="0"/>
              <a:t>أحوض للغسيل وآخري للتجفيف بالإضافة إلى خط إنتاج يحتوى على ماكينة لفرم البلاستيك وأخرى للحقن </a:t>
            </a:r>
            <a:r>
              <a:rPr lang="ar-SA" b="1" dirty="0" err="1"/>
              <a:t>وإسطمبات</a:t>
            </a:r>
            <a:r>
              <a:rPr lang="ar-SA" b="1" dirty="0"/>
              <a:t> بأشكال مختلفة وحوض للتبريد .</a:t>
            </a:r>
            <a:endParaRPr lang="en-US" dirty="0"/>
          </a:p>
          <a:p>
            <a:pPr algn="r" rtl="1"/>
            <a:r>
              <a:rPr lang="ar-SA" b="1" u="sng" dirty="0"/>
              <a:t>اختيار موقع ومساحة المشروع </a:t>
            </a:r>
            <a:endParaRPr lang="en-US" dirty="0"/>
          </a:p>
          <a:p>
            <a:pPr algn="r" rtl="1"/>
            <a:r>
              <a:rPr lang="ar-SA" b="1" dirty="0"/>
              <a:t>المكان والمساحة مهم جدا لإنشاء مصنع اعادة تدوير البلاستيك حيث يجب أن تتبع الآتي:</a:t>
            </a:r>
            <a:endParaRPr lang="en-US" dirty="0"/>
          </a:p>
          <a:p>
            <a:pPr algn="r" rtl="1"/>
            <a:r>
              <a:rPr lang="ar-SA" b="1" dirty="0"/>
              <a:t>يجب أن نختار مكان المصنع بعيداً عن العمران السكاني، حتى نتجنب أن نسبب أذى لمن حولنا من السكان نتيجة </a:t>
            </a:r>
            <a:endParaRPr lang="en-US" dirty="0"/>
          </a:p>
          <a:p>
            <a:pPr algn="r" rtl="1"/>
            <a:r>
              <a:rPr lang="ar-SA" b="1" dirty="0"/>
              <a:t>الأدخنة المتصاعدة من التصنيع والأفضل أن يكون موقع المصنع في إحدى المدن الصناعية البعيدة عن العمران الصحراوية .</a:t>
            </a:r>
            <a:endParaRPr lang="en-US" dirty="0"/>
          </a:p>
          <a:p>
            <a:pPr algn="r" rtl="1"/>
            <a:r>
              <a:rPr lang="ar-SA" b="1" dirty="0"/>
              <a:t>يجب أن تكون مساحة المصنع لا تقل عن 500 متراً مربعاً وكلما زادت كانت أفضل وهذا لتوفير مساحة لتخزين </a:t>
            </a:r>
            <a:endParaRPr lang="en-US" dirty="0"/>
          </a:p>
          <a:p>
            <a:pPr algn="r" rtl="1"/>
            <a:r>
              <a:rPr lang="ar-SA" b="1" dirty="0"/>
              <a:t>مخلفات البلاستيك بها.</a:t>
            </a:r>
            <a:endParaRPr lang="en-US" dirty="0"/>
          </a:p>
          <a:p>
            <a:pPr algn="r" rtl="1"/>
            <a:endParaRPr lang="ar-EG" dirty="0"/>
          </a:p>
        </p:txBody>
      </p:sp>
      <p:pic>
        <p:nvPicPr>
          <p:cNvPr id="5" name="صورة 1" descr="مشروع إعادة تدوير البلاستيك (رسكلة البلاستيك) + شروط الترخيص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798" y="5015481"/>
            <a:ext cx="2419350" cy="1442246"/>
          </a:xfrm>
          <a:prstGeom prst="rect">
            <a:avLst/>
          </a:prstGeom>
          <a:noFill/>
          <a:extLst>
            <a:ext uri="{909E8E84-426E-40DD-AFC4-6F175D3DCCD1}">
              <a14:hiddenFill xmlns:a14="http://schemas.microsoft.com/office/drawing/2010/main">
                <a:solidFill>
                  <a:srgbClr val="FFFFFF"/>
                </a:solidFill>
              </a14:hiddenFill>
            </a:ext>
          </a:extLst>
        </p:spPr>
      </p:pic>
      <p:pic>
        <p:nvPicPr>
          <p:cNvPr id="7" name="صورة 5" descr="http://m.plastic-recyclingline.com/uploads/202025910/plastic-recycling-equipment3852547320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898" y="6457728"/>
            <a:ext cx="2343150" cy="1781175"/>
          </a:xfrm>
          <a:prstGeom prst="rect">
            <a:avLst/>
          </a:prstGeom>
          <a:noFill/>
          <a:extLst>
            <a:ext uri="{909E8E84-426E-40DD-AFC4-6F175D3DCCD1}">
              <a14:hiddenFill xmlns:a14="http://schemas.microsoft.com/office/drawing/2010/main">
                <a:solidFill>
                  <a:srgbClr val="FFFFFF"/>
                </a:solidFill>
              </a14:hiddenFill>
            </a:ext>
          </a:extLst>
        </p:spPr>
      </p:pic>
      <p:pic>
        <p:nvPicPr>
          <p:cNvPr id="8" name="صورة 6" descr="Respect custom slide فرامة بلاستيك للبيع الإمارات العربية المتحدة -  agroindias.co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3674" y="8238902"/>
            <a:ext cx="2314575" cy="1409700"/>
          </a:xfrm>
          <a:prstGeom prst="rect">
            <a:avLst/>
          </a:prstGeom>
          <a:noFill/>
          <a:extLst>
            <a:ext uri="{909E8E84-426E-40DD-AFC4-6F175D3DCCD1}">
              <a14:hiddenFill xmlns:a14="http://schemas.microsoft.com/office/drawing/2010/main">
                <a:solidFill>
                  <a:srgbClr val="FFFFFF"/>
                </a:solidFill>
              </a14:hiddenFill>
            </a:ext>
          </a:extLst>
        </p:spPr>
      </p:pic>
      <p:pic>
        <p:nvPicPr>
          <p:cNvPr id="9" name="صورة 8" descr="مصنع إعادة تدوير بلاستيك"/>
          <p:cNvPicPr/>
          <p:nvPr/>
        </p:nvPicPr>
        <p:blipFill>
          <a:blip r:embed="rId5">
            <a:extLst>
              <a:ext uri="{28A0092B-C50C-407E-A947-70E740481C1C}">
                <a14:useLocalDpi xmlns:a14="http://schemas.microsoft.com/office/drawing/2010/main" val="0"/>
              </a:ext>
            </a:extLst>
          </a:blip>
          <a:srcRect/>
          <a:stretch>
            <a:fillRect/>
          </a:stretch>
        </p:blipFill>
        <p:spPr bwMode="auto">
          <a:xfrm>
            <a:off x="3490824" y="8688164"/>
            <a:ext cx="5654675" cy="1028699"/>
          </a:xfrm>
          <a:prstGeom prst="rect">
            <a:avLst/>
          </a:prstGeom>
          <a:noFill/>
          <a:ln>
            <a:noFill/>
          </a:ln>
        </p:spPr>
      </p:pic>
    </p:spTree>
    <p:extLst>
      <p:ext uri="{BB962C8B-B14F-4D97-AF65-F5344CB8AC3E}">
        <p14:creationId xmlns:p14="http://schemas.microsoft.com/office/powerpoint/2010/main" val="2207373392"/>
      </p:ext>
    </p:extLst>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782</TotalTime>
  <Words>975</Words>
  <Application>Microsoft Office PowerPoint</Application>
  <PresentationFormat>Custom</PresentationFormat>
  <Paragraphs>39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 3</vt:lpstr>
      <vt:lpstr>Office Theme</vt:lpstr>
      <vt:lpstr>PowerPoint Presentation</vt:lpstr>
      <vt:lpstr>الأهداف التنموية للمشروع</vt:lpstr>
      <vt:lpstr>التكنولوجية المستخدمة في هذه المنظومة وذلك للتيسير على جميع المشتركين بمختلف ثقافتهم واستخدامتهم للتكنولوجيا المتاحه لديهم  0 </vt:lpstr>
      <vt:lpstr>ويمكن تطبيق تجربة الجمع والفرز بتصميم شبكه زكيه في  الاماكن السياحية والأثرية </vt:lpstr>
      <vt:lpstr>التكلفة التقديرية للمشروع </vt:lpstr>
      <vt:lpstr>امثلة المعدات اللازمة لبداية مشروع تدوير البلاستيك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23</cp:revision>
  <dcterms:created xsi:type="dcterms:W3CDTF">2022-09-29T13:35:57Z</dcterms:created>
  <dcterms:modified xsi:type="dcterms:W3CDTF">2022-10-20T09:47:06Z</dcterms:modified>
</cp:coreProperties>
</file>