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1" r:id="rId6"/>
    <p:sldId id="262"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24/03/1444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07500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24/03/1444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883322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24/03/1444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70976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24/03/1444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719154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24/03/1444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63536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24/03/1444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34907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24/03/1444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38301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24/03/1444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83324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24/03/1444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19764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24/03/1444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2720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24/03/1444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045897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24/03/1444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9021882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8" y="1809740"/>
            <a:ext cx="11339513" cy="1760020"/>
          </a:xfrm>
        </p:spPr>
        <p:txBody>
          <a:bodyPr>
            <a:normAutofit/>
          </a:bodyPr>
          <a:lstStyle/>
          <a:p>
            <a:r>
              <a:rPr lang="ar-EG" sz="5456" b="1" dirty="0">
                <a:solidFill>
                  <a:schemeClr val="accent1">
                    <a:lumMod val="75000"/>
                  </a:schemeClr>
                </a:solidFill>
              </a:rPr>
              <a:t>نموذج عرض المشروعات  الناشئه المتأهلة على مستوى محافظه اسيوط</a:t>
            </a:r>
            <a:endParaRPr lang="en-US" sz="5456" b="1" dirty="0">
              <a:solidFill>
                <a:schemeClr val="accent1">
                  <a:lumMod val="75000"/>
                </a:schemeClr>
              </a:solidFill>
            </a:endParaRPr>
          </a:p>
        </p:txBody>
      </p:sp>
      <p:sp>
        <p:nvSpPr>
          <p:cNvPr id="4" name="Subtitle 2"/>
          <p:cNvSpPr>
            <a:spLocks noGrp="1"/>
          </p:cNvSpPr>
          <p:nvPr>
            <p:ph type="subTitle" idx="1"/>
          </p:nvPr>
        </p:nvSpPr>
        <p:spPr>
          <a:xfrm>
            <a:off x="2380733" y="3798499"/>
            <a:ext cx="11339513" cy="2053317"/>
          </a:xfrm>
        </p:spPr>
        <p:txBody>
          <a:bodyPr>
            <a:normAutofit lnSpcReduction="10000"/>
          </a:bodyPr>
          <a:lstStyle/>
          <a:p>
            <a:r>
              <a:rPr lang="ar-EG" sz="2800" b="1" dirty="0">
                <a:solidFill>
                  <a:schemeClr val="accent1">
                    <a:lumMod val="75000"/>
                  </a:schemeClr>
                </a:solidFill>
              </a:rPr>
              <a:t>المبادرة الوطنية للمشروعات الخضراء الذكية</a:t>
            </a:r>
          </a:p>
          <a:p>
            <a:r>
              <a:rPr lang="ar-EG" sz="2800" b="1" dirty="0">
                <a:solidFill>
                  <a:schemeClr val="accent1">
                    <a:lumMod val="75000"/>
                  </a:schemeClr>
                </a:solidFill>
              </a:rPr>
              <a:t>مشروع </a:t>
            </a:r>
          </a:p>
          <a:p>
            <a:pPr>
              <a:lnSpc>
                <a:spcPct val="100000"/>
              </a:lnSpc>
            </a:pPr>
            <a:r>
              <a:rPr lang="ar-EG" sz="2800" b="1" dirty="0">
                <a:solidFill>
                  <a:schemeClr val="accent1">
                    <a:lumMod val="75000"/>
                  </a:schemeClr>
                </a:solidFill>
              </a:rPr>
              <a:t>مشروع انتاج عسل النحل الطبيعي من سلالة النحل المصري والتي تقاوم تغييرات المناخ واختلاف فصول الازهاروالاحتباس الحراري</a:t>
            </a:r>
            <a:endParaRPr lang="en-US" sz="2800" b="1" dirty="0">
              <a:solidFill>
                <a:schemeClr val="accent1">
                  <a:lumMod val="75000"/>
                </a:schemeClr>
              </a:solidFill>
            </a:endParaRPr>
          </a:p>
        </p:txBody>
      </p:sp>
      <p:sp>
        <p:nvSpPr>
          <p:cNvPr id="6" name="مستطيل 5"/>
          <p:cNvSpPr/>
          <p:nvPr/>
        </p:nvSpPr>
        <p:spPr>
          <a:xfrm>
            <a:off x="3797174" y="6635934"/>
            <a:ext cx="7516512" cy="2084273"/>
          </a:xfrm>
          <a:prstGeom prst="rect">
            <a:avLst/>
          </a:prstGeom>
          <a:noFill/>
        </p:spPr>
        <p:txBody>
          <a:bodyPr wrap="square" lIns="113395" tIns="56698" rIns="113395" bIns="56698">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EG" sz="3200" b="1" dirty="0">
                <a:ln/>
                <a:solidFill>
                  <a:srgbClr val="000000"/>
                </a:solidFill>
                <a:latin typeface="Sakkal Majalla" panose="02000000000000000000" pitchFamily="2" charset="-78"/>
                <a:cs typeface="Sakkal Majalla" panose="02000000000000000000" pitchFamily="2" charset="-78"/>
              </a:rPr>
              <a:t>{</a:t>
            </a:r>
            <a:r>
              <a:rPr lang="ar-SA" sz="3200" b="1" dirty="0">
                <a:ln/>
                <a:solidFill>
                  <a:srgbClr val="000000"/>
                </a:solidFill>
                <a:latin typeface="Sakkal Majalla" panose="02000000000000000000" pitchFamily="2" charset="-78"/>
                <a:cs typeface="Sakkal Majalla" panose="02000000000000000000" pitchFamily="2" charset="-78"/>
              </a:rPr>
              <a:t>وَأَوْحَى رَبُّكَ إِلَى النَّحْلِ أَنِ اتَّخِذِي مِنَ الْجِبَالِ بُيُوتًا وَمِنَ الشَّجَرِ وَمِمَّا يَعْرِشُونَ (68) ثُمَّ كُلِي مِنْ كُلِّ الثَّمَرَاتِ فَاسْلُكِي سُبُلَ رَبِّكِ ذُلُلا يَخْرُجُ مِنْ بُطُونِهَا شَرَابٌ مُخْتَلِفٌ أَلْوَانُهُ فِيهِ شِفَاءٌ لِلنَّاسِ إِنَّ فِي ذَلِكَ لآيَةً لِقَوْمٍ يَتَفَكَّرُونَ (69)</a:t>
            </a:r>
            <a:r>
              <a:rPr lang="ar-EG" sz="3200" b="1" dirty="0">
                <a:ln/>
                <a:solidFill>
                  <a:srgbClr val="000000"/>
                </a:solidFill>
                <a:latin typeface="Sakkal Majalla" panose="02000000000000000000" pitchFamily="2" charset="-78"/>
                <a:cs typeface="Sakkal Majalla" panose="02000000000000000000" pitchFamily="2" charset="-78"/>
              </a:rPr>
              <a:t>} </a:t>
            </a:r>
            <a:r>
              <a:rPr lang="ar-SA" sz="3200" b="1" dirty="0">
                <a:ln/>
                <a:solidFill>
                  <a:srgbClr val="000000"/>
                </a:solidFill>
                <a:latin typeface="Sakkal Majalla" panose="02000000000000000000" pitchFamily="2" charset="-78"/>
                <a:cs typeface="Sakkal Majalla" panose="02000000000000000000" pitchFamily="2" charset="-78"/>
              </a:rPr>
              <a:t>سورة النحل </a:t>
            </a:r>
            <a:r>
              <a:rPr lang="ar-SA" sz="3200" b="1" dirty="0" err="1">
                <a:ln/>
                <a:solidFill>
                  <a:srgbClr val="000000"/>
                </a:solidFill>
                <a:latin typeface="Sakkal Majalla" panose="02000000000000000000" pitchFamily="2" charset="-78"/>
                <a:cs typeface="Sakkal Majalla" panose="02000000000000000000" pitchFamily="2" charset="-78"/>
              </a:rPr>
              <a:t>الأيتان</a:t>
            </a:r>
            <a:r>
              <a:rPr lang="ar-SA" sz="3200" b="1" dirty="0">
                <a:ln/>
                <a:solidFill>
                  <a:srgbClr val="000000"/>
                </a:solidFill>
                <a:latin typeface="Sakkal Majalla" panose="02000000000000000000" pitchFamily="2" charset="-78"/>
                <a:cs typeface="Sakkal Majalla" panose="02000000000000000000" pitchFamily="2" charset="-78"/>
              </a:rPr>
              <a:t> 68-69.</a:t>
            </a:r>
          </a:p>
        </p:txBody>
      </p:sp>
      <p:pic>
        <p:nvPicPr>
          <p:cNvPr id="7" name="صورة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9871" y="6080555"/>
            <a:ext cx="2553035" cy="3195033"/>
          </a:xfrm>
          <a:prstGeom prst="ellipse">
            <a:avLst/>
          </a:prstGeom>
          <a:ln>
            <a:noFill/>
          </a:ln>
          <a:effectLst>
            <a:softEdge rad="112500"/>
          </a:effectLst>
        </p:spPr>
      </p:pic>
      <p:pic>
        <p:nvPicPr>
          <p:cNvPr id="8" name="صورة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22177" y="5851816"/>
            <a:ext cx="2995673" cy="3417143"/>
          </a:xfrm>
          <a:prstGeom prst="ellipse">
            <a:avLst/>
          </a:prstGeom>
          <a:ln>
            <a:noFill/>
          </a:ln>
          <a:effectLst>
            <a:softEdge rad="112500"/>
          </a:effectLst>
        </p:spPr>
      </p:pic>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1027550"/>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u="sng" dirty="0">
                <a:solidFill>
                  <a:schemeClr val="accent1">
                    <a:lumMod val="75000"/>
                  </a:schemeClr>
                </a:solidFill>
                <a:latin typeface="Calibri Light" panose="020F0302020204030204"/>
                <a:cs typeface="PT Bold Heading" panose="02010400000000000000" pitchFamily="2" charset="-78"/>
              </a:rPr>
              <a:t>عن المشروع وفكرته</a:t>
            </a:r>
            <a:endParaRPr lang="en-US" sz="5456" u="sng" dirty="0">
              <a:solidFill>
                <a:schemeClr val="accent1">
                  <a:lumMod val="75000"/>
                </a:schemeClr>
              </a:solidFill>
              <a:latin typeface="Calibri Light" panose="020F0302020204030204"/>
              <a:cs typeface="PT Bold Heading" panose="02010400000000000000" pitchFamily="2" charset="-78"/>
            </a:endParaRPr>
          </a:p>
        </p:txBody>
      </p:sp>
      <p:sp>
        <p:nvSpPr>
          <p:cNvPr id="9" name="Content Placeholder 2"/>
          <p:cNvSpPr txBox="1">
            <a:spLocks/>
          </p:cNvSpPr>
          <p:nvPr/>
        </p:nvSpPr>
        <p:spPr>
          <a:xfrm>
            <a:off x="1039456" y="3347049"/>
            <a:ext cx="13040439" cy="6097297"/>
          </a:xfrm>
          <a:prstGeom prst="rect">
            <a:avLst/>
          </a:prstGeom>
        </p:spPr>
        <p:txBody>
          <a:bodyPr vert="horz" lIns="113395" tIns="56698" rIns="113395" bIns="56698"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4000" u="sng" dirty="0">
                <a:solidFill>
                  <a:schemeClr val="accent1">
                    <a:lumMod val="75000"/>
                  </a:schemeClr>
                </a:solidFill>
                <a:latin typeface="Calibri" panose="020F0502020204030204"/>
                <a:cs typeface="PT Bold Heading" panose="02010400000000000000" pitchFamily="2" charset="-78"/>
              </a:rPr>
              <a:t>عن مقدم المشروع :</a:t>
            </a:r>
          </a:p>
          <a:p>
            <a:pPr algn="r" rtl="1">
              <a:defRPr/>
            </a:pPr>
            <a:r>
              <a:rPr lang="ar-EG" dirty="0">
                <a:solidFill>
                  <a:sysClr val="windowText" lastClr="000000"/>
                </a:solidFill>
                <a:cs typeface="+mj-cs"/>
              </a:rPr>
              <a:t>الجهة المقدمة للمشروع  :- (جمعية الشباب للتكافل الاجتماعي وتنمية المجتمع بساحل سليم)</a:t>
            </a:r>
          </a:p>
          <a:p>
            <a:pPr algn="r" rtl="1">
              <a:defRPr/>
            </a:pPr>
            <a:r>
              <a:rPr lang="ar-EG" sz="4000" u="sng" dirty="0">
                <a:solidFill>
                  <a:schemeClr val="accent1">
                    <a:lumMod val="75000"/>
                  </a:schemeClr>
                </a:solidFill>
                <a:latin typeface="Calibri" panose="020F0502020204030204"/>
                <a:cs typeface="PT Bold Heading" panose="02010400000000000000" pitchFamily="2" charset="-78"/>
              </a:rPr>
              <a:t>عن المشروع</a:t>
            </a:r>
            <a:r>
              <a:rPr lang="en-US" sz="4000" u="sng" dirty="0">
                <a:solidFill>
                  <a:schemeClr val="accent1">
                    <a:lumMod val="75000"/>
                  </a:schemeClr>
                </a:solidFill>
                <a:latin typeface="Calibri" panose="020F0502020204030204"/>
                <a:cs typeface="PT Bold Heading" panose="02010400000000000000" pitchFamily="2" charset="-78"/>
              </a:rPr>
              <a:t> :</a:t>
            </a:r>
            <a:endParaRPr lang="ar-EG" sz="4000" u="sng" dirty="0">
              <a:solidFill>
                <a:schemeClr val="accent1">
                  <a:lumMod val="75000"/>
                </a:schemeClr>
              </a:solidFill>
              <a:latin typeface="Calibri" panose="020F0502020204030204"/>
              <a:cs typeface="PT Bold Heading" panose="02010400000000000000" pitchFamily="2" charset="-78"/>
            </a:endParaRPr>
          </a:p>
          <a:p>
            <a:pPr algn="r" rtl="1">
              <a:defRPr/>
            </a:pPr>
            <a:r>
              <a:rPr lang="ar-EG" dirty="0">
                <a:solidFill>
                  <a:sysClr val="windowText" lastClr="000000"/>
                </a:solidFill>
                <a:latin typeface="Calibri" panose="020F0502020204030204"/>
                <a:cs typeface="PT Bold Heading" panose="02010400000000000000" pitchFamily="2" charset="-78"/>
              </a:rPr>
              <a:t>اسم المشروع : </a:t>
            </a:r>
            <a:r>
              <a:rPr lang="ar-EG" sz="3200" dirty="0">
                <a:cs typeface="+mj-cs"/>
              </a:rPr>
              <a:t>كذا لون</a:t>
            </a:r>
            <a:endParaRPr lang="ar-EG" dirty="0">
              <a:solidFill>
                <a:schemeClr val="accent1">
                  <a:lumMod val="75000"/>
                </a:schemeClr>
              </a:solidFill>
            </a:endParaRPr>
          </a:p>
          <a:p>
            <a:pPr algn="r" rtl="1">
              <a:defRPr/>
            </a:pPr>
            <a:r>
              <a:rPr lang="ar-EG" dirty="0">
                <a:solidFill>
                  <a:sysClr val="windowText" lastClr="000000"/>
                </a:solidFill>
                <a:latin typeface="Calibri" panose="020F0502020204030204"/>
                <a:cs typeface="PT Bold Heading" panose="02010400000000000000" pitchFamily="2" charset="-78"/>
              </a:rPr>
              <a:t>فكره المشروع:</a:t>
            </a:r>
            <a:r>
              <a:rPr lang="ar-EG" dirty="0">
                <a:ln w="0"/>
                <a:solidFill>
                  <a:schemeClr val="accent6">
                    <a:lumMod val="50000"/>
                  </a:schemeClr>
                </a:solidFill>
                <a:effectLst>
                  <a:outerShdw blurRad="38100" dist="25400" dir="5400000" algn="ctr" rotWithShape="0">
                    <a:srgbClr val="6E747A">
                      <a:alpha val="43000"/>
                    </a:srgbClr>
                  </a:outerShdw>
                </a:effectLst>
                <a:cs typeface="PT Bold Heading" panose="02010400000000000000" pitchFamily="2" charset="-78"/>
              </a:rPr>
              <a:t>      النحل و التكيف مع التغيرات المناخية</a:t>
            </a:r>
            <a:endParaRPr lang="ar-EG" dirty="0">
              <a:solidFill>
                <a:sysClr val="windowText" lastClr="000000"/>
              </a:solidFill>
              <a:latin typeface="Calibri" panose="020F0502020204030204"/>
              <a:cs typeface="PT Bold Heading" panose="02010400000000000000" pitchFamily="2" charset="-78"/>
            </a:endParaRPr>
          </a:p>
          <a:p>
            <a:pPr algn="r" rtl="1">
              <a:defRPr/>
            </a:pPr>
            <a:r>
              <a:rPr lang="ar-EG" dirty="0">
                <a:solidFill>
                  <a:sysClr val="windowText" lastClr="000000"/>
                </a:solidFill>
                <a:latin typeface="Calibri" panose="020F0502020204030204"/>
                <a:cs typeface="+mj-cs"/>
              </a:rPr>
              <a:t> </a:t>
            </a:r>
            <a:r>
              <a:rPr lang="ar-EG" sz="3200" dirty="0"/>
              <a:t>تقوم فكرة المشروع علي تهجين سلالات نحل تتكيف مع المتغيرات البيئية والبيولوجية واختلاف فصول الازهار والاحتباس الحراري وتكون عملية التهجين بين السلالة المصرية وسلالات إيطالية وقوقازية </a:t>
            </a:r>
          </a:p>
          <a:p>
            <a:pPr algn="r" rtl="1">
              <a:defRPr/>
            </a:pPr>
            <a:r>
              <a:rPr lang="ar-EG" sz="3200" dirty="0"/>
              <a:t>وتتم عن طريق تهجين سلالات ملكات نحل اجنبية عالية الإنتاج بالسلالة المصرية المقاومة للتغيرات المناخية بحيث يكون المنتج  سلالة ملكات هجين تحمل الصفات الوراثية للنحل المصر المتكيف مع المناخ والمقاوم للآفات والامراض ، والصفات الوراثية في جمع العسل التي يتميز بها النحل الإيطالي والقوقازي وتتم تلك العملية بالمشاركة مع متخصصين من مركز بحوث النحل بكلية زراعة جامعة أسيوط مما يساعد علي التوسع في انتاج وتصدير نحل العسل ومنتجاته وتوفير فرص عمل ومشروعات إنتاجية للشباب</a:t>
            </a:r>
          </a:p>
          <a:p>
            <a:pPr algn="r" rtl="1">
              <a:defRPr/>
            </a:pPr>
            <a:endParaRPr lang="en-US" sz="2000" dirty="0">
              <a:solidFill>
                <a:sysClr val="windowText" lastClr="000000"/>
              </a:solidFill>
              <a:latin typeface="Calibri" panose="020F0502020204030204"/>
            </a:endParaRPr>
          </a:p>
        </p:txBody>
      </p:sp>
      <p:pic>
        <p:nvPicPr>
          <p:cNvPr id="6" name="صورة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09" y="1664802"/>
            <a:ext cx="3557185" cy="3681104"/>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120189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b="1" u="sng" dirty="0">
                <a:solidFill>
                  <a:schemeClr val="accent1">
                    <a:lumMod val="75000"/>
                  </a:schemeClr>
                </a:solidFill>
                <a:latin typeface="Calibri Light" panose="020F0302020204030204"/>
                <a:cs typeface="Times New Roman" panose="02020603050405020304" pitchFamily="18" charset="0"/>
              </a:rPr>
              <a:t>تابع عن المشروع وفكرته</a:t>
            </a:r>
            <a:endParaRPr lang="en-US" sz="5456" b="1" u="sng" dirty="0">
              <a:solidFill>
                <a:schemeClr val="accent1">
                  <a:lumMod val="75000"/>
                </a:schemeClr>
              </a:solidFill>
              <a:latin typeface="Calibri Light" panose="020F0302020204030204"/>
            </a:endParaRPr>
          </a:p>
        </p:txBody>
      </p:sp>
      <p:sp>
        <p:nvSpPr>
          <p:cNvPr id="2" name="مستطيل 1"/>
          <p:cNvSpPr/>
          <p:nvPr/>
        </p:nvSpPr>
        <p:spPr>
          <a:xfrm>
            <a:off x="710300" y="2929860"/>
            <a:ext cx="13698747" cy="5755422"/>
          </a:xfrm>
          <a:prstGeom prst="rect">
            <a:avLst/>
          </a:prstGeom>
        </p:spPr>
        <p:txBody>
          <a:bodyPr wrap="square">
            <a:spAutoFit/>
          </a:bodyPr>
          <a:lstStyle/>
          <a:p>
            <a:pPr algn="r" rtl="1">
              <a:defRPr/>
            </a:pPr>
            <a:r>
              <a:rPr lang="ar-EG" sz="4000" dirty="0">
                <a:solidFill>
                  <a:sysClr val="windowText" lastClr="000000"/>
                </a:solidFill>
                <a:cs typeface="PT Bold Heading" panose="02010400000000000000" pitchFamily="2" charset="-78"/>
              </a:rPr>
              <a:t>الفئة المستفيدة من المشروع : </a:t>
            </a:r>
          </a:p>
          <a:p>
            <a:pPr algn="r" rtl="1">
              <a:defRPr/>
            </a:pPr>
            <a:r>
              <a:rPr lang="ar-EG" sz="3600" dirty="0">
                <a:solidFill>
                  <a:sysClr val="windowText" lastClr="000000"/>
                </a:solidFill>
              </a:rPr>
              <a:t>1- عدد250 صاحب منحل علي مستوي محافظة أسيوط وذلك عن طريق تغيير ملكات خلايا النحل الي السلالة الجديدة المهجنة ذات الإنتاج </a:t>
            </a:r>
            <a:r>
              <a:rPr lang="ar-EG" sz="3600" dirty="0" err="1">
                <a:solidFill>
                  <a:sysClr val="windowText" lastClr="000000"/>
                </a:solidFill>
              </a:rPr>
              <a:t>الاعلي</a:t>
            </a:r>
            <a:r>
              <a:rPr lang="ar-EG" sz="3600" dirty="0">
                <a:solidFill>
                  <a:sysClr val="windowText" lastClr="000000"/>
                </a:solidFill>
              </a:rPr>
              <a:t> والمقاومة للتغييرات البيولوجية والمناخية والتوسع في عدد خلاليا النحل بالمحافظة مما يجعل هناك فائض اعلي للتصدير</a:t>
            </a:r>
          </a:p>
          <a:p>
            <a:pPr algn="r" rtl="1">
              <a:defRPr/>
            </a:pPr>
            <a:r>
              <a:rPr lang="ar-EG" sz="3600" dirty="0">
                <a:solidFill>
                  <a:sysClr val="windowText" lastClr="000000"/>
                </a:solidFill>
              </a:rPr>
              <a:t>2- </a:t>
            </a:r>
            <a:r>
              <a:rPr lang="ar-EG" sz="3600" dirty="0"/>
              <a:t>جموع العاملين </a:t>
            </a:r>
            <a:r>
              <a:rPr lang="ar-EG" sz="3600" dirty="0" err="1"/>
              <a:t>بالزراعه</a:t>
            </a:r>
            <a:r>
              <a:rPr lang="ar-EG" sz="3600" dirty="0"/>
              <a:t> </a:t>
            </a:r>
            <a:r>
              <a:rPr lang="ar-EG" sz="3600" dirty="0" err="1"/>
              <a:t>فى</a:t>
            </a:r>
            <a:r>
              <a:rPr lang="ar-EG" sz="3600" dirty="0"/>
              <a:t> منطقه ساحل سليم  وذلك بزيادة إنتاجية المحاصيل وثمار الفاكه والموالح  بعد اتمام تلقيح الازهار من خلا النحل </a:t>
            </a:r>
          </a:p>
          <a:p>
            <a:pPr algn="r" rtl="1">
              <a:defRPr/>
            </a:pPr>
            <a:endParaRPr lang="ar-EG" sz="3600" dirty="0">
              <a:solidFill>
                <a:sysClr val="windowText" lastClr="000000"/>
              </a:solidFill>
            </a:endParaRPr>
          </a:p>
          <a:p>
            <a:pPr algn="r" rtl="1">
              <a:defRPr/>
            </a:pPr>
            <a:r>
              <a:rPr lang="ar-EG" sz="4000" dirty="0">
                <a:solidFill>
                  <a:sysClr val="windowText" lastClr="000000"/>
                </a:solidFill>
                <a:cs typeface="PT Bold Heading" panose="02010400000000000000" pitchFamily="2" charset="-78"/>
              </a:rPr>
              <a:t>الميزة التنافسية للمشروع </a:t>
            </a:r>
            <a:r>
              <a:rPr lang="ar-EG" sz="3600" dirty="0">
                <a:solidFill>
                  <a:sysClr val="windowText" lastClr="000000"/>
                </a:solidFill>
              </a:rPr>
              <a:t>: تتم عمليات التهجين بصورة علمية واشراف تخصصي مما يضمن جودة المخرجات بذلك يفيد هذا المشروع </a:t>
            </a:r>
            <a:r>
              <a:rPr lang="ar-EG" sz="3600" dirty="0" err="1">
                <a:solidFill>
                  <a:sysClr val="windowText" lastClr="000000"/>
                </a:solidFill>
              </a:rPr>
              <a:t>البيئه</a:t>
            </a:r>
            <a:r>
              <a:rPr lang="ar-EG" sz="3600" dirty="0">
                <a:solidFill>
                  <a:sysClr val="windowText" lastClr="000000"/>
                </a:solidFill>
              </a:rPr>
              <a:t> </a:t>
            </a:r>
            <a:r>
              <a:rPr lang="ar-EG" sz="3600" dirty="0" err="1">
                <a:solidFill>
                  <a:sysClr val="windowText" lastClr="000000"/>
                </a:solidFill>
              </a:rPr>
              <a:t>البيولوجيه</a:t>
            </a:r>
            <a:r>
              <a:rPr lang="ar-EG" sz="3600" dirty="0">
                <a:solidFill>
                  <a:sysClr val="windowText" lastClr="000000"/>
                </a:solidFill>
              </a:rPr>
              <a:t> بصوره كبيره فضلا عن اثره </a:t>
            </a:r>
            <a:r>
              <a:rPr lang="ar-EG" sz="3600" dirty="0" err="1">
                <a:solidFill>
                  <a:sysClr val="windowText" lastClr="000000"/>
                </a:solidFill>
              </a:rPr>
              <a:t>الايجابيى</a:t>
            </a:r>
            <a:r>
              <a:rPr lang="ar-EG" sz="3600" dirty="0">
                <a:solidFill>
                  <a:sysClr val="windowText" lastClr="000000"/>
                </a:solidFill>
              </a:rPr>
              <a:t> </a:t>
            </a:r>
            <a:r>
              <a:rPr lang="ar-EG" sz="3600" dirty="0" err="1">
                <a:solidFill>
                  <a:sysClr val="windowText" lastClr="000000"/>
                </a:solidFill>
              </a:rPr>
              <a:t>لصانعى</a:t>
            </a:r>
            <a:r>
              <a:rPr lang="ar-EG" sz="3600" dirty="0">
                <a:solidFill>
                  <a:sysClr val="windowText" lastClr="000000"/>
                </a:solidFill>
              </a:rPr>
              <a:t> المشروعات زراعيا و اقتصاديا واجتماعيا</a:t>
            </a:r>
          </a:p>
        </p:txBody>
      </p:sp>
    </p:spTree>
    <p:extLst>
      <p:ext uri="{BB962C8B-B14F-4D97-AF65-F5344CB8AC3E}">
        <p14:creationId xmlns:p14="http://schemas.microsoft.com/office/powerpoint/2010/main" val="1792697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5" y="1167387"/>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u="sng" dirty="0">
                <a:solidFill>
                  <a:schemeClr val="accent1">
                    <a:lumMod val="75000"/>
                  </a:schemeClr>
                </a:solidFill>
                <a:latin typeface="Calibri Light" panose="020F0302020204030204"/>
                <a:cs typeface="PT Bold Heading" panose="02010400000000000000" pitchFamily="2" charset="-78"/>
              </a:rPr>
              <a:t>أثر المشروع وتطبيقاته</a:t>
            </a:r>
            <a:endParaRPr lang="en-US" sz="5456" u="sng" dirty="0">
              <a:solidFill>
                <a:schemeClr val="accent1">
                  <a:lumMod val="75000"/>
                </a:schemeClr>
              </a:solidFill>
              <a:latin typeface="Calibri Light" panose="020F0302020204030204"/>
              <a:cs typeface="PT Bold Heading" panose="02010400000000000000" pitchFamily="2" charset="-78"/>
            </a:endParaRPr>
          </a:p>
        </p:txBody>
      </p:sp>
      <p:sp>
        <p:nvSpPr>
          <p:cNvPr id="7" name="Content Placeholder 2"/>
          <p:cNvSpPr txBox="1">
            <a:spLocks/>
          </p:cNvSpPr>
          <p:nvPr/>
        </p:nvSpPr>
        <p:spPr>
          <a:xfrm>
            <a:off x="3380602" y="2888610"/>
            <a:ext cx="10699292" cy="6928250"/>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5400" b="1" u="sng" dirty="0">
                <a:solidFill>
                  <a:schemeClr val="accent1">
                    <a:lumMod val="75000"/>
                  </a:schemeClr>
                </a:solidFill>
                <a:latin typeface="Calibri" panose="020F0502020204030204"/>
                <a:cs typeface="Arial" panose="020B0604020202020204" pitchFamily="34" charset="0"/>
              </a:rPr>
              <a:t>أثر المشروع الاقتصادي والاجتماعي والبيئي:</a:t>
            </a:r>
          </a:p>
          <a:p>
            <a:pPr marL="0" indent="0" algn="r" defTabSz="1133947" rtl="1">
              <a:spcBef>
                <a:spcPts val="1240"/>
              </a:spcBef>
              <a:buNone/>
              <a:defRPr/>
            </a:pPr>
            <a:endParaRPr lang="ar-EG" sz="5400" b="1" u="sng" dirty="0">
              <a:solidFill>
                <a:schemeClr val="accent1">
                  <a:lumMod val="75000"/>
                </a:schemeClr>
              </a:solidFill>
              <a:latin typeface="Calibri" panose="020F0502020204030204"/>
              <a:cs typeface="Arial" panose="020B0604020202020204" pitchFamily="34" charset="0"/>
            </a:endParaRPr>
          </a:p>
          <a:p>
            <a:pPr lvl="0" algn="r" rtl="1">
              <a:defRPr/>
            </a:pPr>
            <a:r>
              <a:rPr lang="ar-EG" sz="3600" dirty="0">
                <a:solidFill>
                  <a:sysClr val="windowText" lastClr="000000"/>
                </a:solidFill>
                <a:latin typeface="Calibri Light" panose="020F0302020204030204"/>
                <a:cs typeface="+mj-cs"/>
              </a:rPr>
              <a:t>عدد العمال 20عامل وعامله مما يوفر مصدر للدخل وفرص عمل للشباب من الجنسين</a:t>
            </a:r>
          </a:p>
          <a:p>
            <a:pPr lvl="0" algn="r" rtl="1">
              <a:defRPr/>
            </a:pPr>
            <a:r>
              <a:rPr lang="ar-EG" sz="3600" dirty="0">
                <a:solidFill>
                  <a:sysClr val="windowText" lastClr="000000"/>
                </a:solidFill>
                <a:latin typeface="Calibri Light" panose="020F0302020204030204"/>
                <a:cs typeface="+mj-cs"/>
              </a:rPr>
              <a:t>تفعيل رابطة للنحالين بداخل محافظة أسيوط لنقل الخبرات بين النحالين ومكافحة </a:t>
            </a:r>
            <a:r>
              <a:rPr lang="ar-EG" sz="3600" dirty="0" err="1">
                <a:solidFill>
                  <a:sysClr val="windowText" lastClr="000000"/>
                </a:solidFill>
                <a:latin typeface="Calibri Light" panose="020F0302020204030204"/>
                <a:cs typeface="+mj-cs"/>
              </a:rPr>
              <a:t>الافات</a:t>
            </a:r>
            <a:r>
              <a:rPr lang="ar-EG" sz="3600" dirty="0">
                <a:solidFill>
                  <a:sysClr val="windowText" lastClr="000000"/>
                </a:solidFill>
                <a:latin typeface="Calibri Light" panose="020F0302020204030204"/>
                <a:cs typeface="+mj-cs"/>
              </a:rPr>
              <a:t> والامراض بصورة جماعية مما يساعد علي النهوض </a:t>
            </a:r>
            <a:r>
              <a:rPr lang="ar-EG" sz="3600" dirty="0" err="1">
                <a:solidFill>
                  <a:sysClr val="windowText" lastClr="000000"/>
                </a:solidFill>
                <a:latin typeface="Calibri Light" panose="020F0302020204030204"/>
                <a:cs typeface="+mj-cs"/>
              </a:rPr>
              <a:t>بالثروه</a:t>
            </a:r>
            <a:r>
              <a:rPr lang="ar-EG" sz="3600" dirty="0">
                <a:solidFill>
                  <a:sysClr val="windowText" lastClr="000000"/>
                </a:solidFill>
                <a:latin typeface="Calibri Light" panose="020F0302020204030204"/>
                <a:cs typeface="+mj-cs"/>
              </a:rPr>
              <a:t> النحلية</a:t>
            </a:r>
          </a:p>
          <a:p>
            <a:pPr algn="r" rtl="1">
              <a:defRPr/>
            </a:pPr>
            <a:r>
              <a:rPr lang="ar-EG" sz="3600" dirty="0">
                <a:solidFill>
                  <a:sysClr val="windowText" lastClr="000000"/>
                </a:solidFill>
                <a:latin typeface="Calibri Light" panose="020F0302020204030204"/>
                <a:cs typeface="+mj-cs"/>
              </a:rPr>
              <a:t>اطلاق موقع </a:t>
            </a:r>
            <a:r>
              <a:rPr lang="ar-EG" sz="3600" dirty="0" err="1">
                <a:solidFill>
                  <a:sysClr val="windowText" lastClr="000000"/>
                </a:solidFill>
                <a:latin typeface="Calibri Light" panose="020F0302020204030204"/>
                <a:cs typeface="+mj-cs"/>
              </a:rPr>
              <a:t>اللكتروني</a:t>
            </a:r>
            <a:r>
              <a:rPr lang="ar-EG" sz="3600" dirty="0">
                <a:solidFill>
                  <a:sysClr val="windowText" lastClr="000000"/>
                </a:solidFill>
                <a:latin typeface="Calibri Light" panose="020F0302020204030204"/>
                <a:cs typeface="+mj-cs"/>
              </a:rPr>
              <a:t> لتسويق منتجات النحل وكذلك توفير الاستشارات وأنواع العلاج المختلفة تحت مسمي نحله دوت كوم</a:t>
            </a:r>
          </a:p>
          <a:p>
            <a:pPr algn="r" rtl="1">
              <a:defRPr/>
            </a:pPr>
            <a:r>
              <a:rPr lang="ar-EG" sz="3600" dirty="0">
                <a:solidFill>
                  <a:sysClr val="windowText" lastClr="000000"/>
                </a:solidFill>
                <a:latin typeface="Calibri Light" panose="020F0302020204030204"/>
                <a:cs typeface="+mj-cs"/>
              </a:rPr>
              <a:t> </a:t>
            </a:r>
            <a:r>
              <a:rPr lang="en-US" altLang="en-US" sz="3600" b="1" dirty="0">
                <a:solidFill>
                  <a:srgbClr val="000000"/>
                </a:solidFill>
              </a:rPr>
              <a:t>https://www.na7la.com</a:t>
            </a:r>
            <a:endParaRPr lang="ar-EG" sz="3600" dirty="0">
              <a:solidFill>
                <a:sysClr val="windowText" lastClr="000000"/>
              </a:solidFill>
              <a:latin typeface="Calibri Light" panose="020F0302020204030204"/>
              <a:cs typeface="+mj-cs"/>
            </a:endParaRPr>
          </a:p>
          <a:p>
            <a:pPr lvl="0" algn="r" rtl="1">
              <a:defRPr/>
            </a:pPr>
            <a:r>
              <a:rPr lang="ar-EG" sz="3600" dirty="0">
                <a:solidFill>
                  <a:sysClr val="windowText" lastClr="000000"/>
                </a:solidFill>
                <a:latin typeface="Calibri Light" panose="020F0302020204030204"/>
                <a:cs typeface="+mj-cs"/>
              </a:rPr>
              <a:t>المشروع ضمن مشاريع التنوع البيولوجى الخضراء وصديقة للبيئة بحيث يدعم التنوع البيئى وله اثر ايجابى على المشروعات الزراعيه ونقل حبوب اللقاح وزيادة انتاج المحاصيل</a:t>
            </a:r>
          </a:p>
          <a:p>
            <a:pPr marL="0" indent="0" algn="r" rtl="1">
              <a:buNone/>
              <a:defRPr/>
            </a:pPr>
            <a:endParaRPr lang="ar-EG" dirty="0">
              <a:solidFill>
                <a:sysClr val="windowText" lastClr="000000"/>
              </a:solidFill>
              <a:latin typeface="Calibri Light" panose="020F0302020204030204"/>
              <a:cs typeface="+mj-cs"/>
            </a:endParaRPr>
          </a:p>
          <a:p>
            <a:pPr marL="0" indent="0" algn="r" defTabSz="1133947" rtl="1">
              <a:spcBef>
                <a:spcPts val="1240"/>
              </a:spcBef>
              <a:buNone/>
              <a:defRPr/>
            </a:pPr>
            <a:endParaRPr lang="ar-EG" sz="4000" dirty="0">
              <a:solidFill>
                <a:sysClr val="windowText" lastClr="000000"/>
              </a:solidFill>
              <a:latin typeface="Calibri" panose="020F0502020204030204"/>
              <a:cs typeface="Arial" panose="020B0604020202020204" pitchFamily="34" charset="0"/>
            </a:endParaRPr>
          </a:p>
        </p:txBody>
      </p:sp>
      <p:pic>
        <p:nvPicPr>
          <p:cNvPr id="8" name="Content Placeholder 4"/>
          <p:cNvPicPr>
            <a:picLocks noChangeAspect="1"/>
          </p:cNvPicPr>
          <p:nvPr/>
        </p:nvPicPr>
        <p:blipFill rotWithShape="1">
          <a:blip r:embed="rId2">
            <a:extLst>
              <a:ext uri="{28A0092B-C50C-407E-A947-70E740481C1C}">
                <a14:useLocalDpi xmlns:a14="http://schemas.microsoft.com/office/drawing/2010/main" val="0"/>
              </a:ext>
            </a:extLst>
          </a:blip>
          <a:srcRect r="8136" b="9604"/>
          <a:stretch/>
        </p:blipFill>
        <p:spPr>
          <a:xfrm>
            <a:off x="526407" y="2888610"/>
            <a:ext cx="2854195" cy="3070765"/>
          </a:xfrm>
          <a:prstGeom prst="ellipse">
            <a:avLst/>
          </a:prstGeom>
          <a:ln>
            <a:noFill/>
          </a:ln>
          <a:effectLst>
            <a:softEdge rad="112500"/>
          </a:effectLst>
        </p:spPr>
      </p:pic>
    </p:spTree>
    <p:extLst>
      <p:ext uri="{BB962C8B-B14F-4D97-AF65-F5344CB8AC3E}">
        <p14:creationId xmlns:p14="http://schemas.microsoft.com/office/powerpoint/2010/main" val="86838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979266" y="2315923"/>
            <a:ext cx="12738319" cy="590717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defRPr/>
            </a:pPr>
            <a:r>
              <a:rPr lang="ar-EG" sz="6000" u="sng" dirty="0">
                <a:solidFill>
                  <a:schemeClr val="accent1">
                    <a:lumMod val="75000"/>
                  </a:schemeClr>
                </a:solidFill>
              </a:rPr>
              <a:t>ما تم تنفيذه في المشروع :</a:t>
            </a:r>
          </a:p>
          <a:p>
            <a:pPr marL="0" indent="0" algn="r" rtl="1">
              <a:buNone/>
              <a:defRPr/>
            </a:pPr>
            <a:endParaRPr lang="ar-EG" sz="6000" u="sng" dirty="0">
              <a:solidFill>
                <a:schemeClr val="accent1">
                  <a:lumMod val="75000"/>
                </a:schemeClr>
              </a:solidFill>
            </a:endParaRPr>
          </a:p>
          <a:p>
            <a:pPr algn="r" rtl="1">
              <a:defRPr/>
            </a:pPr>
            <a:r>
              <a:rPr lang="ar-EG" sz="4000" dirty="0"/>
              <a:t>تمت تنفيذ مشروع تهجين ملكات النحل وإنتاج سلالات عالية الإنتاج ومقاومة للتغييرات المناخية بمنطقه ساحل سليم وقابل للتنفيذ </a:t>
            </a:r>
            <a:r>
              <a:rPr lang="ar-EG" sz="4000" dirty="0" err="1"/>
              <a:t>فى</a:t>
            </a:r>
            <a:r>
              <a:rPr lang="ar-EG" sz="4000" dirty="0"/>
              <a:t> مناطق اخرى .</a:t>
            </a:r>
          </a:p>
          <a:p>
            <a:pPr algn="r" rtl="1">
              <a:defRPr/>
            </a:pPr>
            <a:r>
              <a:rPr lang="ar-EG" sz="4000" dirty="0">
                <a:solidFill>
                  <a:sysClr val="windowText" lastClr="000000"/>
                </a:solidFill>
                <a:latin typeface="Calibri Light" panose="020F0302020204030204"/>
                <a:cs typeface="Times New Roman" panose="02020603050405020304" pitchFamily="18" charset="0"/>
              </a:rPr>
              <a:t>تفعيل الموقع الكتروني كمنصة لبيع منتجات النحل والعسل وكذلك لتقديم الاستشارات والدعم الفني للنحالين المبتدئين</a:t>
            </a:r>
          </a:p>
          <a:p>
            <a:pPr algn="r" rtl="1">
              <a:defRPr/>
            </a:pPr>
            <a:r>
              <a:rPr lang="ar-EG" sz="4000" dirty="0">
                <a:solidFill>
                  <a:sysClr val="windowText" lastClr="000000"/>
                </a:solidFill>
                <a:latin typeface="Calibri Light" panose="020F0302020204030204"/>
                <a:cs typeface="Times New Roman" panose="02020603050405020304" pitchFamily="18" charset="0"/>
              </a:rPr>
              <a:t>التوسع في عدد </a:t>
            </a:r>
            <a:r>
              <a:rPr lang="ar-EG" sz="4000" dirty="0" err="1">
                <a:solidFill>
                  <a:sysClr val="windowText" lastClr="000000"/>
                </a:solidFill>
                <a:latin typeface="Calibri Light" panose="020F0302020204030204"/>
                <a:cs typeface="Times New Roman" panose="02020603050405020304" pitchFamily="18" charset="0"/>
              </a:rPr>
              <a:t>النوايات</a:t>
            </a:r>
            <a:r>
              <a:rPr lang="ar-EG" sz="4000" dirty="0">
                <a:solidFill>
                  <a:sysClr val="windowText" lastClr="000000"/>
                </a:solidFill>
                <a:latin typeface="Calibri Light" panose="020F0302020204030204"/>
                <a:cs typeface="Times New Roman" panose="02020603050405020304" pitchFamily="18" charset="0"/>
              </a:rPr>
              <a:t> النحلية المهجنة </a:t>
            </a:r>
          </a:p>
          <a:p>
            <a:pPr marL="0" indent="0" algn="r" rtl="1">
              <a:buNone/>
              <a:defRPr/>
            </a:pPr>
            <a:endParaRPr lang="ar-EG" dirty="0">
              <a:solidFill>
                <a:sysClr val="windowText" lastClr="000000"/>
              </a:solidFill>
              <a:latin typeface="Calibri Light" panose="020F0302020204030204"/>
              <a:cs typeface="+mj-cs"/>
            </a:endParaRPr>
          </a:p>
          <a:p>
            <a:pPr marL="0" indent="0" algn="r" defTabSz="1133947" rtl="1">
              <a:spcBef>
                <a:spcPts val="1240"/>
              </a:spcBef>
              <a:buNone/>
              <a:defRPr/>
            </a:pPr>
            <a:endParaRPr lang="ar-EG" sz="4000" dirty="0">
              <a:solidFill>
                <a:sysClr val="windowText" lastClr="000000"/>
              </a:solidFill>
              <a:latin typeface="Calibri" panose="020F0502020204030204"/>
              <a:cs typeface="Arial" panose="020B0604020202020204" pitchFamily="34" charset="0"/>
            </a:endParaRPr>
          </a:p>
        </p:txBody>
      </p:sp>
      <p:pic>
        <p:nvPicPr>
          <p:cNvPr id="4" name="عنصر نائب للمحتوى 3"/>
          <p:cNvPicPr>
            <a:picLocks noChangeAspect="1"/>
          </p:cNvPicPr>
          <p:nvPr/>
        </p:nvPicPr>
        <p:blipFill rotWithShape="1">
          <a:blip r:embed="rId2" cstate="print">
            <a:extLst>
              <a:ext uri="{28A0092B-C50C-407E-A947-70E740481C1C}">
                <a14:useLocalDpi xmlns:a14="http://schemas.microsoft.com/office/drawing/2010/main" val="0"/>
              </a:ext>
            </a:extLst>
          </a:blip>
          <a:srcRect t="1575" r="19901"/>
          <a:stretch/>
        </p:blipFill>
        <p:spPr>
          <a:xfrm>
            <a:off x="979266" y="6474403"/>
            <a:ext cx="4271141" cy="3497383"/>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1548601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190515" y="2156946"/>
            <a:ext cx="12738319" cy="6814525"/>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defRPr/>
            </a:pPr>
            <a:r>
              <a:rPr lang="ar-EG" sz="6000" u="sng" dirty="0">
                <a:solidFill>
                  <a:schemeClr val="accent1">
                    <a:lumMod val="75000"/>
                  </a:schemeClr>
                </a:solidFill>
              </a:rPr>
              <a:t>الخطط المستقبلية للمشروع :</a:t>
            </a:r>
          </a:p>
          <a:p>
            <a:pPr marL="0" lvl="0" indent="0" algn="r" rtl="1">
              <a:buNone/>
              <a:defRPr/>
            </a:pPr>
            <a:endParaRPr lang="ar-EG" sz="6000" u="sng" dirty="0">
              <a:solidFill>
                <a:schemeClr val="accent1">
                  <a:lumMod val="75000"/>
                </a:schemeClr>
              </a:solidFill>
            </a:endParaRPr>
          </a:p>
          <a:p>
            <a:pPr algn="r" rtl="1">
              <a:defRPr/>
            </a:pPr>
            <a:r>
              <a:rPr lang="ar-EG" sz="4000" dirty="0"/>
              <a:t>تطبيق التجربة علي مستوي محافظات الصعيد حيث ان المناخ </a:t>
            </a:r>
            <a:r>
              <a:rPr lang="ar-EG" sz="4000" dirty="0" err="1"/>
              <a:t>متشابة</a:t>
            </a:r>
            <a:r>
              <a:rPr lang="ar-EG" sz="4000" dirty="0"/>
              <a:t> ونسبة تكيف السلالات المهجنة عالية جدا </a:t>
            </a:r>
          </a:p>
          <a:p>
            <a:pPr algn="r" rtl="1">
              <a:defRPr/>
            </a:pPr>
            <a:r>
              <a:rPr lang="ar-EG" sz="4000" dirty="0"/>
              <a:t>التوسع في اعداد الخلايا بالمنحل للوصول الي عدد 2000 خلية لزيادة معل الإنتاج </a:t>
            </a:r>
          </a:p>
          <a:p>
            <a:pPr algn="r" rtl="1">
              <a:defRPr/>
            </a:pPr>
            <a:r>
              <a:rPr lang="ar-EG" sz="4000" dirty="0"/>
              <a:t>فتح أبواب تصدير من خلال للدول العربية والاوربية وذلك بعد تحقيق نتائج جودة عالية لعينات التحليل المعملي للعسل </a:t>
            </a:r>
          </a:p>
          <a:p>
            <a:pPr algn="r" rtl="1">
              <a:defRPr/>
            </a:pPr>
            <a:r>
              <a:rPr lang="ar-EG" sz="4000" dirty="0"/>
              <a:t>السعي في انهاء إجراءات انشاء شركة رسمية لبيع </a:t>
            </a:r>
            <a:r>
              <a:rPr lang="ar-EG" sz="4000" dirty="0" err="1"/>
              <a:t>وتصديرالنحل</a:t>
            </a:r>
            <a:r>
              <a:rPr lang="ar-EG" sz="4000" dirty="0"/>
              <a:t>  و </a:t>
            </a:r>
            <a:r>
              <a:rPr lang="ar-EG" sz="4000" dirty="0" err="1"/>
              <a:t>منتجاتة</a:t>
            </a:r>
            <a:r>
              <a:rPr lang="ar-EG" sz="4000" dirty="0"/>
              <a:t> من العسل وحبوب اللقاح وغذاء الملكات </a:t>
            </a:r>
            <a:r>
              <a:rPr lang="ar-EG" sz="4000" dirty="0" err="1"/>
              <a:t>وسمغ</a:t>
            </a:r>
            <a:r>
              <a:rPr lang="ar-EG" sz="4000" dirty="0"/>
              <a:t> النحل وسم النحل والقطعات الشمعية </a:t>
            </a:r>
          </a:p>
          <a:p>
            <a:pPr algn="r" rtl="1">
              <a:defRPr/>
            </a:pPr>
            <a:r>
              <a:rPr lang="ar-EG" sz="4000" dirty="0">
                <a:solidFill>
                  <a:sysClr val="windowText" lastClr="000000"/>
                </a:solidFill>
                <a:latin typeface="Calibri Light" panose="020F0302020204030204"/>
                <a:cs typeface="Times New Roman" panose="02020603050405020304" pitchFamily="18" charset="0"/>
              </a:rPr>
              <a:t>عمل رابطة للنحالين تكون بمثابة منصة شرعية للتواصل وتبادل الخبرات بين أصحاب المناحل.</a:t>
            </a:r>
          </a:p>
          <a:p>
            <a:pPr marL="0" indent="0" algn="r" rtl="1">
              <a:buNone/>
              <a:defRPr/>
            </a:pPr>
            <a:endParaRPr lang="ar-EG" dirty="0">
              <a:solidFill>
                <a:sysClr val="windowText" lastClr="000000"/>
              </a:solidFill>
              <a:latin typeface="Calibri Light" panose="020F0302020204030204"/>
              <a:cs typeface="+mj-cs"/>
            </a:endParaRPr>
          </a:p>
          <a:p>
            <a:pPr marL="0" indent="0" algn="r" defTabSz="1133947" rtl="1">
              <a:spcBef>
                <a:spcPts val="1240"/>
              </a:spcBef>
              <a:buNone/>
              <a:defRPr/>
            </a:pPr>
            <a:endParaRPr lang="ar-EG" sz="4000"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36418895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568</TotalTime>
  <Words>552</Words>
  <Application>Microsoft Office PowerPoint</Application>
  <PresentationFormat>Custom</PresentationFormat>
  <Paragraphs>39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Sakkal Majalla</vt:lpstr>
      <vt:lpstr>Office Theme</vt:lpstr>
      <vt:lpstr>نموذج عرض المشروعات  الناشئه المتأهلة على مستوى محافظه اسيوط</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36</cp:revision>
  <dcterms:created xsi:type="dcterms:W3CDTF">2022-09-29T13:35:57Z</dcterms:created>
  <dcterms:modified xsi:type="dcterms:W3CDTF">2022-10-19T20:49:19Z</dcterms:modified>
</cp:coreProperties>
</file>