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15119350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6" d="100"/>
          <a:sy n="56" d="100"/>
        </p:scale>
        <p:origin x="58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3951" y="1749795"/>
            <a:ext cx="12851448" cy="3722335"/>
          </a:xfrm>
        </p:spPr>
        <p:txBody>
          <a:bodyPr anchor="b"/>
          <a:lstStyle>
            <a:lvl1pPr algn="ctr">
              <a:defRPr sz="935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9919" y="5615678"/>
            <a:ext cx="11339513" cy="2581379"/>
          </a:xfrm>
        </p:spPr>
        <p:txBody>
          <a:bodyPr/>
          <a:lstStyle>
            <a:lvl1pPr marL="0" indent="0" algn="ctr">
              <a:buNone/>
              <a:defRPr sz="3742"/>
            </a:lvl1pPr>
            <a:lvl2pPr marL="712775" indent="0" algn="ctr">
              <a:buNone/>
              <a:defRPr sz="3118"/>
            </a:lvl2pPr>
            <a:lvl3pPr marL="1425550" indent="0" algn="ctr">
              <a:buNone/>
              <a:defRPr sz="2806"/>
            </a:lvl3pPr>
            <a:lvl4pPr marL="2138324" indent="0" algn="ctr">
              <a:buNone/>
              <a:defRPr sz="2494"/>
            </a:lvl4pPr>
            <a:lvl5pPr marL="2851099" indent="0" algn="ctr">
              <a:buNone/>
              <a:defRPr sz="2494"/>
            </a:lvl5pPr>
            <a:lvl6pPr marL="3563874" indent="0" algn="ctr">
              <a:buNone/>
              <a:defRPr sz="2494"/>
            </a:lvl6pPr>
            <a:lvl7pPr marL="4276649" indent="0" algn="ctr">
              <a:buNone/>
              <a:defRPr sz="2494"/>
            </a:lvl7pPr>
            <a:lvl8pPr marL="4989424" indent="0" algn="ctr">
              <a:buNone/>
              <a:defRPr sz="2494"/>
            </a:lvl8pPr>
            <a:lvl9pPr marL="5702198" indent="0" algn="ctr">
              <a:buNone/>
              <a:defRPr sz="2494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D066-E1D5-435E-AAB1-000871C3FCD3}" type="datetimeFigureOut">
              <a:rPr lang="ar-EG" smtClean="0"/>
              <a:t>27/03/1444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8E38B-3A5B-40C5-9933-6260CA32EC75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050505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D066-E1D5-435E-AAB1-000871C3FCD3}" type="datetimeFigureOut">
              <a:rPr lang="ar-EG" smtClean="0"/>
              <a:t>27/03/1444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8E38B-3A5B-40C5-9933-6260CA32EC75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874600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19786" y="569240"/>
            <a:ext cx="3260110" cy="90608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9456" y="569240"/>
            <a:ext cx="9591338" cy="9060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D066-E1D5-435E-AAB1-000871C3FCD3}" type="datetimeFigureOut">
              <a:rPr lang="ar-EG" smtClean="0"/>
              <a:t>27/03/1444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8E38B-3A5B-40C5-9933-6260CA32EC75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428967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D066-E1D5-435E-AAB1-000871C3FCD3}" type="datetimeFigureOut">
              <a:rPr lang="ar-EG" smtClean="0"/>
              <a:t>27/03/1444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8E38B-3A5B-40C5-9933-6260CA32EC75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780536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582" y="2665532"/>
            <a:ext cx="13040439" cy="4447496"/>
          </a:xfrm>
        </p:spPr>
        <p:txBody>
          <a:bodyPr anchor="b"/>
          <a:lstStyle>
            <a:lvl1pPr>
              <a:defRPr sz="935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1582" y="7155103"/>
            <a:ext cx="13040439" cy="2338833"/>
          </a:xfrm>
        </p:spPr>
        <p:txBody>
          <a:bodyPr/>
          <a:lstStyle>
            <a:lvl1pPr marL="0" indent="0">
              <a:buNone/>
              <a:defRPr sz="3742">
                <a:solidFill>
                  <a:schemeClr val="tx1"/>
                </a:solidFill>
              </a:defRPr>
            </a:lvl1pPr>
            <a:lvl2pPr marL="712775" indent="0">
              <a:buNone/>
              <a:defRPr sz="3118">
                <a:solidFill>
                  <a:schemeClr val="tx1">
                    <a:tint val="75000"/>
                  </a:schemeClr>
                </a:solidFill>
              </a:defRPr>
            </a:lvl2pPr>
            <a:lvl3pPr marL="1425550" indent="0">
              <a:buNone/>
              <a:defRPr sz="2806">
                <a:solidFill>
                  <a:schemeClr val="tx1">
                    <a:tint val="75000"/>
                  </a:schemeClr>
                </a:solidFill>
              </a:defRPr>
            </a:lvl3pPr>
            <a:lvl4pPr marL="213832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4pPr>
            <a:lvl5pPr marL="2851099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5pPr>
            <a:lvl6pPr marL="356387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6pPr>
            <a:lvl7pPr marL="4276649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7pPr>
            <a:lvl8pPr marL="498942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8pPr>
            <a:lvl9pPr marL="5702198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D066-E1D5-435E-AAB1-000871C3FCD3}" type="datetimeFigureOut">
              <a:rPr lang="ar-EG" smtClean="0"/>
              <a:t>27/03/1444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8E38B-3A5B-40C5-9933-6260CA32EC75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255243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9455" y="2846200"/>
            <a:ext cx="6425724" cy="6783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4171" y="2846200"/>
            <a:ext cx="6425724" cy="6783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D066-E1D5-435E-AAB1-000871C3FCD3}" type="datetimeFigureOut">
              <a:rPr lang="ar-EG" smtClean="0"/>
              <a:t>27/03/1444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8E38B-3A5B-40C5-9933-6260CA32EC75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611527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569242"/>
            <a:ext cx="13040439" cy="20665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1426" y="2620980"/>
            <a:ext cx="639619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426" y="3905482"/>
            <a:ext cx="6396193" cy="574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54172" y="2620980"/>
            <a:ext cx="642769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54172" y="3905482"/>
            <a:ext cx="6427693" cy="574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D066-E1D5-435E-AAB1-000871C3FCD3}" type="datetimeFigureOut">
              <a:rPr lang="ar-EG" smtClean="0"/>
              <a:t>27/03/1444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8E38B-3A5B-40C5-9933-6260CA32EC75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537483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D066-E1D5-435E-AAB1-000871C3FCD3}" type="datetimeFigureOut">
              <a:rPr lang="ar-EG" smtClean="0"/>
              <a:t>27/03/1444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8E38B-3A5B-40C5-9933-6260CA32EC75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464761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D066-E1D5-435E-AAB1-000871C3FCD3}" type="datetimeFigureOut">
              <a:rPr lang="ar-EG" smtClean="0"/>
              <a:t>27/03/1444</a:t>
            </a:fld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8E38B-3A5B-40C5-9933-6260CA32EC75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406237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7693" y="1539425"/>
            <a:ext cx="7654171" cy="7598117"/>
          </a:xfrm>
        </p:spPr>
        <p:txBody>
          <a:bodyPr/>
          <a:lstStyle>
            <a:lvl1pPr>
              <a:defRPr sz="4989"/>
            </a:lvl1pPr>
            <a:lvl2pPr>
              <a:defRPr sz="4365"/>
            </a:lvl2pPr>
            <a:lvl3pPr>
              <a:defRPr sz="3742"/>
            </a:lvl3pPr>
            <a:lvl4pPr>
              <a:defRPr sz="3118"/>
            </a:lvl4pPr>
            <a:lvl5pPr>
              <a:defRPr sz="3118"/>
            </a:lvl5pPr>
            <a:lvl6pPr>
              <a:defRPr sz="3118"/>
            </a:lvl6pPr>
            <a:lvl7pPr>
              <a:defRPr sz="3118"/>
            </a:lvl7pPr>
            <a:lvl8pPr>
              <a:defRPr sz="3118"/>
            </a:lvl8pPr>
            <a:lvl9pPr>
              <a:defRPr sz="311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D066-E1D5-435E-AAB1-000871C3FCD3}" type="datetimeFigureOut">
              <a:rPr lang="ar-EG" smtClean="0"/>
              <a:t>27/03/1444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8E38B-3A5B-40C5-9933-6260CA32EC75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681001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27693" y="1539425"/>
            <a:ext cx="7654171" cy="7598117"/>
          </a:xfrm>
        </p:spPr>
        <p:txBody>
          <a:bodyPr anchor="t"/>
          <a:lstStyle>
            <a:lvl1pPr marL="0" indent="0">
              <a:buNone/>
              <a:defRPr sz="4989"/>
            </a:lvl1pPr>
            <a:lvl2pPr marL="712775" indent="0">
              <a:buNone/>
              <a:defRPr sz="4365"/>
            </a:lvl2pPr>
            <a:lvl3pPr marL="1425550" indent="0">
              <a:buNone/>
              <a:defRPr sz="3742"/>
            </a:lvl3pPr>
            <a:lvl4pPr marL="2138324" indent="0">
              <a:buNone/>
              <a:defRPr sz="3118"/>
            </a:lvl4pPr>
            <a:lvl5pPr marL="2851099" indent="0">
              <a:buNone/>
              <a:defRPr sz="3118"/>
            </a:lvl5pPr>
            <a:lvl6pPr marL="3563874" indent="0">
              <a:buNone/>
              <a:defRPr sz="3118"/>
            </a:lvl6pPr>
            <a:lvl7pPr marL="4276649" indent="0">
              <a:buNone/>
              <a:defRPr sz="3118"/>
            </a:lvl7pPr>
            <a:lvl8pPr marL="4989424" indent="0">
              <a:buNone/>
              <a:defRPr sz="3118"/>
            </a:lvl8pPr>
            <a:lvl9pPr marL="5702198" indent="0">
              <a:buNone/>
              <a:defRPr sz="3118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D066-E1D5-435E-AAB1-000871C3FCD3}" type="datetimeFigureOut">
              <a:rPr lang="ar-EG" smtClean="0"/>
              <a:t>27/03/1444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8E38B-3A5B-40C5-9933-6260CA32EC75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092385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9456" y="569242"/>
            <a:ext cx="13040439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456" y="2846200"/>
            <a:ext cx="13040439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82D066-E1D5-435E-AAB1-000871C3FCD3}" type="datetimeFigureOut">
              <a:rPr lang="ar-EG" smtClean="0"/>
              <a:t>27/03/1444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E8E38B-3A5B-40C5-9933-6260CA32EC75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73652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425550" rtl="1" eaLnBrk="1" latinLnBrk="0" hangingPunct="1">
        <a:lnSpc>
          <a:spcPct val="90000"/>
        </a:lnSpc>
        <a:spcBef>
          <a:spcPct val="0"/>
        </a:spcBef>
        <a:buNone/>
        <a:defRPr sz="68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6387" indent="-356387" algn="r" defTabSz="1425550" rtl="1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4365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indent="-356387" algn="r" defTabSz="1425550" rtl="1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742" kern="1200">
          <a:solidFill>
            <a:schemeClr val="tx1"/>
          </a:solidFill>
          <a:latin typeface="+mn-lt"/>
          <a:ea typeface="+mn-ea"/>
          <a:cs typeface="+mn-cs"/>
        </a:defRPr>
      </a:lvl2pPr>
      <a:lvl3pPr marL="1781937" indent="-356387" algn="r" defTabSz="1425550" rtl="1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3pPr>
      <a:lvl4pPr marL="2494712" indent="-356387" algn="r" defTabSz="1425550" rtl="1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3207487" indent="-356387" algn="r" defTabSz="1425550" rtl="1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920261" indent="-356387" algn="r" defTabSz="1425550" rtl="1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633036" indent="-356387" algn="r" defTabSz="1425550" rtl="1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5345811" indent="-356387" algn="r" defTabSz="1425550" rtl="1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6058586" indent="-356387" algn="r" defTabSz="1425550" rtl="1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1425550" rtl="1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1pPr>
      <a:lvl2pPr marL="712775" algn="r" defTabSz="1425550" rtl="1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425550" algn="r" defTabSz="1425550" rtl="1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3pPr>
      <a:lvl4pPr marL="2138324" algn="r" defTabSz="1425550" rtl="1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2851099" algn="r" defTabSz="1425550" rtl="1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563874" algn="r" defTabSz="1425550" rtl="1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276649" algn="r" defTabSz="1425550" rtl="1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4989424" algn="r" defTabSz="1425550" rtl="1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5702198" algn="r" defTabSz="1425550" rtl="1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fif"/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fif"/><Relationship Id="rId4" Type="http://schemas.openxmlformats.org/officeDocument/2006/relationships/image" Target="../media/image6.jf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1889919" y="6251174"/>
            <a:ext cx="11339513" cy="2053317"/>
          </a:xfrm>
        </p:spPr>
        <p:txBody>
          <a:bodyPr/>
          <a:lstStyle/>
          <a:p>
            <a:r>
              <a:rPr lang="ar-EG" dirty="0"/>
              <a:t>المبادرة الوطنية للمشروعات الخضراء الذكية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5AFA3C-8F21-80DE-E2A5-3826438F18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60122"/>
            <a:ext cx="15119350" cy="73381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491CAF3-F674-A040-4E57-63AA87F4D0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5205" y="4588774"/>
            <a:ext cx="4448939" cy="2353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083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1685903" y="1537851"/>
            <a:ext cx="13040439" cy="1643836"/>
          </a:xfrm>
          <a:prstGeom prst="rect">
            <a:avLst/>
          </a:prstGeom>
        </p:spPr>
        <p:txBody>
          <a:bodyPr vert="horz" lIns="113395" tIns="56698" rIns="113395" bIns="56698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defTabSz="1133947" rtl="1">
              <a:defRPr/>
            </a:pPr>
            <a:r>
              <a:rPr lang="ar-EG" sz="5456" dirty="0">
                <a:solidFill>
                  <a:sysClr val="windowText" lastClr="000000"/>
                </a:solidFill>
                <a:latin typeface="Calibri Light" panose="020F0302020204030204"/>
                <a:cs typeface="Times New Roman" panose="02020603050405020304" pitchFamily="18" charset="0"/>
              </a:rPr>
              <a:t>عن المشروع وفكرته</a:t>
            </a:r>
            <a:endParaRPr lang="en-US" sz="5456" dirty="0">
              <a:solidFill>
                <a:sysClr val="windowText" lastClr="000000"/>
              </a:solidFill>
              <a:latin typeface="Calibri Light" panose="020F0302020204030204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608028" y="3256577"/>
            <a:ext cx="11118314" cy="5396112"/>
          </a:xfrm>
          <a:prstGeom prst="rect">
            <a:avLst/>
          </a:prstGeom>
        </p:spPr>
        <p:txBody>
          <a:bodyPr vert="horz" lIns="113395" tIns="56698" rIns="113395" bIns="56698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3487" indent="-283487" algn="r" defTabSz="1133947" rtl="1">
              <a:spcBef>
                <a:spcPts val="1240"/>
              </a:spcBef>
              <a:defRPr/>
            </a:pPr>
            <a:r>
              <a:rPr lang="ar-EG" sz="2400" dirty="0">
                <a:solidFill>
                  <a:sysClr val="windowText" lastClr="000000"/>
                </a:solidFill>
                <a:latin typeface="Calibri" panose="020F0502020204030204"/>
                <a:cs typeface="Arial" panose="020B0604020202020204" pitchFamily="34" charset="0"/>
              </a:rPr>
              <a:t>حسن احمد حسن ابوالليل</a:t>
            </a:r>
            <a:br>
              <a:rPr lang="ar-EG" sz="2400" dirty="0">
                <a:solidFill>
                  <a:sysClr val="windowText" lastClr="000000"/>
                </a:solidFill>
                <a:latin typeface="Calibri" panose="020F0502020204030204"/>
                <a:cs typeface="Arial" panose="020B0604020202020204" pitchFamily="34" charset="0"/>
              </a:rPr>
            </a:br>
            <a:r>
              <a:rPr lang="ar-EG" sz="2400" dirty="0">
                <a:solidFill>
                  <a:sysClr val="windowText" lastClr="000000"/>
                </a:solidFill>
                <a:latin typeface="Calibri" panose="020F0502020204030204"/>
                <a:cs typeface="Arial" panose="020B0604020202020204" pitchFamily="34" charset="0"/>
              </a:rPr>
              <a:t>المدير التنفيذي لشركة بايوبيكيا</a:t>
            </a:r>
            <a:br>
              <a:rPr lang="ar-EG" sz="2400" dirty="0">
                <a:solidFill>
                  <a:sysClr val="windowText" lastClr="000000"/>
                </a:solidFill>
                <a:latin typeface="Calibri" panose="020F0502020204030204"/>
                <a:cs typeface="Arial" panose="020B0604020202020204" pitchFamily="34" charset="0"/>
              </a:rPr>
            </a:br>
            <a:r>
              <a:rPr lang="ar-EG" sz="2400" dirty="0">
                <a:solidFill>
                  <a:sysClr val="windowText" lastClr="000000"/>
                </a:solidFill>
                <a:latin typeface="Calibri" panose="020F0502020204030204"/>
                <a:cs typeface="Arial" panose="020B0604020202020204" pitchFamily="34" charset="0"/>
              </a:rPr>
              <a:t>خبرة 5 سنوات في تكنولوجيا ذكاء الاعمال و 7 سنوات في تطوير وريادة الاعمال</a:t>
            </a:r>
            <a:br>
              <a:rPr lang="ar-EG" sz="2400" dirty="0">
                <a:solidFill>
                  <a:sysClr val="windowText" lastClr="000000"/>
                </a:solidFill>
                <a:latin typeface="Calibri" panose="020F0502020204030204"/>
                <a:cs typeface="Arial" panose="020B0604020202020204" pitchFamily="34" charset="0"/>
              </a:rPr>
            </a:br>
            <a:r>
              <a:rPr lang="ar-EG" sz="2400" dirty="0">
                <a:solidFill>
                  <a:sysClr val="windowText" lastClr="000000"/>
                </a:solidFill>
                <a:latin typeface="Calibri" panose="020F0502020204030204"/>
                <a:cs typeface="Arial" panose="020B0604020202020204" pitchFamily="34" charset="0"/>
              </a:rPr>
              <a:t>تخرج من العديد من مسرعات وحاضنات الاعمال المحلية و الدولية</a:t>
            </a:r>
            <a:br>
              <a:rPr lang="ar-EG" sz="2400" dirty="0">
                <a:solidFill>
                  <a:sysClr val="windowText" lastClr="000000"/>
                </a:solidFill>
                <a:latin typeface="Calibri" panose="020F0502020204030204"/>
                <a:cs typeface="Arial" panose="020B0604020202020204" pitchFamily="34" charset="0"/>
              </a:rPr>
            </a:br>
            <a:r>
              <a:rPr lang="ar-EG" sz="2400" dirty="0">
                <a:solidFill>
                  <a:sysClr val="windowText" lastClr="000000"/>
                </a:solidFill>
                <a:latin typeface="Calibri" panose="020F0502020204030204"/>
                <a:cs typeface="Arial" panose="020B0604020202020204" pitchFamily="34" charset="0"/>
              </a:rPr>
              <a:t>ممثل ومتحدث مصر في مؤتمر قمة الاتصالات التابعة للامم المتحدة في جنيف 2021</a:t>
            </a:r>
            <a:br>
              <a:rPr lang="ar-EG" sz="2400" dirty="0">
                <a:solidFill>
                  <a:sysClr val="windowText" lastClr="000000"/>
                </a:solidFill>
                <a:latin typeface="Calibri" panose="020F0502020204030204"/>
                <a:cs typeface="Arial" panose="020B0604020202020204" pitchFamily="34" charset="0"/>
              </a:rPr>
            </a:br>
            <a:r>
              <a:rPr lang="ar-EG" sz="2400" dirty="0">
                <a:solidFill>
                  <a:sysClr val="windowText" lastClr="000000"/>
                </a:solidFill>
                <a:latin typeface="Calibri" panose="020F0502020204030204"/>
                <a:cs typeface="Arial" panose="020B0604020202020204" pitchFamily="34" charset="0"/>
              </a:rPr>
              <a:t>(مدرب و مستشار لتطوير الاعمال ساعد اكثر من٤٠ من رواد الاعمال و اصحاب المشاريع الصغيرة علي تطوير مشاريعهم الخاصة عبر العديد من المؤسسات مثل مؤسسة المعونة الالمانية – مؤسسة المعونة الامريكية – برنامج مصر تبدأ المنفذ من قبل الحكومة البريطانية) </a:t>
            </a:r>
            <a:br>
              <a:rPr lang="ar-EG" sz="2400" dirty="0">
                <a:solidFill>
                  <a:sysClr val="windowText" lastClr="000000"/>
                </a:solidFill>
                <a:latin typeface="Calibri" panose="020F0502020204030204"/>
                <a:cs typeface="Arial" panose="020B0604020202020204" pitchFamily="34" charset="0"/>
              </a:rPr>
            </a:br>
            <a:endParaRPr lang="ar-EG" sz="2400" dirty="0">
              <a:solidFill>
                <a:sysClr val="windowText" lastClr="000000"/>
              </a:solidFill>
              <a:latin typeface="Calibri" panose="020F0502020204030204"/>
              <a:cs typeface="Arial" panose="020B0604020202020204" pitchFamily="34" charset="0"/>
            </a:endParaRPr>
          </a:p>
          <a:p>
            <a:pPr marL="283487" indent="-283487" algn="r" defTabSz="1133947" rtl="1">
              <a:spcBef>
                <a:spcPts val="1240"/>
              </a:spcBef>
              <a:defRPr/>
            </a:pPr>
            <a:r>
              <a:rPr lang="ar-EG" sz="2400" dirty="0">
                <a:solidFill>
                  <a:sysClr val="windowText" lastClr="000000"/>
                </a:solidFill>
                <a:latin typeface="Calibri" panose="020F0502020204030204"/>
                <a:cs typeface="Arial" panose="020B0604020202020204" pitchFamily="34" charset="0"/>
              </a:rPr>
              <a:t>عن المشروع (تاير بيكيا) :</a:t>
            </a:r>
            <a:br>
              <a:rPr lang="ar-EG" sz="2400" dirty="0">
                <a:solidFill>
                  <a:sysClr val="windowText" lastClr="000000"/>
                </a:solidFill>
                <a:latin typeface="Calibri" panose="020F0502020204030204"/>
                <a:cs typeface="Arial" panose="020B0604020202020204" pitchFamily="34" charset="0"/>
              </a:rPr>
            </a:br>
            <a:r>
              <a:rPr lang="ar-EG" sz="2400" dirty="0">
                <a:solidFill>
                  <a:sysClr val="windowText" lastClr="000000"/>
                </a:solidFill>
                <a:latin typeface="Calibri" panose="020F0502020204030204"/>
                <a:cs typeface="Arial" panose="020B0604020202020204" pitchFamily="34" charset="0"/>
              </a:rPr>
              <a:t> هي اول منصة لادارة واعادة تدوير اطارات السيارات التالفة في مصر و الشرق الاوسط تساعد الاشخاص و المؤسسات في التخلص من مخلفات الاطارات </a:t>
            </a:r>
            <a:br>
              <a:rPr lang="ar-EG" sz="2400" dirty="0">
                <a:solidFill>
                  <a:sysClr val="windowText" lastClr="000000"/>
                </a:solidFill>
                <a:latin typeface="Calibri" panose="020F0502020204030204"/>
                <a:cs typeface="Arial" panose="020B0604020202020204" pitchFamily="34" charset="0"/>
              </a:rPr>
            </a:br>
            <a:r>
              <a:rPr lang="ar-EG" sz="2400" dirty="0">
                <a:solidFill>
                  <a:sysClr val="windowText" lastClr="000000"/>
                </a:solidFill>
                <a:latin typeface="Calibri" panose="020F0502020204030204"/>
                <a:cs typeface="Arial" panose="020B0604020202020204" pitchFamily="34" charset="0"/>
              </a:rPr>
              <a:t>بطريقة سهلة و مربحة و صديقة للبيئة</a:t>
            </a:r>
            <a:br>
              <a:rPr lang="ar-EG" sz="2400" dirty="0">
                <a:solidFill>
                  <a:sysClr val="windowText" lastClr="000000"/>
                </a:solidFill>
                <a:latin typeface="Calibri" panose="020F0502020204030204"/>
                <a:cs typeface="Arial" panose="020B0604020202020204" pitchFamily="34" charset="0"/>
              </a:rPr>
            </a:br>
            <a:br>
              <a:rPr lang="ar-EG" sz="2400" dirty="0">
                <a:solidFill>
                  <a:sysClr val="windowText" lastClr="000000"/>
                </a:solidFill>
                <a:latin typeface="Calibri" panose="020F0502020204030204"/>
                <a:cs typeface="Arial" panose="020B0604020202020204" pitchFamily="34" charset="0"/>
              </a:rPr>
            </a:br>
            <a:r>
              <a:rPr lang="ar-EG" sz="2400" dirty="0">
                <a:solidFill>
                  <a:sysClr val="windowText" lastClr="000000"/>
                </a:solidFill>
                <a:latin typeface="Calibri" panose="020F0502020204030204"/>
                <a:cs typeface="Arial" panose="020B0604020202020204" pitchFamily="34" charset="0"/>
              </a:rPr>
              <a:t>- الفئة المستفيدة من المشروع : القطاع الصناعي (مواد البناء – هندسي – معادن)</a:t>
            </a:r>
            <a:br>
              <a:rPr lang="ar-EG" sz="2400" dirty="0">
                <a:solidFill>
                  <a:sysClr val="windowText" lastClr="000000"/>
                </a:solidFill>
                <a:latin typeface="Calibri" panose="020F0502020204030204"/>
                <a:cs typeface="Arial" panose="020B0604020202020204" pitchFamily="34" charset="0"/>
              </a:rPr>
            </a:br>
            <a:r>
              <a:rPr lang="ar-EG" sz="2400" dirty="0">
                <a:solidFill>
                  <a:sysClr val="windowText" lastClr="000000"/>
                </a:solidFill>
                <a:latin typeface="Calibri" panose="020F0502020204030204"/>
                <a:cs typeface="Arial" panose="020B0604020202020204" pitchFamily="34" charset="0"/>
              </a:rPr>
              <a:t>الميزة التنافسية للمشروع : نحن اول منصة لاعادة تدوير المخلفات في مصر و الشرق الاوسط للتحكم وميكنة اعادة تدوير الاطارات</a:t>
            </a:r>
            <a:endParaRPr lang="en-US" sz="2400" dirty="0">
              <a:solidFill>
                <a:sysClr val="windowText" lastClr="000000"/>
              </a:solidFill>
              <a:latin typeface="Calibri" panose="020F0502020204030204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C294354-0E4F-6EF5-5B87-62F66D2857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590" y="6886245"/>
            <a:ext cx="975411" cy="17420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B15CAB3-C549-87F7-EB5A-2DA77AB782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6619" y="6862504"/>
            <a:ext cx="889605" cy="18292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4680838-6104-2840-6BCE-AAA4D21EEF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626" y="1642411"/>
            <a:ext cx="2142173" cy="14277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E9E8090-639F-0B57-7EFA-3F69AB3C73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506" y="3192694"/>
            <a:ext cx="2904717" cy="174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703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153181" y="1487795"/>
            <a:ext cx="13040439" cy="1643836"/>
          </a:xfrm>
          <a:prstGeom prst="rect">
            <a:avLst/>
          </a:prstGeom>
        </p:spPr>
        <p:txBody>
          <a:bodyPr vert="horz" lIns="113395" tIns="56698" rIns="113395" bIns="56698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defTabSz="1133947" rtl="1">
              <a:defRPr/>
            </a:pPr>
            <a:r>
              <a:rPr lang="ar-EG" sz="5952" b="1" dirty="0">
                <a:solidFill>
                  <a:sysClr val="windowText" lastClr="000000"/>
                </a:solidFill>
                <a:latin typeface="Calibri Light" panose="020F0302020204030204"/>
                <a:cs typeface="Times New Roman" panose="02020603050405020304" pitchFamily="18" charset="0"/>
              </a:rPr>
              <a:t>أثر المشروع وتطبيقاته</a:t>
            </a:r>
            <a:endParaRPr lang="en-US" sz="5952" b="1" dirty="0">
              <a:solidFill>
                <a:sysClr val="windowText" lastClr="000000"/>
              </a:solidFill>
              <a:latin typeface="Calibri Light" panose="020F0302020204030204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153181" y="2971099"/>
            <a:ext cx="13040439" cy="5396112"/>
          </a:xfrm>
          <a:prstGeom prst="rect">
            <a:avLst/>
          </a:prstGeom>
        </p:spPr>
        <p:txBody>
          <a:bodyPr vert="horz" lIns="113395" tIns="56698" rIns="113395" bIns="56698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3487" indent="-283487" algn="r" defTabSz="1133947" rtl="1">
              <a:spcBef>
                <a:spcPts val="1240"/>
              </a:spcBef>
              <a:defRPr/>
            </a:pPr>
            <a:r>
              <a:rPr lang="ar-EG" sz="2400" dirty="0">
                <a:solidFill>
                  <a:sysClr val="windowText" lastClr="000000"/>
                </a:solidFill>
                <a:latin typeface="Calibri" panose="020F0502020204030204"/>
                <a:cs typeface="Arial" panose="020B0604020202020204" pitchFamily="34" charset="0"/>
              </a:rPr>
              <a:t>أثر المشروع الاقتصادي والاجتماعي والبيئي :</a:t>
            </a:r>
            <a:br>
              <a:rPr lang="ar-EG" sz="2400" dirty="0">
                <a:solidFill>
                  <a:sysClr val="windowText" lastClr="000000"/>
                </a:solidFill>
                <a:latin typeface="Calibri" panose="020F0502020204030204"/>
                <a:cs typeface="Arial" panose="020B0604020202020204" pitchFamily="34" charset="0"/>
              </a:rPr>
            </a:br>
            <a:r>
              <a:rPr lang="ar-EG" sz="2400" dirty="0">
                <a:solidFill>
                  <a:sysClr val="windowText" lastClr="000000"/>
                </a:solidFill>
                <a:latin typeface="Calibri" panose="020F0502020204030204"/>
                <a:cs typeface="Arial" panose="020B0604020202020204" pitchFamily="34" charset="0"/>
              </a:rPr>
              <a:t>- </a:t>
            </a:r>
            <a:r>
              <a:rPr lang="ar-EG" sz="2400" dirty="0"/>
              <a:t>تقليل استيراد خام المطاط لبعض الصناعات (بلغت تكلفة الواردات المصرية من المواد الكيماوية 3.10ملياردولارفي عام2021)</a:t>
            </a:r>
            <a:br>
              <a:rPr lang="ar-EG" sz="2400" dirty="0"/>
            </a:br>
            <a:r>
              <a:rPr lang="ar-EG" sz="2400" dirty="0"/>
              <a:t> - تقليل استهلاك مصانع الاسمنت من الوقود الاحفوري (متوسط استهلاك الفحم السنوي في مصانع الأسمنت في مصر بنحو5 إلى 6 ملايين طن يتم استيرادها سنويًا) </a:t>
            </a:r>
            <a:br>
              <a:rPr lang="ar-EG" sz="2400" dirty="0"/>
            </a:br>
            <a:r>
              <a:rPr lang="ar-EG" sz="2400" dirty="0"/>
              <a:t>- تقليل التلوث البيئي الناتج عن مخلفات الاطارات (تستهلك مصر 20 مليون اطار سنويا ويزيد الرقم بنسبة 4% سنويا)</a:t>
            </a:r>
            <a:br>
              <a:rPr lang="ar-EG" sz="2400" dirty="0"/>
            </a:br>
            <a:r>
              <a:rPr lang="ar-EG" sz="2400" dirty="0"/>
              <a:t>- زيادة صادرات مصروعائدها من الدولار (تصديرمنتجات الرابر) </a:t>
            </a:r>
            <a:br>
              <a:rPr lang="ar-EG" sz="2400" dirty="0"/>
            </a:br>
            <a:r>
              <a:rPr lang="ar-EG" sz="2400" dirty="0"/>
              <a:t>- خلق فرص عمل لاكثر من 120 فرد من العمالة المباشرة وغيرالمباشرة (من عمال ومهندسين وسائقين واصحاب الورش) </a:t>
            </a:r>
            <a:endParaRPr lang="ar-EG" sz="2400" dirty="0">
              <a:solidFill>
                <a:sysClr val="windowText" lastClr="000000"/>
              </a:solidFill>
              <a:latin typeface="Calibri" panose="020F0502020204030204"/>
              <a:cs typeface="Arial" panose="020B0604020202020204" pitchFamily="34" charset="0"/>
            </a:endParaRPr>
          </a:p>
          <a:p>
            <a:pPr marL="283487" indent="-283487" algn="r" defTabSz="1133947" rtl="1">
              <a:spcBef>
                <a:spcPts val="1240"/>
              </a:spcBef>
              <a:defRPr/>
            </a:pPr>
            <a:r>
              <a:rPr lang="ar-EG" sz="2400" dirty="0">
                <a:solidFill>
                  <a:sysClr val="windowText" lastClr="000000"/>
                </a:solidFill>
                <a:latin typeface="Calibri" panose="020F0502020204030204"/>
                <a:cs typeface="Arial" panose="020B0604020202020204" pitchFamily="34" charset="0"/>
              </a:rPr>
              <a:t>تم تنفيذ المنصة الالكترونية كاملة ووضع خطة العمل و دراسة الجدوي, كما تم الحصول علي الموافقات المبدئية من بعض الصناديق الاستثمارية و جهات التمويل لتنفيذ انشاء المصنع و تم عقد اتفاقات شراكة مع العديد من الشركات لتوريد وتصدير المطاط والوقود البديل من الاطارات  </a:t>
            </a:r>
          </a:p>
          <a:p>
            <a:pPr marL="0" indent="0" algn="r" defTabSz="1133947" rtl="1">
              <a:spcBef>
                <a:spcPts val="1240"/>
              </a:spcBef>
              <a:buNone/>
              <a:defRPr/>
            </a:pPr>
            <a:endParaRPr lang="ar-EG" sz="2400" dirty="0">
              <a:solidFill>
                <a:sysClr val="windowText" lastClr="000000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pic>
        <p:nvPicPr>
          <p:cNvPr id="19" name="Google Shape;113;p20">
            <a:extLst>
              <a:ext uri="{FF2B5EF4-FFF2-40B4-BE49-F238E27FC236}">
                <a16:creationId xmlns:a16="http://schemas.microsoft.com/office/drawing/2014/main" id="{44B771A0-DD71-E629-19DD-A2900AE3C52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t="20996"/>
          <a:stretch/>
        </p:blipFill>
        <p:spPr>
          <a:xfrm>
            <a:off x="549796" y="6454087"/>
            <a:ext cx="6082102" cy="2144609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117;p20">
            <a:extLst>
              <a:ext uri="{FF2B5EF4-FFF2-40B4-BE49-F238E27FC236}">
                <a16:creationId xmlns:a16="http://schemas.microsoft.com/office/drawing/2014/main" id="{850A2792-FCC4-4CDE-B31E-46D5392EF281}"/>
              </a:ext>
            </a:extLst>
          </p:cNvPr>
          <p:cNvSpPr txBox="1"/>
          <p:nvPr/>
        </p:nvSpPr>
        <p:spPr>
          <a:xfrm>
            <a:off x="7822389" y="7361419"/>
            <a:ext cx="879251" cy="1282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3377" tIns="113377" rIns="113377" bIns="113377" anchor="t" anchorCtr="0">
            <a:spAutoFit/>
          </a:bodyPr>
          <a:lstStyle/>
          <a:p>
            <a:pPr algn="ctr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ar-EG" sz="1488" b="1" dirty="0">
                <a:solidFill>
                  <a:srgbClr val="63C48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منصة شاملة للاقتصاد الدوار</a:t>
            </a:r>
            <a:endParaRPr sz="1488" b="1" dirty="0">
              <a:solidFill>
                <a:srgbClr val="63C48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" name="Google Shape;118;p20">
            <a:extLst>
              <a:ext uri="{FF2B5EF4-FFF2-40B4-BE49-F238E27FC236}">
                <a16:creationId xmlns:a16="http://schemas.microsoft.com/office/drawing/2014/main" id="{CE705205-4F10-167C-441C-ED670C728B55}"/>
              </a:ext>
            </a:extLst>
          </p:cNvPr>
          <p:cNvSpPr txBox="1"/>
          <p:nvPr/>
        </p:nvSpPr>
        <p:spPr>
          <a:xfrm>
            <a:off x="10868838" y="7425613"/>
            <a:ext cx="741168" cy="1018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3377" tIns="113377" rIns="113377" bIns="113377" anchor="t" anchorCtr="0">
            <a:spAutoFit/>
          </a:bodyPr>
          <a:lstStyle/>
          <a:p>
            <a:pPr algn="ctr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ar-EG" sz="1488" b="1" dirty="0">
                <a:solidFill>
                  <a:srgbClr val="63C48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اعادة تدوير </a:t>
            </a:r>
            <a:br>
              <a:rPr lang="ar-EG" sz="1488" b="1" dirty="0">
                <a:solidFill>
                  <a:srgbClr val="63C48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</a:br>
            <a:r>
              <a:rPr lang="ar-EG" sz="1488" b="1" dirty="0">
                <a:solidFill>
                  <a:srgbClr val="63C48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100%</a:t>
            </a:r>
            <a:endParaRPr sz="1488" b="1" dirty="0">
              <a:solidFill>
                <a:srgbClr val="63C48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2" name="Google Shape;119;p20">
            <a:extLst>
              <a:ext uri="{FF2B5EF4-FFF2-40B4-BE49-F238E27FC236}">
                <a16:creationId xmlns:a16="http://schemas.microsoft.com/office/drawing/2014/main" id="{30645B5B-68F5-9159-3A93-13925FB73E4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38766" y="6810916"/>
            <a:ext cx="517535" cy="459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120;p20">
            <a:extLst>
              <a:ext uri="{FF2B5EF4-FFF2-40B4-BE49-F238E27FC236}">
                <a16:creationId xmlns:a16="http://schemas.microsoft.com/office/drawing/2014/main" id="{61F6BEC9-1E7C-CA5A-B984-D9E91487B8F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65698" y="6810914"/>
            <a:ext cx="579130" cy="459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121;p20">
            <a:extLst>
              <a:ext uri="{FF2B5EF4-FFF2-40B4-BE49-F238E27FC236}">
                <a16:creationId xmlns:a16="http://schemas.microsoft.com/office/drawing/2014/main" id="{6D9B53A4-1A49-E398-D35C-1BB78CB6D6AC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008391" y="6810914"/>
            <a:ext cx="496353" cy="459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122;p20">
            <a:extLst>
              <a:ext uri="{FF2B5EF4-FFF2-40B4-BE49-F238E27FC236}">
                <a16:creationId xmlns:a16="http://schemas.microsoft.com/office/drawing/2014/main" id="{D8AA38A1-578C-9F3D-B31B-3BEBF3C5E0F9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998142" y="6810914"/>
            <a:ext cx="496353" cy="45927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76;p16">
            <a:extLst>
              <a:ext uri="{FF2B5EF4-FFF2-40B4-BE49-F238E27FC236}">
                <a16:creationId xmlns:a16="http://schemas.microsoft.com/office/drawing/2014/main" id="{E6416F9F-45B9-46B6-DE5A-FD6FE279C7AF}"/>
              </a:ext>
            </a:extLst>
          </p:cNvPr>
          <p:cNvSpPr txBox="1"/>
          <p:nvPr/>
        </p:nvSpPr>
        <p:spPr>
          <a:xfrm>
            <a:off x="8190922" y="7505614"/>
            <a:ext cx="2156138" cy="492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3377" tIns="113377" rIns="113377" bIns="113377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>
              <a:lnSpc>
                <a:spcPct val="115000"/>
              </a:lnSpc>
              <a:buClr>
                <a:schemeClr val="dk1"/>
              </a:buClr>
              <a:buSzPts val="1100"/>
              <a:buNone/>
              <a:defRPr b="1">
                <a:solidFill>
                  <a:srgbClr val="63C483"/>
                </a:solidFill>
                <a:latin typeface="Roboto"/>
                <a:ea typeface="Roboto"/>
                <a:cs typeface="Roboto"/>
              </a:defRPr>
            </a:lvl1pPr>
          </a:lstStyle>
          <a:p>
            <a:r>
              <a:rPr lang="ar-EG" sz="1488" dirty="0">
                <a:highlight>
                  <a:srgbClr val="FFFFFF"/>
                </a:highlight>
                <a:sym typeface="Roboto"/>
              </a:rPr>
              <a:t>خام المطاط</a:t>
            </a:r>
            <a:endParaRPr sz="1488" dirty="0">
              <a:highlight>
                <a:srgbClr val="FFFFFF"/>
              </a:highlight>
              <a:sym typeface="Roboto"/>
            </a:endParaRPr>
          </a:p>
        </p:txBody>
      </p:sp>
      <p:sp>
        <p:nvSpPr>
          <p:cNvPr id="27" name="Google Shape;76;p16">
            <a:extLst>
              <a:ext uri="{FF2B5EF4-FFF2-40B4-BE49-F238E27FC236}">
                <a16:creationId xmlns:a16="http://schemas.microsoft.com/office/drawing/2014/main" id="{44FDCC8E-5ADE-1121-BFF1-4B7AE6EE9B9D}"/>
              </a:ext>
            </a:extLst>
          </p:cNvPr>
          <p:cNvSpPr txBox="1"/>
          <p:nvPr/>
        </p:nvSpPr>
        <p:spPr>
          <a:xfrm>
            <a:off x="9434808" y="7505614"/>
            <a:ext cx="1629946" cy="492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3377" tIns="113377" rIns="113377" bIns="113377" anchor="t" anchorCtr="0">
            <a:spAutoFit/>
          </a:bodyPr>
          <a:lstStyle/>
          <a:p>
            <a:pPr algn="ctr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ar-EG" sz="1488" b="1" dirty="0">
                <a:solidFill>
                  <a:srgbClr val="63C483"/>
                </a:solidFill>
                <a:highlight>
                  <a:srgbClr val="FFFFFF"/>
                </a:highlight>
                <a:latin typeface="Roboto"/>
                <a:ea typeface="Roboto"/>
                <a:sym typeface="Roboto"/>
              </a:rPr>
              <a:t>وقود</a:t>
            </a:r>
            <a:r>
              <a:rPr lang="ar-EG" sz="1488" b="1" dirty="0">
                <a:solidFill>
                  <a:srgbClr val="63C48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ar-EG" sz="1488" b="1" dirty="0">
                <a:solidFill>
                  <a:srgbClr val="63C483"/>
                </a:solidFill>
                <a:highlight>
                  <a:srgbClr val="FFFFFF"/>
                </a:highlight>
                <a:latin typeface="Roboto"/>
                <a:ea typeface="Roboto"/>
                <a:sym typeface="Roboto"/>
              </a:rPr>
              <a:t>بديل</a:t>
            </a:r>
            <a:endParaRPr sz="1488" b="1" dirty="0">
              <a:solidFill>
                <a:srgbClr val="63C483"/>
              </a:solidFill>
              <a:highlight>
                <a:srgbClr val="FFFFFF"/>
              </a:highlight>
              <a:latin typeface="Roboto"/>
              <a:ea typeface="Roboto"/>
              <a:sym typeface="Roboto"/>
            </a:endParaRPr>
          </a:p>
        </p:txBody>
      </p:sp>
      <p:pic>
        <p:nvPicPr>
          <p:cNvPr id="28" name="Google Shape;84;p17">
            <a:extLst>
              <a:ext uri="{FF2B5EF4-FFF2-40B4-BE49-F238E27FC236}">
                <a16:creationId xmlns:a16="http://schemas.microsoft.com/office/drawing/2014/main" id="{7AC58B23-B139-E7C2-95EC-2581B203C50B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t="21129"/>
          <a:stretch/>
        </p:blipFill>
        <p:spPr>
          <a:xfrm>
            <a:off x="698783" y="6651669"/>
            <a:ext cx="6082102" cy="3363129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76;p16">
            <a:extLst>
              <a:ext uri="{FF2B5EF4-FFF2-40B4-BE49-F238E27FC236}">
                <a16:creationId xmlns:a16="http://schemas.microsoft.com/office/drawing/2014/main" id="{02B11912-DB3B-A0D4-E70B-EC5CBD386BDC}"/>
              </a:ext>
            </a:extLst>
          </p:cNvPr>
          <p:cNvSpPr txBox="1"/>
          <p:nvPr/>
        </p:nvSpPr>
        <p:spPr>
          <a:xfrm>
            <a:off x="-480576" y="7383715"/>
            <a:ext cx="2813541" cy="580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3377" tIns="113377" rIns="113377" bIns="113377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>
              <a:lnSpc>
                <a:spcPct val="115000"/>
              </a:lnSpc>
              <a:buClr>
                <a:schemeClr val="dk1"/>
              </a:buClr>
              <a:buSzPts val="1100"/>
              <a:buNone/>
              <a:defRPr b="1">
                <a:solidFill>
                  <a:srgbClr val="63C483"/>
                </a:solidFill>
                <a:latin typeface="Roboto"/>
                <a:ea typeface="Roboto"/>
                <a:cs typeface="Roboto"/>
              </a:defRPr>
            </a:lvl1pPr>
          </a:lstStyle>
          <a:p>
            <a:r>
              <a:rPr lang="ar-EG" sz="992" dirty="0">
                <a:highlight>
                  <a:srgbClr val="FFFFFF"/>
                </a:highlight>
                <a:sym typeface="Roboto"/>
              </a:rPr>
              <a:t>جمع</a:t>
            </a:r>
            <a:br>
              <a:rPr lang="ar-EG" sz="992" dirty="0">
                <a:highlight>
                  <a:srgbClr val="FFFFFF"/>
                </a:highlight>
                <a:sym typeface="Roboto"/>
              </a:rPr>
            </a:br>
            <a:r>
              <a:rPr lang="ar-EG" sz="992" dirty="0">
                <a:highlight>
                  <a:srgbClr val="FFFFFF"/>
                </a:highlight>
                <a:sym typeface="Roboto"/>
              </a:rPr>
              <a:t>من خلال المنصة</a:t>
            </a:r>
            <a:endParaRPr sz="992" dirty="0">
              <a:highlight>
                <a:srgbClr val="FFFFFF"/>
              </a:highlight>
              <a:sym typeface="Roboto"/>
            </a:endParaRPr>
          </a:p>
        </p:txBody>
      </p:sp>
      <p:sp>
        <p:nvSpPr>
          <p:cNvPr id="30" name="Google Shape;76;p16">
            <a:extLst>
              <a:ext uri="{FF2B5EF4-FFF2-40B4-BE49-F238E27FC236}">
                <a16:creationId xmlns:a16="http://schemas.microsoft.com/office/drawing/2014/main" id="{F6CA7BA4-D0F7-8017-BBB8-5D4CDDD1D360}"/>
              </a:ext>
            </a:extLst>
          </p:cNvPr>
          <p:cNvSpPr txBox="1"/>
          <p:nvPr/>
        </p:nvSpPr>
        <p:spPr>
          <a:xfrm>
            <a:off x="1437330" y="7060645"/>
            <a:ext cx="2813541" cy="580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3377" tIns="113377" rIns="113377" bIns="113377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>
              <a:lnSpc>
                <a:spcPct val="115000"/>
              </a:lnSpc>
              <a:buClr>
                <a:schemeClr val="dk1"/>
              </a:buClr>
              <a:buSzPts val="1100"/>
              <a:buNone/>
              <a:defRPr b="1">
                <a:solidFill>
                  <a:srgbClr val="63C483"/>
                </a:solidFill>
                <a:latin typeface="Roboto"/>
                <a:ea typeface="Roboto"/>
                <a:cs typeface="Roboto"/>
              </a:defRPr>
            </a:lvl1pPr>
          </a:lstStyle>
          <a:p>
            <a:r>
              <a:rPr lang="ar-EG" sz="992" dirty="0">
                <a:highlight>
                  <a:srgbClr val="FFFFFF"/>
                </a:highlight>
                <a:sym typeface="Roboto"/>
              </a:rPr>
              <a:t>اعادة تدوير</a:t>
            </a:r>
            <a:br>
              <a:rPr lang="ar-EG" sz="992" dirty="0">
                <a:highlight>
                  <a:srgbClr val="FFFFFF"/>
                </a:highlight>
                <a:sym typeface="Roboto"/>
              </a:rPr>
            </a:br>
            <a:r>
              <a:rPr lang="ar-EG" sz="992" dirty="0">
                <a:highlight>
                  <a:srgbClr val="FFFFFF"/>
                </a:highlight>
                <a:sym typeface="Roboto"/>
              </a:rPr>
              <a:t>الاطارات</a:t>
            </a:r>
            <a:endParaRPr sz="992" dirty="0">
              <a:highlight>
                <a:srgbClr val="FFFFFF"/>
              </a:highlight>
              <a:sym typeface="Roboto"/>
            </a:endParaRPr>
          </a:p>
        </p:txBody>
      </p:sp>
      <p:sp>
        <p:nvSpPr>
          <p:cNvPr id="31" name="Google Shape;76;p16">
            <a:extLst>
              <a:ext uri="{FF2B5EF4-FFF2-40B4-BE49-F238E27FC236}">
                <a16:creationId xmlns:a16="http://schemas.microsoft.com/office/drawing/2014/main" id="{9E47D33A-EA88-0A15-0403-DE5938A2B05F}"/>
              </a:ext>
            </a:extLst>
          </p:cNvPr>
          <p:cNvSpPr txBox="1"/>
          <p:nvPr/>
        </p:nvSpPr>
        <p:spPr>
          <a:xfrm>
            <a:off x="4832040" y="7057700"/>
            <a:ext cx="2813541" cy="580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3377" tIns="113377" rIns="113377" bIns="113377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>
              <a:lnSpc>
                <a:spcPct val="115000"/>
              </a:lnSpc>
              <a:buClr>
                <a:schemeClr val="dk1"/>
              </a:buClr>
              <a:buSzPts val="1100"/>
              <a:buNone/>
              <a:defRPr b="1">
                <a:solidFill>
                  <a:srgbClr val="63C483"/>
                </a:solidFill>
                <a:latin typeface="Roboto"/>
                <a:ea typeface="Roboto"/>
                <a:cs typeface="Roboto"/>
              </a:defRPr>
            </a:lvl1pPr>
          </a:lstStyle>
          <a:p>
            <a:r>
              <a:rPr lang="ar-EG" sz="992" dirty="0">
                <a:highlight>
                  <a:srgbClr val="FFFFFF"/>
                </a:highlight>
                <a:sym typeface="Roboto"/>
              </a:rPr>
              <a:t>المطاط</a:t>
            </a:r>
            <a:br>
              <a:rPr lang="ar-EG" sz="992" dirty="0">
                <a:highlight>
                  <a:srgbClr val="FFFFFF"/>
                </a:highlight>
                <a:sym typeface="Roboto"/>
              </a:rPr>
            </a:br>
            <a:r>
              <a:rPr lang="ar-EG" sz="992" dirty="0">
                <a:highlight>
                  <a:srgbClr val="FFFFFF"/>
                </a:highlight>
                <a:sym typeface="Roboto"/>
              </a:rPr>
              <a:t>الكاربون بلاك</a:t>
            </a:r>
            <a:endParaRPr sz="992" dirty="0">
              <a:highlight>
                <a:srgbClr val="FFFFFF"/>
              </a:highlight>
              <a:sym typeface="Roboto"/>
            </a:endParaRPr>
          </a:p>
        </p:txBody>
      </p:sp>
      <p:sp>
        <p:nvSpPr>
          <p:cNvPr id="32" name="Google Shape;76;p16">
            <a:extLst>
              <a:ext uri="{FF2B5EF4-FFF2-40B4-BE49-F238E27FC236}">
                <a16:creationId xmlns:a16="http://schemas.microsoft.com/office/drawing/2014/main" id="{2EA7F2B5-8497-3AB0-580E-90A5B40C9065}"/>
              </a:ext>
            </a:extLst>
          </p:cNvPr>
          <p:cNvSpPr txBox="1"/>
          <p:nvPr/>
        </p:nvSpPr>
        <p:spPr>
          <a:xfrm>
            <a:off x="4859860" y="8043179"/>
            <a:ext cx="2813541" cy="580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3377" tIns="113377" rIns="113377" bIns="113377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>
              <a:lnSpc>
                <a:spcPct val="115000"/>
              </a:lnSpc>
              <a:buClr>
                <a:schemeClr val="dk1"/>
              </a:buClr>
              <a:buSzPts val="1100"/>
              <a:buNone/>
              <a:defRPr b="1">
                <a:solidFill>
                  <a:srgbClr val="63C483"/>
                </a:solidFill>
                <a:latin typeface="Roboto"/>
                <a:ea typeface="Roboto"/>
                <a:cs typeface="Roboto"/>
              </a:defRPr>
            </a:lvl1pPr>
          </a:lstStyle>
          <a:p>
            <a:r>
              <a:rPr lang="ar-EG" sz="992" dirty="0">
                <a:highlight>
                  <a:srgbClr val="FFFFFF"/>
                </a:highlight>
                <a:sym typeface="Roboto"/>
              </a:rPr>
              <a:t>وقود بديل</a:t>
            </a:r>
            <a:br>
              <a:rPr lang="ar-EG" sz="992" dirty="0">
                <a:highlight>
                  <a:srgbClr val="FFFFFF"/>
                </a:highlight>
                <a:sym typeface="Roboto"/>
              </a:rPr>
            </a:br>
            <a:endParaRPr sz="992" dirty="0">
              <a:highlight>
                <a:srgbClr val="FFFFFF"/>
              </a:highlight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8683846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</TotalTime>
  <Words>365</Words>
  <Application>Microsoft Office PowerPoint</Application>
  <PresentationFormat>Custom</PresentationFormat>
  <Paragraphs>15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Roboto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mohamed adel</dc:creator>
  <cp:lastModifiedBy>Mohamed Elmelegy</cp:lastModifiedBy>
  <cp:revision>6</cp:revision>
  <dcterms:created xsi:type="dcterms:W3CDTF">2022-09-29T13:35:57Z</dcterms:created>
  <dcterms:modified xsi:type="dcterms:W3CDTF">2022-10-22T00:55:07Z</dcterms:modified>
</cp:coreProperties>
</file>