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0" r:id="rId4"/>
    <p:sldId id="273" r:id="rId5"/>
    <p:sldId id="269" r:id="rId6"/>
    <p:sldId id="272" r:id="rId7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260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041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6907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144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8620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5461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032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9219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5658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1353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2934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0602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&#1575;&#1604;&#1605;&#1583;&#1606;%20&#1575;&#1604;&#1582;&#1590;&#1585;&#1575;&#1569;%20&#1575;&#1604;&#1575;&#1589;&#1583;&#1575;&#1585;%20&#1575;&#1604;&#1579;&#1575;&#1606;&#1610;.pptx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759821" y="6733805"/>
            <a:ext cx="11339513" cy="2960873"/>
          </a:xfrm>
        </p:spPr>
        <p:txBody>
          <a:bodyPr>
            <a:noAutofit/>
          </a:bodyPr>
          <a:lstStyle/>
          <a:p>
            <a:pPr rtl="1">
              <a:lnSpc>
                <a:spcPct val="150000"/>
              </a:lnSpc>
            </a:pPr>
            <a:r>
              <a:rPr lang="ar-EG" sz="7200" b="1" dirty="0"/>
              <a:t>تقييم وتقويم درجات حرارة سطح الأرض بمدينة قنا</a:t>
            </a:r>
            <a:r>
              <a:rPr lang="en-GB" sz="7200" b="1" dirty="0"/>
              <a:t> </a:t>
            </a:r>
            <a:r>
              <a:rPr lang="ar-EG" sz="7200" b="1" dirty="0"/>
              <a:t>باستخدام الجيومعلوماتية والاستشعار عن بعد</a:t>
            </a:r>
            <a:br>
              <a:rPr lang="en-US" sz="7200" b="1" dirty="0"/>
            </a:br>
            <a:endParaRPr lang="en-US" sz="7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905792"/>
            <a:ext cx="2870891" cy="650697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الاســــــــم     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الوظيفة        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الخلفية العلمية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rtl="1">
              <a:buNone/>
              <a:defRPr/>
            </a:pPr>
            <a:endParaRPr lang="ar-EG" sz="223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الخبرات        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3582" y="2995441"/>
            <a:ext cx="11300610" cy="5732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dk1"/>
                </a:solidFill>
              </a:rPr>
              <a:t>هيثم شعبان خلف محمد.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7657" y="4097587"/>
            <a:ext cx="11392460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/>
              <a:t>محلل نظم معلومات جغرافية </a:t>
            </a:r>
            <a:r>
              <a:rPr lang="en-US" sz="3472" b="1" dirty="0"/>
              <a:t>GIS Analyst</a:t>
            </a:r>
            <a:r>
              <a:rPr lang="ar-EG" sz="3472" b="1" dirty="0"/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1706" y="5073962"/>
            <a:ext cx="11484346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/>
              <a:t>باحث ماجستير في التخطيط المكاني الذكي.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993261-B67E-D13A-D0C2-98FBA8FFA9EE}"/>
              </a:ext>
            </a:extLst>
          </p:cNvPr>
          <p:cNvSpPr txBox="1"/>
          <p:nvPr/>
        </p:nvSpPr>
        <p:spPr>
          <a:xfrm>
            <a:off x="139182" y="6125735"/>
            <a:ext cx="11976869" cy="27638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 rtl="1">
              <a:buClr>
                <a:schemeClr val="accent6"/>
              </a:buClr>
            </a:pPr>
            <a:r>
              <a:rPr lang="en-GB" sz="3472" b="1" dirty="0"/>
              <a:t> -</a:t>
            </a:r>
            <a:r>
              <a:rPr lang="ar-EG" sz="3472" b="1" dirty="0"/>
              <a:t>إعداد </a:t>
            </a:r>
            <a:r>
              <a:rPr lang="ar-SA" sz="3472" b="1" dirty="0"/>
              <a:t>أعمال </a:t>
            </a:r>
            <a:r>
              <a:rPr lang="en-US" sz="3472" b="1" dirty="0"/>
              <a:t>GIS</a:t>
            </a:r>
            <a:r>
              <a:rPr lang="ar-EG" sz="3472" b="1" dirty="0"/>
              <a:t> </a:t>
            </a:r>
            <a:r>
              <a:rPr lang="ar-SA" sz="3472" b="1" dirty="0"/>
              <a:t>الخاصة بإعداد المخططات ال</a:t>
            </a:r>
            <a:r>
              <a:rPr lang="ar-EG" sz="3472" b="1" dirty="0"/>
              <a:t>تفصيلية</a:t>
            </a:r>
            <a:r>
              <a:rPr lang="ar-SA" sz="3472" b="1" dirty="0"/>
              <a:t> للمناطق غير الآمنة ب</a:t>
            </a:r>
            <a:r>
              <a:rPr lang="ar-EG" sz="3472" b="1" dirty="0"/>
              <a:t>قنا.</a:t>
            </a:r>
          </a:p>
          <a:p>
            <a:pPr algn="just" rtl="1">
              <a:buClr>
                <a:schemeClr val="accent6"/>
              </a:buClr>
            </a:pPr>
            <a:r>
              <a:rPr lang="en-GB" sz="3472" b="1" dirty="0"/>
              <a:t> -</a:t>
            </a:r>
            <a:r>
              <a:rPr lang="ar-EG" sz="3472" b="1" dirty="0"/>
              <a:t>إعداد قاعدة البيانات الجغرافية </a:t>
            </a:r>
            <a:r>
              <a:rPr lang="en-US" sz="3472" b="1" dirty="0"/>
              <a:t>(GDB)</a:t>
            </a:r>
            <a:r>
              <a:rPr lang="ar-SA" sz="3472" b="1" dirty="0"/>
              <a:t> </a:t>
            </a:r>
            <a:r>
              <a:rPr lang="ar-EG" sz="3472" b="1" dirty="0"/>
              <a:t>والأطلس العمراني وتطبيقات الويب المكانية </a:t>
            </a:r>
            <a:r>
              <a:rPr lang="ar-SA" sz="3472" b="1" dirty="0"/>
              <a:t>لجامعة جنوب الواد</a:t>
            </a:r>
            <a:r>
              <a:rPr lang="ar-EG" sz="3472" b="1" dirty="0"/>
              <a:t>ي.</a:t>
            </a:r>
          </a:p>
          <a:p>
            <a:pPr algn="just" rtl="1">
              <a:buClr>
                <a:schemeClr val="accent6"/>
              </a:buClr>
            </a:pPr>
            <a:r>
              <a:rPr lang="en-GB" sz="3472" b="1" dirty="0"/>
              <a:t> -</a:t>
            </a:r>
            <a:r>
              <a:rPr lang="ar-SA" sz="3472" b="1" dirty="0"/>
              <a:t>إعداد لوحات التمركزات المكانية لوحدات الإسعاف بهيئة الإسعاف المصرية وكفاءة تغطيتها بمراكز محافظة قنا </a:t>
            </a:r>
            <a:r>
              <a:rPr lang="ar-EG" sz="3472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397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826980"/>
            <a:ext cx="2870891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فكرة المشروع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en-US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en-US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en-US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الميزة التنافسية: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3950" y="2669870"/>
            <a:ext cx="11300610" cy="3832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>
              <a:lnSpc>
                <a:spcPct val="150000"/>
              </a:lnSpc>
            </a:pPr>
            <a:r>
              <a:rPr lang="ar-EG" sz="3472" b="1" dirty="0">
                <a:solidFill>
                  <a:schemeClr val="dk1"/>
                </a:solidFill>
              </a:rPr>
              <a:t>إعداد أداة برمجية (نموذج تحليل مكاني متعدد المعايير </a:t>
            </a:r>
            <a:r>
              <a:rPr lang="en-US" sz="3472" b="1" dirty="0">
                <a:solidFill>
                  <a:schemeClr val="dk1"/>
                </a:solidFill>
                <a:hlinkClick r:id="rId5" action="ppaction://hlinkpres?slideindex=1&amp;slidetitle="/>
              </a:rPr>
              <a:t>MCDA</a:t>
            </a:r>
            <a:r>
              <a:rPr lang="ar-EG" sz="3472" b="1" dirty="0">
                <a:solidFill>
                  <a:schemeClr val="dk1"/>
                </a:solidFill>
              </a:rPr>
              <a:t> ) يقوم بتحديد أفضل الممارسات التي تعمل على خفض درجة الحرارة بالمدينة وفق نتيجة التحليل متعدد المعايير الذي يعتمد على عدة طبقات من البيانات المكانية والإحصائية. </a:t>
            </a:r>
            <a:endParaRPr lang="en-GB" sz="3472" b="1" dirty="0">
              <a:solidFill>
                <a:schemeClr val="dk1"/>
              </a:solidFill>
            </a:endParaRPr>
          </a:p>
          <a:p>
            <a:pPr algn="justLow" rtl="1"/>
            <a:endParaRPr lang="ar-EG" sz="3472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8632" y="6413134"/>
            <a:ext cx="11392460" cy="626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EG" sz="3472" b="1" dirty="0"/>
              <a:t>سكان مدينة قنا والمترددين عليها.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0430" y="7828127"/>
            <a:ext cx="11484346" cy="1329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القابلية للتكرار والقياس والتطوير المستمر.</a:t>
            </a:r>
          </a:p>
          <a:p>
            <a:pPr marL="566974" indent="-566974" algn="justLow" rt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endParaRPr lang="ar-EG" sz="3472" b="1" dirty="0"/>
          </a:p>
        </p:txBody>
      </p:sp>
    </p:spTree>
    <p:extLst>
      <p:ext uri="{BB962C8B-B14F-4D97-AF65-F5344CB8AC3E}">
        <p14:creationId xmlns:p14="http://schemas.microsoft.com/office/powerpoint/2010/main" val="333690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6542" y="4132242"/>
            <a:ext cx="11692769" cy="3199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توفير بيئة جاذبة للسكان.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نشر الوعي البيئي تجاه قضية التغيرات المناخية.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حث المجتمع المدني على المشاركة في قضية الحد من آثار التغيرت المناخية</a:t>
            </a:r>
          </a:p>
          <a:p>
            <a:pPr algn="r" rtl="1">
              <a:lnSpc>
                <a:spcPct val="150000"/>
              </a:lnSpc>
              <a:buClr>
                <a:schemeClr val="accent6"/>
              </a:buClr>
            </a:pPr>
            <a:endParaRPr lang="ar-EG" sz="3472" b="1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7E9C6FC-FC18-78E3-BBEF-1153992C2534}"/>
              </a:ext>
            </a:extLst>
          </p:cNvPr>
          <p:cNvSpPr txBox="1">
            <a:spLocks/>
          </p:cNvSpPr>
          <p:nvPr/>
        </p:nvSpPr>
        <p:spPr>
          <a:xfrm>
            <a:off x="11964775" y="6806213"/>
            <a:ext cx="2882568" cy="110337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البيـــــــئي: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90F122-3603-15C8-9CC7-5A519483A6FF}"/>
              </a:ext>
            </a:extLst>
          </p:cNvPr>
          <p:cNvSpPr txBox="1"/>
          <p:nvPr/>
        </p:nvSpPr>
        <p:spPr>
          <a:xfrm>
            <a:off x="929493" y="6826697"/>
            <a:ext cx="11484346" cy="2397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الحد من ارتفاع درجات الحرارة.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خلق بيئة نظيفة وهواء أكثر جودة.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المحافظة على الصحة العامة للسكان.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C55A973-52F7-E0C3-BC9B-3A9DD3839188}"/>
              </a:ext>
            </a:extLst>
          </p:cNvPr>
          <p:cNvSpPr txBox="1">
            <a:spLocks/>
          </p:cNvSpPr>
          <p:nvPr/>
        </p:nvSpPr>
        <p:spPr>
          <a:xfrm>
            <a:off x="11964775" y="2480515"/>
            <a:ext cx="2882568" cy="1223100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الاقتصادي:</a:t>
            </a: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252FB8-A6FF-9775-5680-05C9B69E03EF}"/>
              </a:ext>
            </a:extLst>
          </p:cNvPr>
          <p:cNvSpPr txBox="1"/>
          <p:nvPr/>
        </p:nvSpPr>
        <p:spPr>
          <a:xfrm>
            <a:off x="646542" y="2917044"/>
            <a:ext cx="11668040" cy="6746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خلق سوق عقاري أكثر قوة.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16B49B-094A-9F65-E3DD-82DD2E385F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639" y="7937816"/>
            <a:ext cx="1513464" cy="149555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33F824E-9A9D-B684-2863-069B09D8D1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5817" y="7921028"/>
            <a:ext cx="1472893" cy="149058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D5E998-EA63-9FB0-DBE3-E07A6FCD47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98423" y="7892190"/>
            <a:ext cx="1513465" cy="1513465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2D70B1-C92D-1049-7719-B094A8FB1824}"/>
              </a:ext>
            </a:extLst>
          </p:cNvPr>
          <p:cNvSpPr txBox="1">
            <a:spLocks/>
          </p:cNvSpPr>
          <p:nvPr/>
        </p:nvSpPr>
        <p:spPr>
          <a:xfrm>
            <a:off x="11977062" y="3784003"/>
            <a:ext cx="2882568" cy="1223100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الاجتماعي:</a:t>
            </a: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389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B9FC003-0A26-7847-54C9-485EE13F03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6" r="25431"/>
          <a:stretch/>
        </p:blipFill>
        <p:spPr>
          <a:xfrm>
            <a:off x="9461899" y="7314494"/>
            <a:ext cx="1479067" cy="19896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328914" y="3050569"/>
            <a:ext cx="3518429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المكون التكنولوجي: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1030" y="3209295"/>
            <a:ext cx="11484346" cy="32982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r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استخراج بيانات الحرارة والغطاءات الأرضية ومعدلات الاخضرار كأحد تطبيقات تعلم الآلة</a:t>
            </a:r>
            <a:r>
              <a:rPr lang="en-US" sz="3472" b="1" dirty="0"/>
              <a:t>Machine Learning </a:t>
            </a:r>
            <a:r>
              <a:rPr lang="ar-EG" sz="3472" b="1" dirty="0"/>
              <a:t> في مجال الاستشعارعن بعد </a:t>
            </a:r>
            <a:r>
              <a:rPr lang="en-US" sz="3472" b="1" dirty="0"/>
              <a:t>Remote Sensing</a:t>
            </a:r>
            <a:r>
              <a:rPr lang="ar-EG" sz="3472" b="1" dirty="0"/>
              <a:t>.</a:t>
            </a:r>
            <a:endParaRPr lang="en-US" sz="3472" b="1" dirty="0"/>
          </a:p>
          <a:p>
            <a:pPr marL="566974" indent="-566974" algn="r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endParaRPr lang="en-US" sz="3472" b="1" dirty="0"/>
          </a:p>
          <a:p>
            <a:pPr marL="566974" indent="-566974" algn="r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النمذجة المكانية </a:t>
            </a:r>
            <a:r>
              <a:rPr lang="en-US" sz="3472" b="1" dirty="0"/>
              <a:t>Spatial Modeling </a:t>
            </a:r>
            <a:r>
              <a:rPr lang="ar-EG" sz="3472" b="1" dirty="0"/>
              <a:t> والتحليل متعدد المعايير </a:t>
            </a:r>
            <a:r>
              <a:rPr lang="en-US" sz="3472" b="1" dirty="0"/>
              <a:t>MCDA</a:t>
            </a:r>
            <a:r>
              <a:rPr lang="ar-EG" sz="3472" b="1" dirty="0"/>
              <a:t> في نظم المعلومات الجغرافية </a:t>
            </a:r>
            <a:r>
              <a:rPr lang="en-US" sz="3472" b="1" dirty="0"/>
              <a:t>Geographic Information System</a:t>
            </a:r>
            <a:r>
              <a:rPr lang="ar-EG" sz="3472" b="1" dirty="0"/>
              <a:t>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AF653F3-3D45-23AF-1CBA-FABD03B7D0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49" y="7555281"/>
            <a:ext cx="2775513" cy="17152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916D388-71EC-537D-0E7E-75C7DE6F00E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748" y="7692493"/>
            <a:ext cx="1479069" cy="144084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DC7C984-D249-F156-4169-EE2273F0AE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523" y="7555280"/>
            <a:ext cx="3518429" cy="174890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C8C573C-F61A-DE50-8847-2D656F9CE3AD}"/>
              </a:ext>
            </a:extLst>
          </p:cNvPr>
          <p:cNvSpPr/>
          <p:nvPr/>
        </p:nvSpPr>
        <p:spPr>
          <a:xfrm>
            <a:off x="509456" y="7141329"/>
            <a:ext cx="10945095" cy="23080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025"/>
          </a:p>
        </p:txBody>
      </p:sp>
    </p:spTree>
    <p:extLst>
      <p:ext uri="{BB962C8B-B14F-4D97-AF65-F5344CB8AC3E}">
        <p14:creationId xmlns:p14="http://schemas.microsoft.com/office/powerpoint/2010/main" val="326587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362E604-86C2-0E3A-6A12-0C38421D2192}"/>
              </a:ext>
            </a:extLst>
          </p:cNvPr>
          <p:cNvSpPr txBox="1">
            <a:spLocks/>
          </p:cNvSpPr>
          <p:nvPr/>
        </p:nvSpPr>
        <p:spPr>
          <a:xfrm>
            <a:off x="11370470" y="3663342"/>
            <a:ext cx="2693972" cy="1305270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94E517-501D-E7E8-ADEC-F4F59386E077}"/>
              </a:ext>
            </a:extLst>
          </p:cNvPr>
          <p:cNvSpPr txBox="1"/>
          <p:nvPr/>
        </p:nvSpPr>
        <p:spPr>
          <a:xfrm>
            <a:off x="0" y="3663341"/>
            <a:ext cx="11090030" cy="24535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>
                <a:solidFill>
                  <a:schemeClr val="dk1"/>
                </a:solidFill>
              </a:rPr>
              <a:t>نموذج تحليل مكاني متعدد المعايير قابل للتعميم على مدن أخرى.</a:t>
            </a:r>
            <a:endParaRPr lang="en-GB" sz="3472" b="1" dirty="0">
              <a:solidFill>
                <a:schemeClr val="dk1"/>
              </a:solidFill>
            </a:endParaRP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>
                <a:solidFill>
                  <a:schemeClr val="dk1"/>
                </a:solidFill>
              </a:rPr>
              <a:t>تطبيق ويب خرائطي </a:t>
            </a:r>
            <a:r>
              <a:rPr lang="en-US" sz="3472" b="1" dirty="0">
                <a:solidFill>
                  <a:schemeClr val="dk1"/>
                </a:solidFill>
              </a:rPr>
              <a:t>GIS Web Map</a:t>
            </a:r>
            <a:r>
              <a:rPr lang="ar-EG" sz="3472" b="1" dirty="0">
                <a:solidFill>
                  <a:schemeClr val="dk1"/>
                </a:solidFill>
              </a:rPr>
              <a:t>.</a:t>
            </a:r>
          </a:p>
          <a:p>
            <a:pPr algn="justLow" rtl="1">
              <a:lnSpc>
                <a:spcPct val="150000"/>
              </a:lnSpc>
              <a:buClr>
                <a:schemeClr val="accent6"/>
              </a:buClr>
              <a:defRPr/>
            </a:pPr>
            <a:r>
              <a:rPr lang="en-GB" sz="1736" b="1" u="sng" dirty="0">
                <a:solidFill>
                  <a:schemeClr val="accent1"/>
                </a:solidFill>
              </a:rPr>
              <a:t>https://hythem-shaapan.maps.arcgis.com/apps/instant/basic/index.html?appid=6719217e166e4706a972411e2ac68c08</a:t>
            </a:r>
            <a:endParaRPr lang="ar-EG" sz="1736" b="1" u="sng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89DCF-F401-ECBD-5737-113A107099B8}"/>
              </a:ext>
            </a:extLst>
          </p:cNvPr>
          <p:cNvSpPr txBox="1"/>
          <p:nvPr/>
        </p:nvSpPr>
        <p:spPr>
          <a:xfrm>
            <a:off x="31865" y="6307079"/>
            <a:ext cx="11090030" cy="15963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>
                <a:solidFill>
                  <a:schemeClr val="dk1"/>
                </a:solidFill>
              </a:rPr>
              <a:t>تطبيق الأداة البرمجية على جميع مدن محافظة قنا.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>
                <a:solidFill>
                  <a:schemeClr val="dk1"/>
                </a:solidFill>
              </a:rPr>
              <a:t>تعميم النموذج ليتم تطبيقه بجميع مدن الجمهورية.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C2D8E4-47D9-6581-7C42-63DE36E1796F}"/>
              </a:ext>
            </a:extLst>
          </p:cNvPr>
          <p:cNvSpPr txBox="1">
            <a:spLocks/>
          </p:cNvSpPr>
          <p:nvPr/>
        </p:nvSpPr>
        <p:spPr>
          <a:xfrm>
            <a:off x="11278626" y="6307079"/>
            <a:ext cx="2693972" cy="1305270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الخطط المستقبلية: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918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</TotalTime>
  <Words>315</Words>
  <Application>Microsoft Office PowerPoint</Application>
  <PresentationFormat>Custom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تقييم وتقويم درجات حرارة سطح الأرض بمدينة قنا باستخدام الجيومعلوماتية والاستشعار عن بعد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63</cp:revision>
  <dcterms:created xsi:type="dcterms:W3CDTF">2022-09-29T13:35:57Z</dcterms:created>
  <dcterms:modified xsi:type="dcterms:W3CDTF">2022-10-22T02:57:33Z</dcterms:modified>
</cp:coreProperties>
</file>