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8034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40051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0943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4809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4344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848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5929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4933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7564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4973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618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866970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551742" y="3388215"/>
            <a:ext cx="12015863" cy="2960873"/>
          </a:xfrm>
        </p:spPr>
        <p:txBody>
          <a:bodyPr>
            <a:normAutofit fontScale="90000"/>
          </a:bodyPr>
          <a:lstStyle/>
          <a:p>
            <a:pPr rtl="1"/>
            <a:r>
              <a:rPr lang="ar-EG" dirty="0"/>
              <a:t>نموذج لعرض المشروعات المتأهلة على مستوى </a:t>
            </a:r>
            <a:r>
              <a:rPr lang="ar-SA" dirty="0"/>
              <a:t>محافظة القاهرة</a:t>
            </a:r>
            <a:br>
              <a:rPr lang="ar-SA" dirty="0"/>
            </a:br>
            <a:r>
              <a:rPr lang="ar-SA" sz="6573" dirty="0"/>
              <a:t>المشروعات الكبيرة</a:t>
            </a:r>
            <a:endParaRPr lang="en-US" dirty="0"/>
          </a:p>
        </p:txBody>
      </p:sp>
      <p:sp>
        <p:nvSpPr>
          <p:cNvPr id="4" name="Subtitle 2"/>
          <p:cNvSpPr>
            <a:spLocks noGrp="1"/>
          </p:cNvSpPr>
          <p:nvPr>
            <p:ph type="subTitle" idx="1"/>
          </p:nvPr>
        </p:nvSpPr>
        <p:spPr>
          <a:xfrm>
            <a:off x="1889918" y="7303597"/>
            <a:ext cx="11339513" cy="2053317"/>
          </a:xfrm>
        </p:spPr>
        <p:txBody>
          <a:bodyPr/>
          <a:lstStyle/>
          <a:p>
            <a:r>
              <a:rPr lang="ar-EG" dirty="0"/>
              <a:t>المبادرة الوطنية للمشروعات الخضراء الذكية</a:t>
            </a:r>
          </a:p>
        </p:txBody>
      </p:sp>
    </p:spTree>
    <p:extLst>
      <p:ext uri="{BB962C8B-B14F-4D97-AF65-F5344CB8AC3E}">
        <p14:creationId xmlns:p14="http://schemas.microsoft.com/office/powerpoint/2010/main" val="284947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211984" y="2875417"/>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المشروع الحاصل على المركز الأول من المشروعات </a:t>
            </a:r>
          </a:p>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الكبيرة </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211984" y="4686589"/>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rPr>
              <a:t>عاطف مبارك حسن احمد</a:t>
            </a:r>
            <a:endParaRPr lang="ar-EG" sz="3472" dirty="0">
              <a:solidFill>
                <a:sysClr val="windowText" lastClr="000000"/>
              </a:solidFill>
              <a:latin typeface="Calibri" panose="020F0502020204030204"/>
              <a:cs typeface="Arial" panose="020B0604020202020204" pitchFamily="34" charset="0"/>
            </a:endParaRP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 </a:t>
            </a:r>
            <a:r>
              <a:rPr lang="ar-AE" sz="3472" dirty="0"/>
              <a:t>هيئة النقل العام بالقاهرة</a:t>
            </a:r>
            <a:endParaRPr lang="ar-EG" sz="3472" dirty="0">
              <a:solidFill>
                <a:sysClr val="windowText" lastClr="000000"/>
              </a:solidFill>
              <a:latin typeface="Calibri" panose="020F0502020204030204"/>
              <a:cs typeface="Arial" panose="020B0604020202020204" pitchFamily="34" charset="0"/>
            </a:endParaRPr>
          </a:p>
          <a:p>
            <a:pPr lvl="0" algn="r" rtl="1">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 </a:t>
            </a:r>
            <a:r>
              <a:rPr lang="ar-AE" sz="3472" dirty="0"/>
              <a:t>تشغيل وسائل نقل عام صديقة للبيئة وذكية</a:t>
            </a:r>
            <a:endParaRPr lang="ar-EG" sz="3472" dirty="0">
              <a:solidFill>
                <a:sysClr val="windowText" lastClr="000000"/>
              </a:solidFill>
              <a:latin typeface="Calibri" panose="020F0502020204030204"/>
              <a:cs typeface="Arial" panose="020B0604020202020204" pitchFamily="34" charset="0"/>
            </a:endParaRPr>
          </a:p>
          <a:p>
            <a:pPr lvl="0" algn="r" rtl="1">
              <a:defRPr/>
            </a:pPr>
            <a:r>
              <a:rPr lang="ar-EG" sz="3472" b="1" dirty="0">
                <a:solidFill>
                  <a:schemeClr val="accent1">
                    <a:lumMod val="75000"/>
                  </a:schemeClr>
                </a:solidFill>
                <a:latin typeface="Calibri" panose="020F0502020204030204"/>
                <a:cs typeface="Arial" panose="020B0604020202020204" pitchFamily="34" charset="0"/>
              </a:rPr>
              <a:t> فكرته: </a:t>
            </a:r>
            <a:r>
              <a:rPr lang="ar-AE" sz="3472" dirty="0"/>
              <a:t>استخدام الأتوبيسات الصديقة للبيئة (غاز - كهرباء( لخفض الانبعاثات الضارة)) الكربون ( الناتجة عن احتراق الوقود الاحفورى بالنسبة للسيارات الغاز) ومنعها بالنسبة للسيارات الكهرباء بوسائل النقل العام.</a:t>
            </a: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169545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247860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5" y="4289774"/>
            <a:ext cx="13040439" cy="5396112"/>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 </a:t>
            </a:r>
            <a:r>
              <a:rPr lang="ar-AE" sz="2976" dirty="0"/>
              <a:t>استخدام الأتوبيسات الصديقة للبيئة (غاز - كهرباء( لخفض الانبعاثات الضارة)) الكربون ( الناتجة عن احتراق الوقود الاحفورى بالنسبة للسيارات الغاز) ومنعها بالنسبة للسيارات الكهرباء بوسائل النقل العام وترشيد استهلاك المواد البترولية وتقليل التكلفة المالية فى تشغيل اسطول النقل العام مراقبة وادارة حركة الاتوبيسات علي الطريق وفي المسارات المحددة لكل خط تنفيذ سياسة الدولة فى التحول الرقمى والشمول المالى والحد من الدفع النقدى وسوف يستفاد من المشروع القطاع العريض من المواطنين المستخدمين لوسائل النقل العام.</a:t>
            </a:r>
          </a:p>
          <a:p>
            <a:pPr marL="0" indent="0" algn="r" rtl="1">
              <a:buNone/>
              <a:defRPr/>
            </a:pPr>
            <a:endParaRPr lang="ar-EG" sz="2976"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 </a:t>
            </a:r>
            <a:r>
              <a:rPr lang="ar-EG" sz="2976" dirty="0">
                <a:solidFill>
                  <a:sysClr val="windowText" lastClr="000000"/>
                </a:solidFill>
                <a:latin typeface="Calibri" panose="020F0502020204030204"/>
                <a:cs typeface="Arial" panose="020B0604020202020204" pitchFamily="34" charset="0"/>
              </a:rPr>
              <a:t>قطاع النقل وقطاع عريض من المواطنين.</a:t>
            </a:r>
            <a:r>
              <a:rPr lang="ar-EG" sz="3472" dirty="0">
                <a:solidFill>
                  <a:sysClr val="windowText" lastClr="000000"/>
                </a:solidFill>
                <a:latin typeface="Calibri" panose="020F0502020204030204"/>
                <a:cs typeface="Arial" panose="020B0604020202020204" pitchFamily="34" charset="0"/>
              </a:rPr>
              <a:t> </a:t>
            </a:r>
          </a:p>
          <a:p>
            <a:pPr marL="283487" indent="-283487" algn="r" defTabSz="1133947" rtl="1">
              <a:spcBef>
                <a:spcPts val="1240"/>
              </a:spcBef>
              <a:defRPr/>
            </a:pPr>
            <a:endParaRPr lang="ar-EG" sz="3472" dirty="0">
              <a:solidFill>
                <a:sysClr val="windowText" lastClr="000000"/>
              </a:solidFill>
              <a:latin typeface="Calibri" panose="020F0502020204030204"/>
              <a:cs typeface="Arial" panose="020B0604020202020204" pitchFamily="34" charset="0"/>
            </a:endParaRPr>
          </a:p>
          <a:p>
            <a:pPr lvl="0" algn="r" rtl="1">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 </a:t>
            </a:r>
            <a:r>
              <a:rPr lang="ar-SA" sz="2976" dirty="0">
                <a:solidFill>
                  <a:sysClr val="windowText" lastClr="000000"/>
                </a:solidFill>
                <a:latin typeface="Calibri" panose="020F0502020204030204"/>
                <a:cs typeface="Arial" panose="020B0604020202020204" pitchFamily="34" charset="0"/>
              </a:rPr>
              <a:t>له أثر بيئي كبير وكذلك أثر اقتصادي من التحول لأتوبيسات صديقة للبيئة حيث يخفض الانبعاثات الضارة ويقلل التكاليف المالية </a:t>
            </a:r>
            <a:r>
              <a:rPr lang="ar-AE" sz="2976" dirty="0"/>
              <a:t>فى تشغيل اسطول النقل العام </a:t>
            </a:r>
            <a:r>
              <a:rPr lang="ar-SA" sz="2976" dirty="0">
                <a:solidFill>
                  <a:sysClr val="windowText" lastClr="000000"/>
                </a:solidFill>
                <a:latin typeface="Calibri" panose="020F0502020204030204"/>
                <a:cs typeface="Arial" panose="020B0604020202020204" pitchFamily="34" charset="0"/>
              </a:rPr>
              <a:t>.</a:t>
            </a:r>
            <a:r>
              <a:rPr lang="ar-EG" sz="2976" dirty="0">
                <a:solidFill>
                  <a:sysClr val="windowText" lastClr="000000"/>
                </a:solidFill>
                <a:latin typeface="Calibri" panose="020F0502020204030204"/>
                <a:cs typeface="Arial" panose="020B0604020202020204" pitchFamily="34" charset="0"/>
              </a:rPr>
              <a:t>  </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6000" dirty="0">
                <a:solidFill>
                  <a:sysClr val="windowText" lastClr="000000"/>
                </a:solidFill>
                <a:latin typeface="Calibri Light" panose="020F0302020204030204"/>
                <a:cs typeface="Times New Roman" panose="02020603050405020304" pitchFamily="18" charset="0"/>
              </a:rPr>
              <a:t>أثر المشروع وتطبيقاته</a:t>
            </a:r>
            <a:endParaRPr lang="en-US" sz="6000" dirty="0">
              <a:solidFill>
                <a:sysClr val="windowText" lastClr="000000"/>
              </a:solidFill>
              <a:latin typeface="Calibri Light" panose="020F0302020204030204"/>
            </a:endParaRPr>
          </a:p>
        </p:txBody>
      </p:sp>
      <p:sp>
        <p:nvSpPr>
          <p:cNvPr id="7" name="Content Placeholder 2"/>
          <p:cNvSpPr txBox="1">
            <a:spLocks/>
          </p:cNvSpPr>
          <p:nvPr/>
        </p:nvSpPr>
        <p:spPr>
          <a:xfrm>
            <a:off x="1039456" y="3880898"/>
            <a:ext cx="13040439" cy="5563448"/>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lnSpc>
                <a:spcPct val="120000"/>
              </a:lnSpc>
              <a:spcBef>
                <a:spcPts val="1240"/>
              </a:spcBef>
              <a:defRPr/>
            </a:pPr>
            <a:r>
              <a:rPr lang="ar-EG" sz="2400" b="1" dirty="0">
                <a:solidFill>
                  <a:schemeClr val="accent1">
                    <a:lumMod val="50000"/>
                  </a:schemeClr>
                </a:solidFill>
                <a:latin typeface="Calibri" panose="020F0502020204030204"/>
              </a:rPr>
              <a:t>أثر المشروع الاقتصادي والاجتماعي والبيئي :</a:t>
            </a:r>
          </a:p>
          <a:p>
            <a:pPr marL="0" indent="0" algn="r" rtl="1">
              <a:lnSpc>
                <a:spcPct val="120000"/>
              </a:lnSpc>
              <a:buNone/>
              <a:defRPr/>
            </a:pPr>
            <a:r>
              <a:rPr lang="ar-EG" sz="2000" dirty="0">
                <a:solidFill>
                  <a:sysClr val="windowText" lastClr="000000"/>
                </a:solidFill>
              </a:rPr>
              <a:t>للمشروع أثر بيئي كبير </a:t>
            </a:r>
            <a:r>
              <a:rPr lang="ar-AE" sz="2000" dirty="0"/>
              <a:t>ذلك من خلال انخفاض نسبة العادم بنسبة كبيرة وبما يساهم في الحد من التلوث الهواء كذلك له أثر إقتصادي وهو ترشيد تكلفة الوقود لتشغيل اسطول النقل العام وتخفيض النفقات مما يكون له الأثر الإيجابى على ميزانية هيئة النقل العام وزيادة أعداد الركاب المستخدمين للخطوط التى تعمل عليها هذه النوعية من الأتوبيسات بجذب شريحة جديدة من مستخدمى وسائل النقل الخاصة لاستخدام السيارات الغاز والكهرباء (المكيفة) وانعكاس ذلك على ارتفاع الايرادات المتحصلة للهيئة حيث أن تكلفة تشغيل الأتوبيس الذي يعمل بالسولار تقدر بـ870 جنيه يوميًا بينما تكلفة تشغيله بالغاز الطبيع ىتبلغ 600 جنيه ليوفربذلك حوالى 270  جنيه يومًيا بالنسبة للأتوبيس الواحد . كذلك تستهلك الهيئة بالكامل 4 مليون لتر سولار شهريا، بإجمالي 29 مليون جنيه، أي بما يعادل 48 مليون لتر سنويا بـ 348 مليون جنيه سنويا . وفى حين تشغيل اسطول الهيئة بالغاز الطبيعى تكون اجمالى استهلاك الغاز الطبيعى 4 مليون ,900 الف مترمكعب غاز طبيعى شهريًا بتكلفة  اجمالية 18 مليون ,375 الف جنيه وبما يوفر 10 مليون,625 الف جنيه شهريًا وبما يعادل 127.5 مليون جنيه سنويًا متوسط الصيانة الدورية في الأتوبيسات التى تعمل بالسولار تكون أكثر من نظيرتها بالغاز الطبيعي أو الكهربائية، فضلاً عن الحد بشكل كبير من تلوث الهواء لأنها لا تنبعث منها ملوثات للبيئة وقلة أعطالها وسهولة أعمال الصيانة لها</a:t>
            </a:r>
            <a:r>
              <a:rPr lang="ar-EG" sz="2000" dirty="0">
                <a:solidFill>
                  <a:sysClr val="windowText" lastClr="000000"/>
                </a:solidFill>
                <a:latin typeface="Calibri" panose="020F0502020204030204"/>
              </a:rPr>
              <a:t>.</a:t>
            </a:r>
          </a:p>
          <a:p>
            <a:pPr marL="0" indent="0" algn="r" rtl="1">
              <a:lnSpc>
                <a:spcPct val="120000"/>
              </a:lnSpc>
              <a:buNone/>
              <a:defRPr/>
            </a:pPr>
            <a:endParaRPr lang="ar-EG" sz="1600" dirty="0">
              <a:solidFill>
                <a:sysClr val="windowText" lastClr="000000"/>
              </a:solidFill>
              <a:latin typeface="Calibri" panose="020F0502020204030204"/>
            </a:endParaRPr>
          </a:p>
          <a:p>
            <a:pPr marL="283487" indent="-283487" algn="r" defTabSz="1133947" rtl="1">
              <a:lnSpc>
                <a:spcPct val="120000"/>
              </a:lnSpc>
              <a:spcBef>
                <a:spcPts val="1240"/>
              </a:spcBef>
              <a:defRPr/>
            </a:pPr>
            <a:r>
              <a:rPr lang="ar-EG" sz="2400" b="1" dirty="0">
                <a:solidFill>
                  <a:schemeClr val="accent1">
                    <a:lumMod val="50000"/>
                  </a:schemeClr>
                </a:solidFill>
                <a:latin typeface="Calibri" panose="020F0502020204030204"/>
              </a:rPr>
              <a:t>ما تم تنفيذه والخطط المستقبلية للمشروع:</a:t>
            </a:r>
          </a:p>
          <a:p>
            <a:pPr marL="0" indent="0" algn="r" rtl="1">
              <a:lnSpc>
                <a:spcPct val="120000"/>
              </a:lnSpc>
              <a:buNone/>
              <a:defRPr/>
            </a:pPr>
            <a:r>
              <a:rPr lang="ar-AE" sz="2000" dirty="0"/>
              <a:t>تم شراء عدد 151 أتوبيس يعمل بالغاز الطبيعى (عادة – مكيف) وتشغيلها على شبكة خطوط النقل العام . تم التعاقد مع وزارة الانتاج الحربى لتحويل عدد (1962) أتوبيس ليعمل بالغاز الطبيعى بد ًلا من السولار حيث تم استلام عدد (154) أتوبيس حتى تاريخه وتشغيلها على شبكة خطوط النقل العام كذلك تم التعاقد مع وزارة الانتاج الحربى على توريد عدد 70 أتوبيس كهرباء والتى وسيتم تشغيلها بمؤتمر تغير المناخ (27 </a:t>
            </a:r>
            <a:r>
              <a:rPr lang="en-US" sz="2000" dirty="0"/>
              <a:t>COP</a:t>
            </a:r>
            <a:r>
              <a:rPr lang="ar-SA" sz="2000" dirty="0"/>
              <a:t>)</a:t>
            </a:r>
            <a:r>
              <a:rPr lang="en-US" sz="2000" dirty="0"/>
              <a:t> </a:t>
            </a:r>
            <a:r>
              <a:rPr lang="ar-AE" sz="2000" dirty="0"/>
              <a:t>وبعد انتهاء المؤتمر ستعمل على شبكة الخطوط تماستلامعدد(1)سيارةكهرباءمنوزارةالانتاجالحربىكعينةويتمتشغيلهاحاليًا جارى التنسيق مع البنك الدولى ووزارة البيئة لشراء عدد 100 أتوبيس مكيف كهرباء</a:t>
            </a:r>
            <a:r>
              <a:rPr lang="ar-AE" sz="1600" dirty="0"/>
              <a:t> </a:t>
            </a:r>
            <a:r>
              <a:rPr lang="ar-EG" sz="1600" dirty="0">
                <a:solidFill>
                  <a:sysClr val="windowText" lastClr="000000"/>
                </a:solidFill>
                <a:latin typeface="Calibri" panose="020F0502020204030204"/>
              </a:rPr>
              <a:t> </a:t>
            </a:r>
          </a:p>
        </p:txBody>
      </p:sp>
    </p:spTree>
    <p:extLst>
      <p:ext uri="{BB962C8B-B14F-4D97-AF65-F5344CB8AC3E}">
        <p14:creationId xmlns:p14="http://schemas.microsoft.com/office/powerpoint/2010/main" val="2473817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545</Words>
  <Application>Microsoft Office PowerPoint</Application>
  <PresentationFormat>Custom</PresentationFormat>
  <Paragraphs>20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المشروعات الكبيرة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5</cp:revision>
  <dcterms:created xsi:type="dcterms:W3CDTF">2022-09-29T13:35:57Z</dcterms:created>
  <dcterms:modified xsi:type="dcterms:W3CDTF">2022-10-21T21:00:53Z</dcterms:modified>
</cp:coreProperties>
</file>