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79" r:id="rId3"/>
    <p:sldId id="260" r:id="rId4"/>
    <p:sldId id="262" r:id="rId5"/>
    <p:sldId id="280" r:id="rId6"/>
    <p:sldId id="281" r:id="rId7"/>
    <p:sldId id="261" r:id="rId8"/>
    <p:sldId id="284" r:id="rId9"/>
    <p:sldId id="282" r:id="rId10"/>
    <p:sldId id="283" r:id="rId11"/>
    <p:sldId id="272" r:id="rId12"/>
    <p:sldId id="265" r:id="rId13"/>
    <p:sldId id="285" r:id="rId14"/>
    <p:sldId id="286" r:id="rId15"/>
    <p:sldId id="287" r:id="rId16"/>
    <p:sldId id="289" r:id="rId17"/>
    <p:sldId id="288" r:id="rId18"/>
    <p:sldId id="263" r:id="rId19"/>
    <p:sldId id="290" r:id="rId20"/>
    <p:sldId id="291" r:id="rId21"/>
    <p:sldId id="292" r:id="rId22"/>
    <p:sldId id="266" r:id="rId23"/>
    <p:sldId id="294" r:id="rId24"/>
    <p:sldId id="274" r:id="rId25"/>
    <p:sldId id="293" r:id="rId26"/>
    <p:sldId id="277" r:id="rId27"/>
  </p:sldIdLst>
  <p:sldSz cx="15119350" cy="10691813"/>
  <p:notesSz cx="6858000" cy="9144000"/>
  <p:defaultTextStyle>
    <a:defPPr>
      <a:defRPr lang="ar-EG"/>
    </a:defPPr>
    <a:lvl1pPr marL="0" algn="l" defTabSz="1238818" rtl="0" eaLnBrk="1" latinLnBrk="0" hangingPunct="1">
      <a:defRPr sz="2439" kern="1200">
        <a:solidFill>
          <a:schemeClr val="tx1"/>
        </a:solidFill>
        <a:latin typeface="+mn-lt"/>
        <a:ea typeface="+mn-ea"/>
        <a:cs typeface="+mn-cs"/>
      </a:defRPr>
    </a:lvl1pPr>
    <a:lvl2pPr marL="619407" algn="l" defTabSz="1238818" rtl="0" eaLnBrk="1" latinLnBrk="0" hangingPunct="1">
      <a:defRPr sz="2439" kern="1200">
        <a:solidFill>
          <a:schemeClr val="tx1"/>
        </a:solidFill>
        <a:latin typeface="+mn-lt"/>
        <a:ea typeface="+mn-ea"/>
        <a:cs typeface="+mn-cs"/>
      </a:defRPr>
    </a:lvl2pPr>
    <a:lvl3pPr marL="1238818" algn="l" defTabSz="1238818" rtl="0" eaLnBrk="1" latinLnBrk="0" hangingPunct="1">
      <a:defRPr sz="2439" kern="1200">
        <a:solidFill>
          <a:schemeClr val="tx1"/>
        </a:solidFill>
        <a:latin typeface="+mn-lt"/>
        <a:ea typeface="+mn-ea"/>
        <a:cs typeface="+mn-cs"/>
      </a:defRPr>
    </a:lvl3pPr>
    <a:lvl4pPr marL="1858225" algn="l" defTabSz="1238818" rtl="0" eaLnBrk="1" latinLnBrk="0" hangingPunct="1">
      <a:defRPr sz="2439" kern="1200">
        <a:solidFill>
          <a:schemeClr val="tx1"/>
        </a:solidFill>
        <a:latin typeface="+mn-lt"/>
        <a:ea typeface="+mn-ea"/>
        <a:cs typeface="+mn-cs"/>
      </a:defRPr>
    </a:lvl4pPr>
    <a:lvl5pPr marL="2477634" algn="l" defTabSz="1238818" rtl="0" eaLnBrk="1" latinLnBrk="0" hangingPunct="1">
      <a:defRPr sz="2439" kern="1200">
        <a:solidFill>
          <a:schemeClr val="tx1"/>
        </a:solidFill>
        <a:latin typeface="+mn-lt"/>
        <a:ea typeface="+mn-ea"/>
        <a:cs typeface="+mn-cs"/>
      </a:defRPr>
    </a:lvl5pPr>
    <a:lvl6pPr marL="3097041" algn="l" defTabSz="1238818" rtl="0" eaLnBrk="1" latinLnBrk="0" hangingPunct="1">
      <a:defRPr sz="2439" kern="1200">
        <a:solidFill>
          <a:schemeClr val="tx1"/>
        </a:solidFill>
        <a:latin typeface="+mn-lt"/>
        <a:ea typeface="+mn-ea"/>
        <a:cs typeface="+mn-cs"/>
      </a:defRPr>
    </a:lvl6pPr>
    <a:lvl7pPr marL="3716450" algn="l" defTabSz="1238818" rtl="0" eaLnBrk="1" latinLnBrk="0" hangingPunct="1">
      <a:defRPr sz="2439" kern="1200">
        <a:solidFill>
          <a:schemeClr val="tx1"/>
        </a:solidFill>
        <a:latin typeface="+mn-lt"/>
        <a:ea typeface="+mn-ea"/>
        <a:cs typeface="+mn-cs"/>
      </a:defRPr>
    </a:lvl7pPr>
    <a:lvl8pPr marL="4335859" algn="l" defTabSz="1238818" rtl="0" eaLnBrk="1" latinLnBrk="0" hangingPunct="1">
      <a:defRPr sz="2439" kern="1200">
        <a:solidFill>
          <a:schemeClr val="tx1"/>
        </a:solidFill>
        <a:latin typeface="+mn-lt"/>
        <a:ea typeface="+mn-ea"/>
        <a:cs typeface="+mn-cs"/>
      </a:defRPr>
    </a:lvl8pPr>
    <a:lvl9pPr marL="4955266" algn="l" defTabSz="1238818"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DDD4D-5A3D-4F17-99A1-393B135827C7}"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27B98E84-F612-43E7-93AE-629A40E71A4D}">
      <dgm:prSet custT="1"/>
      <dgm:spPr/>
      <dgm:t>
        <a:bodyPr/>
        <a:lstStyle/>
        <a:p>
          <a:r>
            <a:rPr lang="ar-EG" sz="2400" dirty="0"/>
            <a:t>التغيرات المناخية</a:t>
          </a:r>
          <a:r>
            <a:rPr lang="ar-EG" sz="700" dirty="0"/>
            <a:t> </a:t>
          </a:r>
          <a:endParaRPr lang="en-US" sz="700" dirty="0"/>
        </a:p>
      </dgm:t>
    </dgm:pt>
    <dgm:pt modelId="{428BA835-1F1A-49BA-A5AF-BF7BA503A34D}" type="parTrans" cxnId="{A3D5C59D-AB53-46CE-A1EF-5C2E1D86FE4E}">
      <dgm:prSet/>
      <dgm:spPr/>
      <dgm:t>
        <a:bodyPr/>
        <a:lstStyle/>
        <a:p>
          <a:endParaRPr lang="en-US"/>
        </a:p>
      </dgm:t>
    </dgm:pt>
    <dgm:pt modelId="{CBC54DF9-99EC-41A3-AD00-2A8944DB1C95}" type="sibTrans" cxnId="{A3D5C59D-AB53-46CE-A1EF-5C2E1D86FE4E}">
      <dgm:prSet/>
      <dgm:spPr/>
      <dgm:t>
        <a:bodyPr/>
        <a:lstStyle/>
        <a:p>
          <a:endParaRPr lang="en-US"/>
        </a:p>
      </dgm:t>
    </dgm:pt>
    <dgm:pt modelId="{68C60D93-260F-4A6A-8AF5-17373DF91158}">
      <dgm:prSet custT="1"/>
      <dgm:spPr/>
      <dgm:t>
        <a:bodyPr/>
        <a:lstStyle/>
        <a:p>
          <a:pPr rtl="1"/>
          <a:r>
            <a:rPr lang="ar-EG" sz="2000" dirty="0"/>
            <a:t>استدامه للموارد المائيه </a:t>
          </a:r>
          <a:endParaRPr lang="en-US" sz="2000" dirty="0"/>
        </a:p>
      </dgm:t>
    </dgm:pt>
    <dgm:pt modelId="{472FF233-F449-420F-8FEB-9C72649C1046}" type="sibTrans" cxnId="{976E807C-6109-4873-BA2A-FC17DB14DCE5}">
      <dgm:prSet/>
      <dgm:spPr/>
      <dgm:t>
        <a:bodyPr/>
        <a:lstStyle/>
        <a:p>
          <a:endParaRPr lang="en-US"/>
        </a:p>
      </dgm:t>
    </dgm:pt>
    <dgm:pt modelId="{4C7CC7AB-F462-4EBF-A2B2-68752159AE86}" type="parTrans" cxnId="{976E807C-6109-4873-BA2A-FC17DB14DCE5}">
      <dgm:prSet/>
      <dgm:spPr/>
      <dgm:t>
        <a:bodyPr/>
        <a:lstStyle/>
        <a:p>
          <a:endParaRPr lang="en-US"/>
        </a:p>
      </dgm:t>
    </dgm:pt>
    <dgm:pt modelId="{EE624B14-974C-48C1-A360-F0211246EAAC}">
      <dgm:prSet/>
      <dgm:spPr/>
      <dgm:t>
        <a:bodyPr/>
        <a:lstStyle/>
        <a:p>
          <a:r>
            <a:rPr lang="ar-EG" dirty="0"/>
            <a:t>الحد من التلوث </a:t>
          </a:r>
          <a:endParaRPr lang="en-US" dirty="0"/>
        </a:p>
      </dgm:t>
    </dgm:pt>
    <dgm:pt modelId="{095B7862-5371-4E26-88AD-09C7E5AAD111}" type="parTrans" cxnId="{16A9494D-164B-4313-A828-32268D423698}">
      <dgm:prSet/>
      <dgm:spPr/>
      <dgm:t>
        <a:bodyPr/>
        <a:lstStyle/>
        <a:p>
          <a:endParaRPr lang="en-US"/>
        </a:p>
      </dgm:t>
    </dgm:pt>
    <dgm:pt modelId="{D949EF09-7B86-4793-90DD-B4AAD5A085C9}" type="sibTrans" cxnId="{16A9494D-164B-4313-A828-32268D423698}">
      <dgm:prSet/>
      <dgm:spPr/>
      <dgm:t>
        <a:bodyPr/>
        <a:lstStyle/>
        <a:p>
          <a:endParaRPr lang="en-US"/>
        </a:p>
      </dgm:t>
    </dgm:pt>
    <dgm:pt modelId="{575ADAA3-691E-46A9-B985-A8278B3B1447}">
      <dgm:prSet/>
      <dgm:spPr/>
      <dgm:t>
        <a:bodyPr/>
        <a:lstStyle/>
        <a:p>
          <a:pPr algn="ctr" rtl="1"/>
          <a:r>
            <a:rPr lang="ar-EG"/>
            <a:t>الصحة الجيدة والرفاه</a:t>
          </a:r>
          <a:endParaRPr lang="en-US" dirty="0"/>
        </a:p>
      </dgm:t>
    </dgm:pt>
    <dgm:pt modelId="{36541AB5-8AED-4555-8797-DFE63487CA69}" type="parTrans" cxnId="{03EC05FA-C998-4095-B64E-AE9A88738200}">
      <dgm:prSet/>
      <dgm:spPr/>
      <dgm:t>
        <a:bodyPr/>
        <a:lstStyle/>
        <a:p>
          <a:endParaRPr lang="en-US"/>
        </a:p>
      </dgm:t>
    </dgm:pt>
    <dgm:pt modelId="{F4BE0088-32B1-4560-AF3E-D888A0384433}" type="sibTrans" cxnId="{03EC05FA-C998-4095-B64E-AE9A88738200}">
      <dgm:prSet/>
      <dgm:spPr/>
      <dgm:t>
        <a:bodyPr/>
        <a:lstStyle/>
        <a:p>
          <a:endParaRPr lang="en-US"/>
        </a:p>
      </dgm:t>
    </dgm:pt>
    <dgm:pt modelId="{88A7203B-A568-465F-AF7C-3987D0BA354C}">
      <dgm:prSet custT="1"/>
      <dgm:spPr/>
      <dgm:t>
        <a:bodyPr/>
        <a:lstStyle/>
        <a:p>
          <a:r>
            <a:rPr lang="ar-EG" sz="2000" b="1" dirty="0"/>
            <a:t>تشجيع المرأة والحد من اوجه عدم المساواه </a:t>
          </a:r>
          <a:endParaRPr lang="en-US" sz="2000" b="1" dirty="0"/>
        </a:p>
      </dgm:t>
    </dgm:pt>
    <dgm:pt modelId="{33A5B3AC-EE54-4561-863A-D4682D26E728}" type="parTrans" cxnId="{56B8F0B5-8593-4C71-A7B3-65B33DB1201D}">
      <dgm:prSet/>
      <dgm:spPr/>
      <dgm:t>
        <a:bodyPr/>
        <a:lstStyle/>
        <a:p>
          <a:endParaRPr lang="en-US"/>
        </a:p>
      </dgm:t>
    </dgm:pt>
    <dgm:pt modelId="{A206BBAA-DB39-4279-AB29-787693459293}" type="sibTrans" cxnId="{56B8F0B5-8593-4C71-A7B3-65B33DB1201D}">
      <dgm:prSet/>
      <dgm:spPr/>
      <dgm:t>
        <a:bodyPr/>
        <a:lstStyle/>
        <a:p>
          <a:endParaRPr lang="en-US"/>
        </a:p>
      </dgm:t>
    </dgm:pt>
    <dgm:pt modelId="{BFC38194-5402-4F7E-A39C-498B46E88FA5}">
      <dgm:prSet custT="1"/>
      <dgm:spPr/>
      <dgm:t>
        <a:bodyPr/>
        <a:lstStyle/>
        <a:p>
          <a:pPr algn="ctr" rtl="1"/>
          <a:r>
            <a:rPr lang="ar-EG" sz="2000" b="1"/>
            <a:t>خلق قرى ومجتمعات محليه مستدامه </a:t>
          </a:r>
          <a:endParaRPr lang="en-US" sz="2000" b="1" dirty="0"/>
        </a:p>
      </dgm:t>
    </dgm:pt>
    <dgm:pt modelId="{809F9013-EA9F-4960-A588-BBCE5B514972}" type="parTrans" cxnId="{21602443-9581-4E33-80AA-B639DA0769F3}">
      <dgm:prSet/>
      <dgm:spPr/>
      <dgm:t>
        <a:bodyPr/>
        <a:lstStyle/>
        <a:p>
          <a:endParaRPr lang="en-US"/>
        </a:p>
      </dgm:t>
    </dgm:pt>
    <dgm:pt modelId="{C6C134F4-65D2-4986-97A3-D534FED4E04D}" type="sibTrans" cxnId="{21602443-9581-4E33-80AA-B639DA0769F3}">
      <dgm:prSet/>
      <dgm:spPr/>
      <dgm:t>
        <a:bodyPr/>
        <a:lstStyle/>
        <a:p>
          <a:endParaRPr lang="en-US"/>
        </a:p>
      </dgm:t>
    </dgm:pt>
    <dgm:pt modelId="{36E239E3-68FC-4A4E-8CF6-9A6303B45B43}">
      <dgm:prSet custT="1"/>
      <dgm:spPr/>
      <dgm:t>
        <a:bodyPr/>
        <a:lstStyle/>
        <a:p>
          <a:pPr algn="r" rtl="1"/>
          <a:r>
            <a:rPr lang="ar-EG" sz="2000"/>
            <a:t>عقد الشراكات لتحقيق الهدف </a:t>
          </a:r>
          <a:endParaRPr lang="en-US" sz="2000" dirty="0"/>
        </a:p>
      </dgm:t>
    </dgm:pt>
    <dgm:pt modelId="{7BC503DE-E7E9-4038-87A4-93378E93D3BC}" type="parTrans" cxnId="{CFEF5BAC-9ACA-432A-B049-782825564B18}">
      <dgm:prSet/>
      <dgm:spPr/>
      <dgm:t>
        <a:bodyPr/>
        <a:lstStyle/>
        <a:p>
          <a:endParaRPr lang="en-US"/>
        </a:p>
      </dgm:t>
    </dgm:pt>
    <dgm:pt modelId="{D973953D-3AE6-47CD-85D5-B9FE2E65F6BC}" type="sibTrans" cxnId="{CFEF5BAC-9ACA-432A-B049-782825564B18}">
      <dgm:prSet/>
      <dgm:spPr/>
      <dgm:t>
        <a:bodyPr/>
        <a:lstStyle/>
        <a:p>
          <a:endParaRPr lang="en-US"/>
        </a:p>
      </dgm:t>
    </dgm:pt>
    <dgm:pt modelId="{F4C8D17C-3F99-4CD2-BD30-2AC7D511626B}" type="pres">
      <dgm:prSet presAssocID="{ED8DDD4D-5A3D-4F17-99A1-393B135827C7}" presName="cycle" presStyleCnt="0">
        <dgm:presLayoutVars>
          <dgm:dir/>
          <dgm:resizeHandles val="exact"/>
        </dgm:presLayoutVars>
      </dgm:prSet>
      <dgm:spPr/>
    </dgm:pt>
    <dgm:pt modelId="{A9A36B2A-BE32-47A1-8BE2-24AA1D2598FA}" type="pres">
      <dgm:prSet presAssocID="{27B98E84-F612-43E7-93AE-629A40E71A4D}" presName="node" presStyleLbl="node1" presStyleIdx="0" presStyleCnt="7" custScaleX="176277" custScaleY="126931" custRadScaleRad="88208" custRadScaleInc="-1720">
        <dgm:presLayoutVars>
          <dgm:bulletEnabled val="1"/>
        </dgm:presLayoutVars>
      </dgm:prSet>
      <dgm:spPr/>
    </dgm:pt>
    <dgm:pt modelId="{0ED8DC8C-5DA2-4006-8985-45D4C099C22D}" type="pres">
      <dgm:prSet presAssocID="{CBC54DF9-99EC-41A3-AD00-2A8944DB1C95}" presName="sibTrans" presStyleLbl="sibTrans2D1" presStyleIdx="0" presStyleCnt="7"/>
      <dgm:spPr/>
    </dgm:pt>
    <dgm:pt modelId="{7F751A60-48C9-4658-BDF6-E0C9B5485829}" type="pres">
      <dgm:prSet presAssocID="{CBC54DF9-99EC-41A3-AD00-2A8944DB1C95}" presName="connectorText" presStyleLbl="sibTrans2D1" presStyleIdx="0" presStyleCnt="7"/>
      <dgm:spPr/>
    </dgm:pt>
    <dgm:pt modelId="{370A3112-C413-4373-B5FB-27F8E664615B}" type="pres">
      <dgm:prSet presAssocID="{EE624B14-974C-48C1-A360-F0211246EAAC}" presName="node" presStyleLbl="node1" presStyleIdx="1" presStyleCnt="7" custScaleX="183798" custScaleY="125337" custRadScaleRad="176731" custRadScaleInc="56147">
        <dgm:presLayoutVars>
          <dgm:bulletEnabled val="1"/>
        </dgm:presLayoutVars>
      </dgm:prSet>
      <dgm:spPr/>
    </dgm:pt>
    <dgm:pt modelId="{A6B2610D-22F8-4F6C-A910-22F407C13BB5}" type="pres">
      <dgm:prSet presAssocID="{D949EF09-7B86-4793-90DD-B4AAD5A085C9}" presName="sibTrans" presStyleLbl="sibTrans2D1" presStyleIdx="1" presStyleCnt="7"/>
      <dgm:spPr/>
    </dgm:pt>
    <dgm:pt modelId="{DA917EEA-DBDE-430A-ABDC-88DCE1340D95}" type="pres">
      <dgm:prSet presAssocID="{D949EF09-7B86-4793-90DD-B4AAD5A085C9}" presName="connectorText" presStyleLbl="sibTrans2D1" presStyleIdx="1" presStyleCnt="7"/>
      <dgm:spPr/>
    </dgm:pt>
    <dgm:pt modelId="{6978934E-6E05-40DD-8435-58D1D2B6DDF3}" type="pres">
      <dgm:prSet presAssocID="{575ADAA3-691E-46A9-B985-A8278B3B1447}" presName="node" presStyleLbl="node1" presStyleIdx="2" presStyleCnt="7" custScaleX="180035" custRadScaleRad="223261" custRadScaleInc="-41359">
        <dgm:presLayoutVars>
          <dgm:bulletEnabled val="1"/>
        </dgm:presLayoutVars>
      </dgm:prSet>
      <dgm:spPr/>
    </dgm:pt>
    <dgm:pt modelId="{265D6810-7E8E-4AD0-BF1D-6BB4CD916A70}" type="pres">
      <dgm:prSet presAssocID="{F4BE0088-32B1-4560-AF3E-D888A0384433}" presName="sibTrans" presStyleLbl="sibTrans2D1" presStyleIdx="2" presStyleCnt="7"/>
      <dgm:spPr/>
    </dgm:pt>
    <dgm:pt modelId="{88059CDC-B55B-47A2-9335-1F084907B7F1}" type="pres">
      <dgm:prSet presAssocID="{F4BE0088-32B1-4560-AF3E-D888A0384433}" presName="connectorText" presStyleLbl="sibTrans2D1" presStyleIdx="2" presStyleCnt="7"/>
      <dgm:spPr/>
    </dgm:pt>
    <dgm:pt modelId="{4C95836D-C9B9-4497-854B-B2BFD9702010}" type="pres">
      <dgm:prSet presAssocID="{BFC38194-5402-4F7E-A39C-498B46E88FA5}" presName="node" presStyleLbl="node1" presStyleIdx="3" presStyleCnt="7" custScaleX="205027" custScaleY="111842" custRadScaleRad="189426" custRadScaleInc="-131323">
        <dgm:presLayoutVars>
          <dgm:bulletEnabled val="1"/>
        </dgm:presLayoutVars>
      </dgm:prSet>
      <dgm:spPr/>
    </dgm:pt>
    <dgm:pt modelId="{12FBE2EF-0E2F-4343-81C4-215146C94C93}" type="pres">
      <dgm:prSet presAssocID="{C6C134F4-65D2-4986-97A3-D534FED4E04D}" presName="sibTrans" presStyleLbl="sibTrans2D1" presStyleIdx="3" presStyleCnt="7"/>
      <dgm:spPr/>
    </dgm:pt>
    <dgm:pt modelId="{58FC9058-C8D2-4F8E-A2A8-BB6C76F3379C}" type="pres">
      <dgm:prSet presAssocID="{C6C134F4-65D2-4986-97A3-D534FED4E04D}" presName="connectorText" presStyleLbl="sibTrans2D1" presStyleIdx="3" presStyleCnt="7"/>
      <dgm:spPr/>
    </dgm:pt>
    <dgm:pt modelId="{F8BD36C6-B637-4E8D-B8A7-F5D177FE8251}" type="pres">
      <dgm:prSet presAssocID="{88A7203B-A568-465F-AF7C-3987D0BA354C}" presName="node" presStyleLbl="node1" presStyleIdx="4" presStyleCnt="7" custScaleX="221918" custScaleY="161532" custRadScaleRad="93507" custRadScaleInc="-76845">
        <dgm:presLayoutVars>
          <dgm:bulletEnabled val="1"/>
        </dgm:presLayoutVars>
      </dgm:prSet>
      <dgm:spPr/>
    </dgm:pt>
    <dgm:pt modelId="{DB1E9AF0-83D4-499D-8E3A-FA9FF486EB3D}" type="pres">
      <dgm:prSet presAssocID="{A206BBAA-DB39-4279-AB29-787693459293}" presName="sibTrans" presStyleLbl="sibTrans2D1" presStyleIdx="4" presStyleCnt="7" custScaleX="52669" custLinFactNeighborX="-51043" custLinFactNeighborY="38171"/>
      <dgm:spPr/>
    </dgm:pt>
    <dgm:pt modelId="{C8279096-357B-4704-AF63-DA93C8CB60DF}" type="pres">
      <dgm:prSet presAssocID="{A206BBAA-DB39-4279-AB29-787693459293}" presName="connectorText" presStyleLbl="sibTrans2D1" presStyleIdx="4" presStyleCnt="7"/>
      <dgm:spPr/>
    </dgm:pt>
    <dgm:pt modelId="{0934AF83-6B49-490F-971F-B802997DAE6D}" type="pres">
      <dgm:prSet presAssocID="{36E239E3-68FC-4A4E-8CF6-9A6303B45B43}" presName="node" presStyleLbl="node1" presStyleIdx="5" presStyleCnt="7" custScaleX="211275" custScaleY="135750" custRadScaleRad="183191" custRadScaleInc="-17969">
        <dgm:presLayoutVars>
          <dgm:bulletEnabled val="1"/>
        </dgm:presLayoutVars>
      </dgm:prSet>
      <dgm:spPr/>
    </dgm:pt>
    <dgm:pt modelId="{31AF8729-5933-4597-865C-57F83FA9D7E5}" type="pres">
      <dgm:prSet presAssocID="{D973953D-3AE6-47CD-85D5-B9FE2E65F6BC}" presName="sibTrans" presStyleLbl="sibTrans2D1" presStyleIdx="5" presStyleCnt="7"/>
      <dgm:spPr/>
    </dgm:pt>
    <dgm:pt modelId="{5C1C39BA-6228-4530-A84A-E603D8AF54F4}" type="pres">
      <dgm:prSet presAssocID="{D973953D-3AE6-47CD-85D5-B9FE2E65F6BC}" presName="connectorText" presStyleLbl="sibTrans2D1" presStyleIdx="5" presStyleCnt="7"/>
      <dgm:spPr/>
    </dgm:pt>
    <dgm:pt modelId="{E176A1D8-3D4A-4832-8D12-2626FE17693A}" type="pres">
      <dgm:prSet presAssocID="{68C60D93-260F-4A6A-8AF5-17373DF91158}" presName="node" presStyleLbl="node1" presStyleIdx="6" presStyleCnt="7" custScaleX="215989" custScaleY="113463" custRadScaleRad="178407" custRadScaleInc="-64820">
        <dgm:presLayoutVars>
          <dgm:bulletEnabled val="1"/>
        </dgm:presLayoutVars>
      </dgm:prSet>
      <dgm:spPr/>
    </dgm:pt>
    <dgm:pt modelId="{30FCA847-6C60-4863-9AE2-57986023689A}" type="pres">
      <dgm:prSet presAssocID="{472FF233-F449-420F-8FEB-9C72649C1046}" presName="sibTrans" presStyleLbl="sibTrans2D1" presStyleIdx="6" presStyleCnt="7"/>
      <dgm:spPr/>
    </dgm:pt>
    <dgm:pt modelId="{8BDD44D6-3B5E-42E6-9F96-C0D2E93B5BF1}" type="pres">
      <dgm:prSet presAssocID="{472FF233-F449-420F-8FEB-9C72649C1046}" presName="connectorText" presStyleLbl="sibTrans2D1" presStyleIdx="6" presStyleCnt="7"/>
      <dgm:spPr/>
    </dgm:pt>
  </dgm:ptLst>
  <dgm:cxnLst>
    <dgm:cxn modelId="{E5066115-AC04-473C-B75B-4D8F9B45DF46}" type="presOf" srcId="{D973953D-3AE6-47CD-85D5-B9FE2E65F6BC}" destId="{31AF8729-5933-4597-865C-57F83FA9D7E5}" srcOrd="0" destOrd="0" presId="urn:microsoft.com/office/officeart/2005/8/layout/cycle2"/>
    <dgm:cxn modelId="{655F211D-5005-48E9-9F44-8CC960C1CC9B}" type="presOf" srcId="{D949EF09-7B86-4793-90DD-B4AAD5A085C9}" destId="{A6B2610D-22F8-4F6C-A910-22F407C13BB5}" srcOrd="0" destOrd="0" presId="urn:microsoft.com/office/officeart/2005/8/layout/cycle2"/>
    <dgm:cxn modelId="{AEB2141F-4E0A-405B-8720-1EC6667810F3}" type="presOf" srcId="{F4BE0088-32B1-4560-AF3E-D888A0384433}" destId="{265D6810-7E8E-4AD0-BF1D-6BB4CD916A70}" srcOrd="0" destOrd="0" presId="urn:microsoft.com/office/officeart/2005/8/layout/cycle2"/>
    <dgm:cxn modelId="{9D98D32F-7C6D-4F31-90AA-385639E3BA94}" type="presOf" srcId="{D973953D-3AE6-47CD-85D5-B9FE2E65F6BC}" destId="{5C1C39BA-6228-4530-A84A-E603D8AF54F4}" srcOrd="1" destOrd="0" presId="urn:microsoft.com/office/officeart/2005/8/layout/cycle2"/>
    <dgm:cxn modelId="{21602443-9581-4E33-80AA-B639DA0769F3}" srcId="{ED8DDD4D-5A3D-4F17-99A1-393B135827C7}" destId="{BFC38194-5402-4F7E-A39C-498B46E88FA5}" srcOrd="3" destOrd="0" parTransId="{809F9013-EA9F-4960-A588-BBCE5B514972}" sibTransId="{C6C134F4-65D2-4986-97A3-D534FED4E04D}"/>
    <dgm:cxn modelId="{24FDF566-1F32-4F11-8402-9BD5AA66C436}" type="presOf" srcId="{F4BE0088-32B1-4560-AF3E-D888A0384433}" destId="{88059CDC-B55B-47A2-9335-1F084907B7F1}" srcOrd="1" destOrd="0" presId="urn:microsoft.com/office/officeart/2005/8/layout/cycle2"/>
    <dgm:cxn modelId="{F7F71848-68E7-4569-B2C7-EEA5F486A5F5}" type="presOf" srcId="{472FF233-F449-420F-8FEB-9C72649C1046}" destId="{8BDD44D6-3B5E-42E6-9F96-C0D2E93B5BF1}" srcOrd="1" destOrd="0" presId="urn:microsoft.com/office/officeart/2005/8/layout/cycle2"/>
    <dgm:cxn modelId="{CB0BE54B-5C50-4E67-9BA3-A2CA8E672819}" type="presOf" srcId="{A206BBAA-DB39-4279-AB29-787693459293}" destId="{C8279096-357B-4704-AF63-DA93C8CB60DF}" srcOrd="1" destOrd="0" presId="urn:microsoft.com/office/officeart/2005/8/layout/cycle2"/>
    <dgm:cxn modelId="{16A9494D-164B-4313-A828-32268D423698}" srcId="{ED8DDD4D-5A3D-4F17-99A1-393B135827C7}" destId="{EE624B14-974C-48C1-A360-F0211246EAAC}" srcOrd="1" destOrd="0" parTransId="{095B7862-5371-4E26-88AD-09C7E5AAD111}" sibTransId="{D949EF09-7B86-4793-90DD-B4AAD5A085C9}"/>
    <dgm:cxn modelId="{BE53CC75-CB05-45B0-A867-8B93D0EDEEB4}" type="presOf" srcId="{88A7203B-A568-465F-AF7C-3987D0BA354C}" destId="{F8BD36C6-B637-4E8D-B8A7-F5D177FE8251}" srcOrd="0" destOrd="0" presId="urn:microsoft.com/office/officeart/2005/8/layout/cycle2"/>
    <dgm:cxn modelId="{5FDD405A-FCDD-459C-A367-4C8DF5C0F819}" type="presOf" srcId="{472FF233-F449-420F-8FEB-9C72649C1046}" destId="{30FCA847-6C60-4863-9AE2-57986023689A}" srcOrd="0" destOrd="0" presId="urn:microsoft.com/office/officeart/2005/8/layout/cycle2"/>
    <dgm:cxn modelId="{9A89545A-3107-4C50-BE7C-18E573FCAC34}" type="presOf" srcId="{575ADAA3-691E-46A9-B985-A8278B3B1447}" destId="{6978934E-6E05-40DD-8435-58D1D2B6DDF3}" srcOrd="0" destOrd="0" presId="urn:microsoft.com/office/officeart/2005/8/layout/cycle2"/>
    <dgm:cxn modelId="{976E807C-6109-4873-BA2A-FC17DB14DCE5}" srcId="{ED8DDD4D-5A3D-4F17-99A1-393B135827C7}" destId="{68C60D93-260F-4A6A-8AF5-17373DF91158}" srcOrd="6" destOrd="0" parTransId="{4C7CC7AB-F462-4EBF-A2B2-68752159AE86}" sibTransId="{472FF233-F449-420F-8FEB-9C72649C1046}"/>
    <dgm:cxn modelId="{DAD7C980-3E77-4096-961D-1CE53328010D}" type="presOf" srcId="{27B98E84-F612-43E7-93AE-629A40E71A4D}" destId="{A9A36B2A-BE32-47A1-8BE2-24AA1D2598FA}" srcOrd="0" destOrd="0" presId="urn:microsoft.com/office/officeart/2005/8/layout/cycle2"/>
    <dgm:cxn modelId="{4BFB9994-D812-4398-B25F-054F9D2440D3}" type="presOf" srcId="{EE624B14-974C-48C1-A360-F0211246EAAC}" destId="{370A3112-C413-4373-B5FB-27F8E664615B}" srcOrd="0" destOrd="0" presId="urn:microsoft.com/office/officeart/2005/8/layout/cycle2"/>
    <dgm:cxn modelId="{A3D5C59D-AB53-46CE-A1EF-5C2E1D86FE4E}" srcId="{ED8DDD4D-5A3D-4F17-99A1-393B135827C7}" destId="{27B98E84-F612-43E7-93AE-629A40E71A4D}" srcOrd="0" destOrd="0" parTransId="{428BA835-1F1A-49BA-A5AF-BF7BA503A34D}" sibTransId="{CBC54DF9-99EC-41A3-AD00-2A8944DB1C95}"/>
    <dgm:cxn modelId="{EF3D33A7-4938-4077-B053-6F4E611774BA}" type="presOf" srcId="{A206BBAA-DB39-4279-AB29-787693459293}" destId="{DB1E9AF0-83D4-499D-8E3A-FA9FF486EB3D}" srcOrd="0" destOrd="0" presId="urn:microsoft.com/office/officeart/2005/8/layout/cycle2"/>
    <dgm:cxn modelId="{CFEF5BAC-9ACA-432A-B049-782825564B18}" srcId="{ED8DDD4D-5A3D-4F17-99A1-393B135827C7}" destId="{36E239E3-68FC-4A4E-8CF6-9A6303B45B43}" srcOrd="5" destOrd="0" parTransId="{7BC503DE-E7E9-4038-87A4-93378E93D3BC}" sibTransId="{D973953D-3AE6-47CD-85D5-B9FE2E65F6BC}"/>
    <dgm:cxn modelId="{56B8F0B5-8593-4C71-A7B3-65B33DB1201D}" srcId="{ED8DDD4D-5A3D-4F17-99A1-393B135827C7}" destId="{88A7203B-A568-465F-AF7C-3987D0BA354C}" srcOrd="4" destOrd="0" parTransId="{33A5B3AC-EE54-4561-863A-D4682D26E728}" sibTransId="{A206BBAA-DB39-4279-AB29-787693459293}"/>
    <dgm:cxn modelId="{DEEECFBA-112B-4E6B-977E-B4C2C40C7A60}" type="presOf" srcId="{BFC38194-5402-4F7E-A39C-498B46E88FA5}" destId="{4C95836D-C9B9-4497-854B-B2BFD9702010}" srcOrd="0" destOrd="0" presId="urn:microsoft.com/office/officeart/2005/8/layout/cycle2"/>
    <dgm:cxn modelId="{8C6EFABA-69D7-4484-9339-0417A5F32ECF}" type="presOf" srcId="{CBC54DF9-99EC-41A3-AD00-2A8944DB1C95}" destId="{7F751A60-48C9-4658-BDF6-E0C9B5485829}" srcOrd="1" destOrd="0" presId="urn:microsoft.com/office/officeart/2005/8/layout/cycle2"/>
    <dgm:cxn modelId="{85595DBF-EC5D-4C82-B5E6-84FFBC0A3AEA}" type="presOf" srcId="{CBC54DF9-99EC-41A3-AD00-2A8944DB1C95}" destId="{0ED8DC8C-5DA2-4006-8985-45D4C099C22D}" srcOrd="0" destOrd="0" presId="urn:microsoft.com/office/officeart/2005/8/layout/cycle2"/>
    <dgm:cxn modelId="{E8D3FDD3-182A-486C-95CF-1DF551C70231}" type="presOf" srcId="{36E239E3-68FC-4A4E-8CF6-9A6303B45B43}" destId="{0934AF83-6B49-490F-971F-B802997DAE6D}" srcOrd="0" destOrd="0" presId="urn:microsoft.com/office/officeart/2005/8/layout/cycle2"/>
    <dgm:cxn modelId="{EABB97E4-41E0-4677-8C7B-4DED99818775}" type="presOf" srcId="{ED8DDD4D-5A3D-4F17-99A1-393B135827C7}" destId="{F4C8D17C-3F99-4CD2-BD30-2AC7D511626B}" srcOrd="0" destOrd="0" presId="urn:microsoft.com/office/officeart/2005/8/layout/cycle2"/>
    <dgm:cxn modelId="{131024E5-AABE-476C-BB85-72980A549E00}" type="presOf" srcId="{D949EF09-7B86-4793-90DD-B4AAD5A085C9}" destId="{DA917EEA-DBDE-430A-ABDC-88DCE1340D95}" srcOrd="1" destOrd="0" presId="urn:microsoft.com/office/officeart/2005/8/layout/cycle2"/>
    <dgm:cxn modelId="{2F0310F3-28A3-498A-8558-45B9974AAE27}" type="presOf" srcId="{C6C134F4-65D2-4986-97A3-D534FED4E04D}" destId="{58FC9058-C8D2-4F8E-A2A8-BB6C76F3379C}" srcOrd="1" destOrd="0" presId="urn:microsoft.com/office/officeart/2005/8/layout/cycle2"/>
    <dgm:cxn modelId="{BE9DBBF9-4580-406A-AC69-2CBE16EDEC27}" type="presOf" srcId="{68C60D93-260F-4A6A-8AF5-17373DF91158}" destId="{E176A1D8-3D4A-4832-8D12-2626FE17693A}" srcOrd="0" destOrd="0" presId="urn:microsoft.com/office/officeart/2005/8/layout/cycle2"/>
    <dgm:cxn modelId="{03EC05FA-C998-4095-B64E-AE9A88738200}" srcId="{ED8DDD4D-5A3D-4F17-99A1-393B135827C7}" destId="{575ADAA3-691E-46A9-B985-A8278B3B1447}" srcOrd="2" destOrd="0" parTransId="{36541AB5-8AED-4555-8797-DFE63487CA69}" sibTransId="{F4BE0088-32B1-4560-AF3E-D888A0384433}"/>
    <dgm:cxn modelId="{9CF305FE-317D-4DDC-8EB9-3ACC8B06791C}" type="presOf" srcId="{C6C134F4-65D2-4986-97A3-D534FED4E04D}" destId="{12FBE2EF-0E2F-4343-81C4-215146C94C93}" srcOrd="0" destOrd="0" presId="urn:microsoft.com/office/officeart/2005/8/layout/cycle2"/>
    <dgm:cxn modelId="{269012A5-833B-4CEA-B027-B77B6BE31B4D}" type="presParOf" srcId="{F4C8D17C-3F99-4CD2-BD30-2AC7D511626B}" destId="{A9A36B2A-BE32-47A1-8BE2-24AA1D2598FA}" srcOrd="0" destOrd="0" presId="urn:microsoft.com/office/officeart/2005/8/layout/cycle2"/>
    <dgm:cxn modelId="{D8FD32D5-48CA-4587-AFC1-C2611AFF0813}" type="presParOf" srcId="{F4C8D17C-3F99-4CD2-BD30-2AC7D511626B}" destId="{0ED8DC8C-5DA2-4006-8985-45D4C099C22D}" srcOrd="1" destOrd="0" presId="urn:microsoft.com/office/officeart/2005/8/layout/cycle2"/>
    <dgm:cxn modelId="{3BF32D43-C23C-4A99-BBA8-48B3C7C034BA}" type="presParOf" srcId="{0ED8DC8C-5DA2-4006-8985-45D4C099C22D}" destId="{7F751A60-48C9-4658-BDF6-E0C9B5485829}" srcOrd="0" destOrd="0" presId="urn:microsoft.com/office/officeart/2005/8/layout/cycle2"/>
    <dgm:cxn modelId="{7153644A-4636-4187-BF8B-C4BE24BF0BD6}" type="presParOf" srcId="{F4C8D17C-3F99-4CD2-BD30-2AC7D511626B}" destId="{370A3112-C413-4373-B5FB-27F8E664615B}" srcOrd="2" destOrd="0" presId="urn:microsoft.com/office/officeart/2005/8/layout/cycle2"/>
    <dgm:cxn modelId="{283AB393-CEC2-4CA3-A44D-5E73522B446E}" type="presParOf" srcId="{F4C8D17C-3F99-4CD2-BD30-2AC7D511626B}" destId="{A6B2610D-22F8-4F6C-A910-22F407C13BB5}" srcOrd="3" destOrd="0" presId="urn:microsoft.com/office/officeart/2005/8/layout/cycle2"/>
    <dgm:cxn modelId="{8FD3CF9A-1C2D-43E3-B9EB-923337A5E121}" type="presParOf" srcId="{A6B2610D-22F8-4F6C-A910-22F407C13BB5}" destId="{DA917EEA-DBDE-430A-ABDC-88DCE1340D95}" srcOrd="0" destOrd="0" presId="urn:microsoft.com/office/officeart/2005/8/layout/cycle2"/>
    <dgm:cxn modelId="{9BF8A157-F31F-4683-B824-92A85CA56EC0}" type="presParOf" srcId="{F4C8D17C-3F99-4CD2-BD30-2AC7D511626B}" destId="{6978934E-6E05-40DD-8435-58D1D2B6DDF3}" srcOrd="4" destOrd="0" presId="urn:microsoft.com/office/officeart/2005/8/layout/cycle2"/>
    <dgm:cxn modelId="{568C8662-ABC4-4074-811C-496C9C67DCC0}" type="presParOf" srcId="{F4C8D17C-3F99-4CD2-BD30-2AC7D511626B}" destId="{265D6810-7E8E-4AD0-BF1D-6BB4CD916A70}" srcOrd="5" destOrd="0" presId="urn:microsoft.com/office/officeart/2005/8/layout/cycle2"/>
    <dgm:cxn modelId="{70797A8D-DFB6-4A3D-8FFF-9C7C532346B3}" type="presParOf" srcId="{265D6810-7E8E-4AD0-BF1D-6BB4CD916A70}" destId="{88059CDC-B55B-47A2-9335-1F084907B7F1}" srcOrd="0" destOrd="0" presId="urn:microsoft.com/office/officeart/2005/8/layout/cycle2"/>
    <dgm:cxn modelId="{0CE544BC-F560-4298-ABA8-8BF127078CD4}" type="presParOf" srcId="{F4C8D17C-3F99-4CD2-BD30-2AC7D511626B}" destId="{4C95836D-C9B9-4497-854B-B2BFD9702010}" srcOrd="6" destOrd="0" presId="urn:microsoft.com/office/officeart/2005/8/layout/cycle2"/>
    <dgm:cxn modelId="{77F743AD-4385-469E-AFAB-B605408C1E89}" type="presParOf" srcId="{F4C8D17C-3F99-4CD2-BD30-2AC7D511626B}" destId="{12FBE2EF-0E2F-4343-81C4-215146C94C93}" srcOrd="7" destOrd="0" presId="urn:microsoft.com/office/officeart/2005/8/layout/cycle2"/>
    <dgm:cxn modelId="{8158D338-7B63-456D-94F4-2BC630C75FD7}" type="presParOf" srcId="{12FBE2EF-0E2F-4343-81C4-215146C94C93}" destId="{58FC9058-C8D2-4F8E-A2A8-BB6C76F3379C}" srcOrd="0" destOrd="0" presId="urn:microsoft.com/office/officeart/2005/8/layout/cycle2"/>
    <dgm:cxn modelId="{19701275-4F32-4E1E-976B-62F47CB19FA9}" type="presParOf" srcId="{F4C8D17C-3F99-4CD2-BD30-2AC7D511626B}" destId="{F8BD36C6-B637-4E8D-B8A7-F5D177FE8251}" srcOrd="8" destOrd="0" presId="urn:microsoft.com/office/officeart/2005/8/layout/cycle2"/>
    <dgm:cxn modelId="{0A9710B0-06CD-4CE5-A3F0-5996B1C938B6}" type="presParOf" srcId="{F4C8D17C-3F99-4CD2-BD30-2AC7D511626B}" destId="{DB1E9AF0-83D4-499D-8E3A-FA9FF486EB3D}" srcOrd="9" destOrd="0" presId="urn:microsoft.com/office/officeart/2005/8/layout/cycle2"/>
    <dgm:cxn modelId="{3EC45925-FBF6-4902-8311-55648FAF4211}" type="presParOf" srcId="{DB1E9AF0-83D4-499D-8E3A-FA9FF486EB3D}" destId="{C8279096-357B-4704-AF63-DA93C8CB60DF}" srcOrd="0" destOrd="0" presId="urn:microsoft.com/office/officeart/2005/8/layout/cycle2"/>
    <dgm:cxn modelId="{60987507-AEEB-43AC-85C8-79D1CB577E63}" type="presParOf" srcId="{F4C8D17C-3F99-4CD2-BD30-2AC7D511626B}" destId="{0934AF83-6B49-490F-971F-B802997DAE6D}" srcOrd="10" destOrd="0" presId="urn:microsoft.com/office/officeart/2005/8/layout/cycle2"/>
    <dgm:cxn modelId="{D72D5D93-E9D7-4B9E-B214-A3E79B500B8E}" type="presParOf" srcId="{F4C8D17C-3F99-4CD2-BD30-2AC7D511626B}" destId="{31AF8729-5933-4597-865C-57F83FA9D7E5}" srcOrd="11" destOrd="0" presId="urn:microsoft.com/office/officeart/2005/8/layout/cycle2"/>
    <dgm:cxn modelId="{0A9755E5-58F1-458F-A7FA-8D1C91B9F717}" type="presParOf" srcId="{31AF8729-5933-4597-865C-57F83FA9D7E5}" destId="{5C1C39BA-6228-4530-A84A-E603D8AF54F4}" srcOrd="0" destOrd="0" presId="urn:microsoft.com/office/officeart/2005/8/layout/cycle2"/>
    <dgm:cxn modelId="{30FD2F8F-C764-4E5C-8738-BD9AC168FD56}" type="presParOf" srcId="{F4C8D17C-3F99-4CD2-BD30-2AC7D511626B}" destId="{E176A1D8-3D4A-4832-8D12-2626FE17693A}" srcOrd="12" destOrd="0" presId="urn:microsoft.com/office/officeart/2005/8/layout/cycle2"/>
    <dgm:cxn modelId="{1EAB55E7-1809-40FA-9F8F-D5BDE3DA9113}" type="presParOf" srcId="{F4C8D17C-3F99-4CD2-BD30-2AC7D511626B}" destId="{30FCA847-6C60-4863-9AE2-57986023689A}" srcOrd="13" destOrd="0" presId="urn:microsoft.com/office/officeart/2005/8/layout/cycle2"/>
    <dgm:cxn modelId="{02EFDBB1-1F12-4862-A15B-EA6C28646F26}" type="presParOf" srcId="{30FCA847-6C60-4863-9AE2-57986023689A}" destId="{8BDD44D6-3B5E-42E6-9F96-C0D2E93B5BF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8320E-4EBC-4BD9-AB51-425E5AE1E8FA}" type="doc">
      <dgm:prSet loTypeId="urn:microsoft.com/office/officeart/2005/8/layout/matrix1" loCatId="matrix" qsTypeId="urn:microsoft.com/office/officeart/2005/8/quickstyle/3d2" qsCatId="3D" csTypeId="urn:microsoft.com/office/officeart/2005/8/colors/accent6_1" csCatId="accent6" phldr="1"/>
      <dgm:spPr/>
      <dgm:t>
        <a:bodyPr/>
        <a:lstStyle/>
        <a:p>
          <a:endParaRPr lang="en-US"/>
        </a:p>
      </dgm:t>
    </dgm:pt>
    <dgm:pt modelId="{44E0F996-0F37-49EE-82AE-1D9982FFF73C}">
      <dgm:prSet phldrT="[Text]"/>
      <dgm:spPr/>
      <dgm:t>
        <a:bodyPr/>
        <a:lstStyle/>
        <a:p>
          <a:r>
            <a:rPr lang="en-US" b="1">
              <a:solidFill>
                <a:srgbClr val="FF0000"/>
              </a:solidFill>
            </a:rPr>
            <a:t>SWOT analysis</a:t>
          </a:r>
          <a:endParaRPr lang="en-US" b="1" dirty="0">
            <a:solidFill>
              <a:srgbClr val="FF0000"/>
            </a:solidFill>
          </a:endParaRPr>
        </a:p>
      </dgm:t>
    </dgm:pt>
    <dgm:pt modelId="{231A4817-5FA4-4337-893F-E2E71EBAC9C9}" type="parTrans" cxnId="{1D712A5D-624D-432D-B812-69D809ADB967}">
      <dgm:prSet/>
      <dgm:spPr/>
      <dgm:t>
        <a:bodyPr/>
        <a:lstStyle/>
        <a:p>
          <a:endParaRPr lang="en-US"/>
        </a:p>
      </dgm:t>
    </dgm:pt>
    <dgm:pt modelId="{F00421AA-A05D-4FB3-9FE4-DCB0BB9EE1E2}" type="sibTrans" cxnId="{1D712A5D-624D-432D-B812-69D809ADB967}">
      <dgm:prSet/>
      <dgm:spPr/>
      <dgm:t>
        <a:bodyPr/>
        <a:lstStyle/>
        <a:p>
          <a:endParaRPr lang="en-US"/>
        </a:p>
      </dgm:t>
    </dgm:pt>
    <dgm:pt modelId="{65934896-581D-4EE0-9BC3-511D80156D86}">
      <dgm:prSet phldrT="[Text]"/>
      <dgm:spPr/>
      <dgm:t>
        <a:bodyPr/>
        <a:lstStyle/>
        <a:p>
          <a:pPr rtl="1"/>
          <a:endParaRPr lang="en-US" dirty="0"/>
        </a:p>
      </dgm:t>
    </dgm:pt>
    <dgm:pt modelId="{311CBC08-2276-4250-9F6F-14404325E5A4}" type="parTrans" cxnId="{9460E8D0-43FB-4793-BE4C-43A0B9647752}">
      <dgm:prSet/>
      <dgm:spPr/>
      <dgm:t>
        <a:bodyPr/>
        <a:lstStyle/>
        <a:p>
          <a:endParaRPr lang="en-US"/>
        </a:p>
      </dgm:t>
    </dgm:pt>
    <dgm:pt modelId="{84DA9E23-A393-4E5E-9DE2-70F6F0039692}" type="sibTrans" cxnId="{9460E8D0-43FB-4793-BE4C-43A0B9647752}">
      <dgm:prSet/>
      <dgm:spPr/>
      <dgm:t>
        <a:bodyPr/>
        <a:lstStyle/>
        <a:p>
          <a:endParaRPr lang="en-US"/>
        </a:p>
      </dgm:t>
    </dgm:pt>
    <dgm:pt modelId="{3ACE8CB9-3FB6-4063-8DDD-F1C2A680DF2E}">
      <dgm:prSet phldrT="[Text]"/>
      <dgm:spPr/>
      <dgm:t>
        <a:bodyPr/>
        <a:lstStyle/>
        <a:p>
          <a:endParaRPr lang="en-US" dirty="0"/>
        </a:p>
      </dgm:t>
    </dgm:pt>
    <dgm:pt modelId="{B210EF9E-3EE6-461C-A6E2-9CEBD4A8C229}" type="parTrans" cxnId="{98AF6AEB-B41F-4FB4-8556-03AB461385C6}">
      <dgm:prSet/>
      <dgm:spPr/>
      <dgm:t>
        <a:bodyPr/>
        <a:lstStyle/>
        <a:p>
          <a:endParaRPr lang="en-US"/>
        </a:p>
      </dgm:t>
    </dgm:pt>
    <dgm:pt modelId="{8063BB4B-54EE-4E67-AED4-02DA2B1E9AFC}" type="sibTrans" cxnId="{98AF6AEB-B41F-4FB4-8556-03AB461385C6}">
      <dgm:prSet/>
      <dgm:spPr/>
      <dgm:t>
        <a:bodyPr/>
        <a:lstStyle/>
        <a:p>
          <a:endParaRPr lang="en-US"/>
        </a:p>
      </dgm:t>
    </dgm:pt>
    <dgm:pt modelId="{F7082CFD-22AE-4B5B-931F-23E0B6EEDFFA}">
      <dgm:prSet phldrT="[Text]"/>
      <dgm:spPr/>
      <dgm:t>
        <a:bodyPr/>
        <a:lstStyle/>
        <a:p>
          <a:endParaRPr lang="en-US" dirty="0"/>
        </a:p>
      </dgm:t>
    </dgm:pt>
    <dgm:pt modelId="{382507B8-1E4F-41B8-B33E-21FDEC6D4023}" type="parTrans" cxnId="{CC028FAB-4CFF-4C64-922C-FA6A6D41CA55}">
      <dgm:prSet/>
      <dgm:spPr/>
      <dgm:t>
        <a:bodyPr/>
        <a:lstStyle/>
        <a:p>
          <a:endParaRPr lang="en-US"/>
        </a:p>
      </dgm:t>
    </dgm:pt>
    <dgm:pt modelId="{13653A01-7125-4026-9F38-6CA4D3AFF869}" type="sibTrans" cxnId="{CC028FAB-4CFF-4C64-922C-FA6A6D41CA55}">
      <dgm:prSet/>
      <dgm:spPr/>
      <dgm:t>
        <a:bodyPr/>
        <a:lstStyle/>
        <a:p>
          <a:endParaRPr lang="en-US"/>
        </a:p>
      </dgm:t>
    </dgm:pt>
    <dgm:pt modelId="{7C5BF8FC-57E0-4FF0-9A06-D0FBAD87F293}">
      <dgm:prSet phldrT="[Text]"/>
      <dgm:spPr/>
      <dgm:t>
        <a:bodyPr/>
        <a:lstStyle/>
        <a:p>
          <a:endParaRPr lang="en-US" dirty="0"/>
        </a:p>
      </dgm:t>
    </dgm:pt>
    <dgm:pt modelId="{C1CEABCA-B4AB-4D0A-9937-AFCEB0601C5E}" type="parTrans" cxnId="{A65C1CA9-C36A-440C-92D0-BE4E3625B679}">
      <dgm:prSet/>
      <dgm:spPr/>
      <dgm:t>
        <a:bodyPr/>
        <a:lstStyle/>
        <a:p>
          <a:endParaRPr lang="en-US"/>
        </a:p>
      </dgm:t>
    </dgm:pt>
    <dgm:pt modelId="{94723879-A7C6-4254-AC82-BEF279AA1B4B}" type="sibTrans" cxnId="{A65C1CA9-C36A-440C-92D0-BE4E3625B679}">
      <dgm:prSet/>
      <dgm:spPr/>
      <dgm:t>
        <a:bodyPr/>
        <a:lstStyle/>
        <a:p>
          <a:endParaRPr lang="en-US"/>
        </a:p>
      </dgm:t>
    </dgm:pt>
    <dgm:pt modelId="{2D9F6514-432F-44EA-9E13-7A39DFCA8631}" type="pres">
      <dgm:prSet presAssocID="{1E78320E-4EBC-4BD9-AB51-425E5AE1E8FA}" presName="diagram" presStyleCnt="0">
        <dgm:presLayoutVars>
          <dgm:chMax val="1"/>
          <dgm:dir/>
          <dgm:animLvl val="ctr"/>
          <dgm:resizeHandles val="exact"/>
        </dgm:presLayoutVars>
      </dgm:prSet>
      <dgm:spPr/>
    </dgm:pt>
    <dgm:pt modelId="{8031E46C-8598-4515-8D07-B8E6583B46E9}" type="pres">
      <dgm:prSet presAssocID="{1E78320E-4EBC-4BD9-AB51-425E5AE1E8FA}" presName="matrix" presStyleCnt="0"/>
      <dgm:spPr/>
    </dgm:pt>
    <dgm:pt modelId="{B8E8DD04-A956-48D9-AB58-91B69B9C38F6}" type="pres">
      <dgm:prSet presAssocID="{1E78320E-4EBC-4BD9-AB51-425E5AE1E8FA}" presName="tile1" presStyleLbl="node1" presStyleIdx="0" presStyleCnt="4"/>
      <dgm:spPr/>
    </dgm:pt>
    <dgm:pt modelId="{0118938B-7823-46DE-9193-ED87CC871220}" type="pres">
      <dgm:prSet presAssocID="{1E78320E-4EBC-4BD9-AB51-425E5AE1E8FA}" presName="tile1text" presStyleLbl="node1" presStyleIdx="0" presStyleCnt="4">
        <dgm:presLayoutVars>
          <dgm:chMax val="0"/>
          <dgm:chPref val="0"/>
          <dgm:bulletEnabled val="1"/>
        </dgm:presLayoutVars>
      </dgm:prSet>
      <dgm:spPr/>
    </dgm:pt>
    <dgm:pt modelId="{278FA219-20E3-4FE5-9E6A-C001E1ACC66C}" type="pres">
      <dgm:prSet presAssocID="{1E78320E-4EBC-4BD9-AB51-425E5AE1E8FA}" presName="tile2" presStyleLbl="node1" presStyleIdx="1" presStyleCnt="4"/>
      <dgm:spPr/>
    </dgm:pt>
    <dgm:pt modelId="{51F927A6-D1E9-41AE-BDDD-C17FC789AE9C}" type="pres">
      <dgm:prSet presAssocID="{1E78320E-4EBC-4BD9-AB51-425E5AE1E8FA}" presName="tile2text" presStyleLbl="node1" presStyleIdx="1" presStyleCnt="4">
        <dgm:presLayoutVars>
          <dgm:chMax val="0"/>
          <dgm:chPref val="0"/>
          <dgm:bulletEnabled val="1"/>
        </dgm:presLayoutVars>
      </dgm:prSet>
      <dgm:spPr/>
    </dgm:pt>
    <dgm:pt modelId="{0A7020C1-17DC-43EC-8C77-A3346FD0437E}" type="pres">
      <dgm:prSet presAssocID="{1E78320E-4EBC-4BD9-AB51-425E5AE1E8FA}" presName="tile3" presStyleLbl="node1" presStyleIdx="2" presStyleCnt="4"/>
      <dgm:spPr/>
    </dgm:pt>
    <dgm:pt modelId="{8EEF67DA-2F26-4AE2-8A4F-C6B6066D559C}" type="pres">
      <dgm:prSet presAssocID="{1E78320E-4EBC-4BD9-AB51-425E5AE1E8FA}" presName="tile3text" presStyleLbl="node1" presStyleIdx="2" presStyleCnt="4">
        <dgm:presLayoutVars>
          <dgm:chMax val="0"/>
          <dgm:chPref val="0"/>
          <dgm:bulletEnabled val="1"/>
        </dgm:presLayoutVars>
      </dgm:prSet>
      <dgm:spPr/>
    </dgm:pt>
    <dgm:pt modelId="{FC17CBC6-4306-41A5-A380-A227C78CE8B2}" type="pres">
      <dgm:prSet presAssocID="{1E78320E-4EBC-4BD9-AB51-425E5AE1E8FA}" presName="tile4" presStyleLbl="node1" presStyleIdx="3" presStyleCnt="4"/>
      <dgm:spPr/>
    </dgm:pt>
    <dgm:pt modelId="{2DAFE56F-C63D-405F-AF32-F7EA987C3BA9}" type="pres">
      <dgm:prSet presAssocID="{1E78320E-4EBC-4BD9-AB51-425E5AE1E8FA}" presName="tile4text" presStyleLbl="node1" presStyleIdx="3" presStyleCnt="4">
        <dgm:presLayoutVars>
          <dgm:chMax val="0"/>
          <dgm:chPref val="0"/>
          <dgm:bulletEnabled val="1"/>
        </dgm:presLayoutVars>
      </dgm:prSet>
      <dgm:spPr/>
    </dgm:pt>
    <dgm:pt modelId="{A673A3DE-77A0-4A4A-8F51-4CF7DD63D5AC}" type="pres">
      <dgm:prSet presAssocID="{1E78320E-4EBC-4BD9-AB51-425E5AE1E8FA}" presName="centerTile" presStyleLbl="fgShp" presStyleIdx="0" presStyleCnt="1" custScaleX="65385">
        <dgm:presLayoutVars>
          <dgm:chMax val="0"/>
          <dgm:chPref val="0"/>
        </dgm:presLayoutVars>
      </dgm:prSet>
      <dgm:spPr/>
    </dgm:pt>
  </dgm:ptLst>
  <dgm:cxnLst>
    <dgm:cxn modelId="{FD3B5F33-AE3C-432E-9BC6-D8552C427AE7}" type="presOf" srcId="{7C5BF8FC-57E0-4FF0-9A06-D0FBAD87F293}" destId="{2DAFE56F-C63D-405F-AF32-F7EA987C3BA9}" srcOrd="1" destOrd="0" presId="urn:microsoft.com/office/officeart/2005/8/layout/matrix1"/>
    <dgm:cxn modelId="{28DF343C-2F10-43BD-8BCD-076029E8D20B}" type="presOf" srcId="{65934896-581D-4EE0-9BC3-511D80156D86}" destId="{B8E8DD04-A956-48D9-AB58-91B69B9C38F6}" srcOrd="0" destOrd="0" presId="urn:microsoft.com/office/officeart/2005/8/layout/matrix1"/>
    <dgm:cxn modelId="{1D712A5D-624D-432D-B812-69D809ADB967}" srcId="{1E78320E-4EBC-4BD9-AB51-425E5AE1E8FA}" destId="{44E0F996-0F37-49EE-82AE-1D9982FFF73C}" srcOrd="0" destOrd="0" parTransId="{231A4817-5FA4-4337-893F-E2E71EBAC9C9}" sibTransId="{F00421AA-A05D-4FB3-9FE4-DCB0BB9EE1E2}"/>
    <dgm:cxn modelId="{E0E1D465-933F-45DD-BB6C-046A761755B0}" type="presOf" srcId="{1E78320E-4EBC-4BD9-AB51-425E5AE1E8FA}" destId="{2D9F6514-432F-44EA-9E13-7A39DFCA8631}" srcOrd="0" destOrd="0" presId="urn:microsoft.com/office/officeart/2005/8/layout/matrix1"/>
    <dgm:cxn modelId="{F77BB368-7AF2-4E45-9D63-0B977D503446}" type="presOf" srcId="{F7082CFD-22AE-4B5B-931F-23E0B6EEDFFA}" destId="{0A7020C1-17DC-43EC-8C77-A3346FD0437E}" srcOrd="0" destOrd="0" presId="urn:microsoft.com/office/officeart/2005/8/layout/matrix1"/>
    <dgm:cxn modelId="{89E74B51-24A2-48D8-81B4-2975037470DD}" type="presOf" srcId="{3ACE8CB9-3FB6-4063-8DDD-F1C2A680DF2E}" destId="{278FA219-20E3-4FE5-9E6A-C001E1ACC66C}" srcOrd="0" destOrd="0" presId="urn:microsoft.com/office/officeart/2005/8/layout/matrix1"/>
    <dgm:cxn modelId="{97964C53-2368-4112-8016-26C131E6F659}" type="presOf" srcId="{7C5BF8FC-57E0-4FF0-9A06-D0FBAD87F293}" destId="{FC17CBC6-4306-41A5-A380-A227C78CE8B2}" srcOrd="0" destOrd="0" presId="urn:microsoft.com/office/officeart/2005/8/layout/matrix1"/>
    <dgm:cxn modelId="{1D4C1F7D-15CC-43BC-AA13-EB600BFE30D5}" type="presOf" srcId="{F7082CFD-22AE-4B5B-931F-23E0B6EEDFFA}" destId="{8EEF67DA-2F26-4AE2-8A4F-C6B6066D559C}" srcOrd="1" destOrd="0" presId="urn:microsoft.com/office/officeart/2005/8/layout/matrix1"/>
    <dgm:cxn modelId="{BE7C828A-022E-454E-82E4-5F882EB49BE2}" type="presOf" srcId="{3ACE8CB9-3FB6-4063-8DDD-F1C2A680DF2E}" destId="{51F927A6-D1E9-41AE-BDDD-C17FC789AE9C}" srcOrd="1" destOrd="0" presId="urn:microsoft.com/office/officeart/2005/8/layout/matrix1"/>
    <dgm:cxn modelId="{A65C1CA9-C36A-440C-92D0-BE4E3625B679}" srcId="{44E0F996-0F37-49EE-82AE-1D9982FFF73C}" destId="{7C5BF8FC-57E0-4FF0-9A06-D0FBAD87F293}" srcOrd="3" destOrd="0" parTransId="{C1CEABCA-B4AB-4D0A-9937-AFCEB0601C5E}" sibTransId="{94723879-A7C6-4254-AC82-BEF279AA1B4B}"/>
    <dgm:cxn modelId="{CC028FAB-4CFF-4C64-922C-FA6A6D41CA55}" srcId="{44E0F996-0F37-49EE-82AE-1D9982FFF73C}" destId="{F7082CFD-22AE-4B5B-931F-23E0B6EEDFFA}" srcOrd="2" destOrd="0" parTransId="{382507B8-1E4F-41B8-B33E-21FDEC6D4023}" sibTransId="{13653A01-7125-4026-9F38-6CA4D3AFF869}"/>
    <dgm:cxn modelId="{9460E8D0-43FB-4793-BE4C-43A0B9647752}" srcId="{44E0F996-0F37-49EE-82AE-1D9982FFF73C}" destId="{65934896-581D-4EE0-9BC3-511D80156D86}" srcOrd="0" destOrd="0" parTransId="{311CBC08-2276-4250-9F6F-14404325E5A4}" sibTransId="{84DA9E23-A393-4E5E-9DE2-70F6F0039692}"/>
    <dgm:cxn modelId="{1312D4DD-14E2-4C43-889A-433ACC3AE4F3}" type="presOf" srcId="{65934896-581D-4EE0-9BC3-511D80156D86}" destId="{0118938B-7823-46DE-9193-ED87CC871220}" srcOrd="1" destOrd="0" presId="urn:microsoft.com/office/officeart/2005/8/layout/matrix1"/>
    <dgm:cxn modelId="{47742BE4-3480-4C0A-AA75-97FA45EDCC87}" type="presOf" srcId="{44E0F996-0F37-49EE-82AE-1D9982FFF73C}" destId="{A673A3DE-77A0-4A4A-8F51-4CF7DD63D5AC}" srcOrd="0" destOrd="0" presId="urn:microsoft.com/office/officeart/2005/8/layout/matrix1"/>
    <dgm:cxn modelId="{98AF6AEB-B41F-4FB4-8556-03AB461385C6}" srcId="{44E0F996-0F37-49EE-82AE-1D9982FFF73C}" destId="{3ACE8CB9-3FB6-4063-8DDD-F1C2A680DF2E}" srcOrd="1" destOrd="0" parTransId="{B210EF9E-3EE6-461C-A6E2-9CEBD4A8C229}" sibTransId="{8063BB4B-54EE-4E67-AED4-02DA2B1E9AFC}"/>
    <dgm:cxn modelId="{8EF72234-9D47-4374-89B4-00F04530E4A5}" type="presParOf" srcId="{2D9F6514-432F-44EA-9E13-7A39DFCA8631}" destId="{8031E46C-8598-4515-8D07-B8E6583B46E9}" srcOrd="0" destOrd="0" presId="urn:microsoft.com/office/officeart/2005/8/layout/matrix1"/>
    <dgm:cxn modelId="{AA1D9E38-9CDC-43E9-81D3-B75DE28B79C2}" type="presParOf" srcId="{8031E46C-8598-4515-8D07-B8E6583B46E9}" destId="{B8E8DD04-A956-48D9-AB58-91B69B9C38F6}" srcOrd="0" destOrd="0" presId="urn:microsoft.com/office/officeart/2005/8/layout/matrix1"/>
    <dgm:cxn modelId="{DC58922B-D330-42FF-AABE-75CF038B4217}" type="presParOf" srcId="{8031E46C-8598-4515-8D07-B8E6583B46E9}" destId="{0118938B-7823-46DE-9193-ED87CC871220}" srcOrd="1" destOrd="0" presId="urn:microsoft.com/office/officeart/2005/8/layout/matrix1"/>
    <dgm:cxn modelId="{2E6495AD-2E18-4EC4-9057-21D0410D7317}" type="presParOf" srcId="{8031E46C-8598-4515-8D07-B8E6583B46E9}" destId="{278FA219-20E3-4FE5-9E6A-C001E1ACC66C}" srcOrd="2" destOrd="0" presId="urn:microsoft.com/office/officeart/2005/8/layout/matrix1"/>
    <dgm:cxn modelId="{27067A2E-9037-4898-B865-CE7BC9BAC8F8}" type="presParOf" srcId="{8031E46C-8598-4515-8D07-B8E6583B46E9}" destId="{51F927A6-D1E9-41AE-BDDD-C17FC789AE9C}" srcOrd="3" destOrd="0" presId="urn:microsoft.com/office/officeart/2005/8/layout/matrix1"/>
    <dgm:cxn modelId="{E0FB0703-F40E-4A50-8091-B77A638B3760}" type="presParOf" srcId="{8031E46C-8598-4515-8D07-B8E6583B46E9}" destId="{0A7020C1-17DC-43EC-8C77-A3346FD0437E}" srcOrd="4" destOrd="0" presId="urn:microsoft.com/office/officeart/2005/8/layout/matrix1"/>
    <dgm:cxn modelId="{3512F349-B0DD-47F7-8BC3-8E31D9C2CD81}" type="presParOf" srcId="{8031E46C-8598-4515-8D07-B8E6583B46E9}" destId="{8EEF67DA-2F26-4AE2-8A4F-C6B6066D559C}" srcOrd="5" destOrd="0" presId="urn:microsoft.com/office/officeart/2005/8/layout/matrix1"/>
    <dgm:cxn modelId="{24D03DF8-EAC3-42D6-A14B-7B9BBA5D55A9}" type="presParOf" srcId="{8031E46C-8598-4515-8D07-B8E6583B46E9}" destId="{FC17CBC6-4306-41A5-A380-A227C78CE8B2}" srcOrd="6" destOrd="0" presId="urn:microsoft.com/office/officeart/2005/8/layout/matrix1"/>
    <dgm:cxn modelId="{EF60335D-FA67-4DE9-8158-DE1DA547394D}" type="presParOf" srcId="{8031E46C-8598-4515-8D07-B8E6583B46E9}" destId="{2DAFE56F-C63D-405F-AF32-F7EA987C3BA9}" srcOrd="7" destOrd="0" presId="urn:microsoft.com/office/officeart/2005/8/layout/matrix1"/>
    <dgm:cxn modelId="{312F60C9-2349-4D9B-B41B-E4A1FD9F4009}" type="presParOf" srcId="{2D9F6514-432F-44EA-9E13-7A39DFCA8631}" destId="{A673A3DE-77A0-4A4A-8F51-4CF7DD63D5A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5D7216-4444-4901-B626-6F2A5DBB555B}" type="doc">
      <dgm:prSet loTypeId="urn:microsoft.com/office/officeart/2009/layout/ReverseList" loCatId="relationship" qsTypeId="urn:microsoft.com/office/officeart/2005/8/quickstyle/simple1" qsCatId="simple" csTypeId="urn:microsoft.com/office/officeart/2005/8/colors/accent2_3" csCatId="accent2" phldr="1"/>
      <dgm:spPr/>
      <dgm:t>
        <a:bodyPr/>
        <a:lstStyle/>
        <a:p>
          <a:endParaRPr lang="en-US"/>
        </a:p>
      </dgm:t>
    </dgm:pt>
    <dgm:pt modelId="{E20F476A-F465-4C7E-8DC7-14E2B0F58423}">
      <dgm:prSet phldrT="[Text]"/>
      <dgm:spPr/>
      <dgm:t>
        <a:bodyPr/>
        <a:lstStyle/>
        <a:p>
          <a:endParaRPr lang="en-US" dirty="0"/>
        </a:p>
      </dgm:t>
    </dgm:pt>
    <dgm:pt modelId="{5C72A1D3-8B41-4EEB-B5F8-AF5038D214B5}" type="parTrans" cxnId="{A30D5F97-CEC7-4314-9C3D-A9DF25E2F52C}">
      <dgm:prSet/>
      <dgm:spPr/>
      <dgm:t>
        <a:bodyPr/>
        <a:lstStyle/>
        <a:p>
          <a:endParaRPr lang="en-US"/>
        </a:p>
      </dgm:t>
    </dgm:pt>
    <dgm:pt modelId="{B5C31313-9AC4-46F6-BDE3-BC25B3370FCE}" type="sibTrans" cxnId="{A30D5F97-CEC7-4314-9C3D-A9DF25E2F52C}">
      <dgm:prSet/>
      <dgm:spPr/>
      <dgm:t>
        <a:bodyPr/>
        <a:lstStyle/>
        <a:p>
          <a:endParaRPr lang="en-US"/>
        </a:p>
      </dgm:t>
    </dgm:pt>
    <dgm:pt modelId="{03EB97EF-1149-4C58-B388-14640D105332}">
      <dgm:prSet phldrT="[Text]"/>
      <dgm:spPr/>
      <dgm:t>
        <a:bodyPr/>
        <a:lstStyle/>
        <a:p>
          <a:endParaRPr lang="en-US" dirty="0"/>
        </a:p>
      </dgm:t>
    </dgm:pt>
    <dgm:pt modelId="{BFD7AF31-01C8-45FB-8E96-591C2230C2D3}" type="parTrans" cxnId="{916D470F-79B8-4FB3-8222-31764520D5C3}">
      <dgm:prSet/>
      <dgm:spPr/>
      <dgm:t>
        <a:bodyPr/>
        <a:lstStyle/>
        <a:p>
          <a:endParaRPr lang="en-US"/>
        </a:p>
      </dgm:t>
    </dgm:pt>
    <dgm:pt modelId="{A18C86D0-1365-4F2A-99A3-72FB7B0CB0A6}" type="sibTrans" cxnId="{916D470F-79B8-4FB3-8222-31764520D5C3}">
      <dgm:prSet/>
      <dgm:spPr/>
      <dgm:t>
        <a:bodyPr/>
        <a:lstStyle/>
        <a:p>
          <a:endParaRPr lang="en-US"/>
        </a:p>
      </dgm:t>
    </dgm:pt>
    <dgm:pt modelId="{42B191BF-A5F2-4155-B38E-834135AC07A6}">
      <dgm:prSet/>
      <dgm:spPr/>
      <dgm:t>
        <a:bodyPr/>
        <a:lstStyle/>
        <a:p>
          <a:endParaRPr lang="en-US"/>
        </a:p>
      </dgm:t>
    </dgm:pt>
    <dgm:pt modelId="{6A05E07A-A2B7-4992-89FC-5E07A0FDE390}" type="parTrans" cxnId="{F7A1AB0C-74A9-4766-81B7-43823D128284}">
      <dgm:prSet/>
      <dgm:spPr/>
      <dgm:t>
        <a:bodyPr/>
        <a:lstStyle/>
        <a:p>
          <a:endParaRPr lang="en-US"/>
        </a:p>
      </dgm:t>
    </dgm:pt>
    <dgm:pt modelId="{9424925E-8734-45DC-9EC9-CA57EBD25DA1}" type="sibTrans" cxnId="{F7A1AB0C-74A9-4766-81B7-43823D128284}">
      <dgm:prSet/>
      <dgm:spPr/>
      <dgm:t>
        <a:bodyPr/>
        <a:lstStyle/>
        <a:p>
          <a:endParaRPr lang="en-US"/>
        </a:p>
      </dgm:t>
    </dgm:pt>
    <dgm:pt modelId="{B787383B-3E10-4612-B156-DF1E07B9E4B6}">
      <dgm:prSet/>
      <dgm:spPr/>
      <dgm:t>
        <a:bodyPr/>
        <a:lstStyle/>
        <a:p>
          <a:endParaRPr lang="en-US"/>
        </a:p>
      </dgm:t>
    </dgm:pt>
    <dgm:pt modelId="{A24B2CCE-32BA-4929-95C6-1AE9ECD4B3DA}" type="parTrans" cxnId="{CBDFC26C-8ED0-4687-912D-AD64473EA1A6}">
      <dgm:prSet/>
      <dgm:spPr/>
      <dgm:t>
        <a:bodyPr/>
        <a:lstStyle/>
        <a:p>
          <a:endParaRPr lang="en-US"/>
        </a:p>
      </dgm:t>
    </dgm:pt>
    <dgm:pt modelId="{A8732B52-15BA-4251-8927-861952640C6E}" type="sibTrans" cxnId="{CBDFC26C-8ED0-4687-912D-AD64473EA1A6}">
      <dgm:prSet/>
      <dgm:spPr/>
      <dgm:t>
        <a:bodyPr/>
        <a:lstStyle/>
        <a:p>
          <a:endParaRPr lang="en-US"/>
        </a:p>
      </dgm:t>
    </dgm:pt>
    <dgm:pt modelId="{AB1983B6-46A6-44C3-92DC-D36539FD05F3}">
      <dgm:prSet/>
      <dgm:spPr/>
      <dgm:t>
        <a:bodyPr/>
        <a:lstStyle/>
        <a:p>
          <a:endParaRPr lang="en-US"/>
        </a:p>
      </dgm:t>
    </dgm:pt>
    <dgm:pt modelId="{66E718B6-F955-4241-85BD-3D631A014A46}" type="parTrans" cxnId="{D5BDCAD3-7948-4EC8-9311-64258BC1D901}">
      <dgm:prSet/>
      <dgm:spPr/>
      <dgm:t>
        <a:bodyPr/>
        <a:lstStyle/>
        <a:p>
          <a:endParaRPr lang="en-US"/>
        </a:p>
      </dgm:t>
    </dgm:pt>
    <dgm:pt modelId="{7FD9B790-76DC-436C-A170-C36F1A329F31}" type="sibTrans" cxnId="{D5BDCAD3-7948-4EC8-9311-64258BC1D901}">
      <dgm:prSet/>
      <dgm:spPr/>
      <dgm:t>
        <a:bodyPr/>
        <a:lstStyle/>
        <a:p>
          <a:endParaRPr lang="en-US"/>
        </a:p>
      </dgm:t>
    </dgm:pt>
    <dgm:pt modelId="{E0D2E3F8-4B37-4C0F-B9D6-714C44C4DFA0}">
      <dgm:prSet/>
      <dgm:spPr/>
      <dgm:t>
        <a:bodyPr/>
        <a:lstStyle/>
        <a:p>
          <a:endParaRPr lang="en-US"/>
        </a:p>
      </dgm:t>
    </dgm:pt>
    <dgm:pt modelId="{867B985A-7768-47C9-9FD7-AAF991BE8CE3}" type="parTrans" cxnId="{5B5E73CE-CF15-4C85-B7D6-DEA6EE0548CA}">
      <dgm:prSet/>
      <dgm:spPr/>
      <dgm:t>
        <a:bodyPr/>
        <a:lstStyle/>
        <a:p>
          <a:endParaRPr lang="en-US"/>
        </a:p>
      </dgm:t>
    </dgm:pt>
    <dgm:pt modelId="{7F7BC798-3DE6-40CE-BFCE-31FCF8FD60FC}" type="sibTrans" cxnId="{5B5E73CE-CF15-4C85-B7D6-DEA6EE0548CA}">
      <dgm:prSet/>
      <dgm:spPr/>
      <dgm:t>
        <a:bodyPr/>
        <a:lstStyle/>
        <a:p>
          <a:endParaRPr lang="en-US"/>
        </a:p>
      </dgm:t>
    </dgm:pt>
    <dgm:pt modelId="{35AEECEF-004D-416A-84C1-CB983150B8BA}">
      <dgm:prSet/>
      <dgm:spPr/>
      <dgm:t>
        <a:bodyPr/>
        <a:lstStyle/>
        <a:p>
          <a:endParaRPr lang="en-US"/>
        </a:p>
      </dgm:t>
    </dgm:pt>
    <dgm:pt modelId="{963F2687-809F-4850-9006-DB5436E09AB6}" type="parTrans" cxnId="{AACA9C06-8764-407E-ACD6-716AF62CCECD}">
      <dgm:prSet/>
      <dgm:spPr/>
      <dgm:t>
        <a:bodyPr/>
        <a:lstStyle/>
        <a:p>
          <a:endParaRPr lang="en-US"/>
        </a:p>
      </dgm:t>
    </dgm:pt>
    <dgm:pt modelId="{C4907540-0EC3-4E58-8ADE-99B3251EE0E7}" type="sibTrans" cxnId="{AACA9C06-8764-407E-ACD6-716AF62CCECD}">
      <dgm:prSet/>
      <dgm:spPr/>
      <dgm:t>
        <a:bodyPr/>
        <a:lstStyle/>
        <a:p>
          <a:endParaRPr lang="en-US"/>
        </a:p>
      </dgm:t>
    </dgm:pt>
    <dgm:pt modelId="{7CD49AB3-C9FE-4A22-A79E-AD29351ED187}">
      <dgm:prSet/>
      <dgm:spPr/>
      <dgm:t>
        <a:bodyPr/>
        <a:lstStyle/>
        <a:p>
          <a:endParaRPr lang="en-US" dirty="0"/>
        </a:p>
      </dgm:t>
    </dgm:pt>
    <dgm:pt modelId="{9407169A-3B58-4E3D-AF03-D36BC554D9D4}" type="parTrans" cxnId="{19AADE39-ED43-4E4E-AA71-59085261FC2E}">
      <dgm:prSet/>
      <dgm:spPr/>
      <dgm:t>
        <a:bodyPr/>
        <a:lstStyle/>
        <a:p>
          <a:endParaRPr lang="en-US"/>
        </a:p>
      </dgm:t>
    </dgm:pt>
    <dgm:pt modelId="{FA1347BA-FF51-48EC-8029-04E8838EA41E}" type="sibTrans" cxnId="{19AADE39-ED43-4E4E-AA71-59085261FC2E}">
      <dgm:prSet/>
      <dgm:spPr/>
      <dgm:t>
        <a:bodyPr/>
        <a:lstStyle/>
        <a:p>
          <a:endParaRPr lang="en-US"/>
        </a:p>
      </dgm:t>
    </dgm:pt>
    <dgm:pt modelId="{6343E4B4-316E-4F9F-A701-CD90026EB652}" type="pres">
      <dgm:prSet presAssocID="{DC5D7216-4444-4901-B626-6F2A5DBB555B}" presName="Name0" presStyleCnt="0">
        <dgm:presLayoutVars>
          <dgm:chMax val="2"/>
          <dgm:chPref val="2"/>
          <dgm:animLvl val="lvl"/>
        </dgm:presLayoutVars>
      </dgm:prSet>
      <dgm:spPr/>
    </dgm:pt>
    <dgm:pt modelId="{A27240D4-C846-4E33-9D00-63B36DD47462}" type="pres">
      <dgm:prSet presAssocID="{DC5D7216-4444-4901-B626-6F2A5DBB555B}" presName="LeftText" presStyleLbl="revTx" presStyleIdx="0" presStyleCnt="0">
        <dgm:presLayoutVars>
          <dgm:bulletEnabled val="1"/>
        </dgm:presLayoutVars>
      </dgm:prSet>
      <dgm:spPr/>
    </dgm:pt>
    <dgm:pt modelId="{6D7D7F82-9BF1-4961-8DB7-A4C15E43C09C}" type="pres">
      <dgm:prSet presAssocID="{DC5D7216-4444-4901-B626-6F2A5DBB555B}" presName="LeftNode" presStyleLbl="bgImgPlace1" presStyleIdx="0" presStyleCnt="2" custScaleX="185152" custScaleY="144170" custLinFactNeighborX="-52950" custLinFactNeighborY="-20689">
        <dgm:presLayoutVars>
          <dgm:chMax val="2"/>
          <dgm:chPref val="2"/>
        </dgm:presLayoutVars>
      </dgm:prSet>
      <dgm:spPr/>
    </dgm:pt>
    <dgm:pt modelId="{6B5603B6-0468-45F2-827E-0E3274BE93FA}" type="pres">
      <dgm:prSet presAssocID="{DC5D7216-4444-4901-B626-6F2A5DBB555B}" presName="RightText" presStyleLbl="revTx" presStyleIdx="0" presStyleCnt="0">
        <dgm:presLayoutVars>
          <dgm:bulletEnabled val="1"/>
        </dgm:presLayoutVars>
      </dgm:prSet>
      <dgm:spPr/>
    </dgm:pt>
    <dgm:pt modelId="{3DAF3A03-5A66-4361-806F-DE9776D21281}" type="pres">
      <dgm:prSet presAssocID="{DC5D7216-4444-4901-B626-6F2A5DBB555B}" presName="RightNode" presStyleLbl="bgImgPlace1" presStyleIdx="1" presStyleCnt="2" custScaleX="199025" custScaleY="120137" custLinFactNeighborX="69561" custLinFactNeighborY="-17630">
        <dgm:presLayoutVars>
          <dgm:chMax val="0"/>
          <dgm:chPref val="0"/>
        </dgm:presLayoutVars>
      </dgm:prSet>
      <dgm:spPr/>
    </dgm:pt>
    <dgm:pt modelId="{3879C531-C308-4290-86E0-9F174C3F2717}" type="pres">
      <dgm:prSet presAssocID="{DC5D7216-4444-4901-B626-6F2A5DBB555B}" presName="TopArrow" presStyleLbl="node1" presStyleIdx="0" presStyleCnt="2" custScaleX="49576" custScaleY="66109" custLinFactNeighborX="1324" custLinFactNeighborY="-18018"/>
      <dgm:spPr/>
    </dgm:pt>
    <dgm:pt modelId="{42ADC1ED-F6AE-479E-8EB7-6137985F97E9}" type="pres">
      <dgm:prSet presAssocID="{DC5D7216-4444-4901-B626-6F2A5DBB555B}" presName="BottomArrow" presStyleLbl="node1" presStyleIdx="1" presStyleCnt="2" custScaleX="34744" custScaleY="56084" custLinFactNeighborX="-4317" custLinFactNeighborY="-42071"/>
      <dgm:spPr/>
    </dgm:pt>
  </dgm:ptLst>
  <dgm:cxnLst>
    <dgm:cxn modelId="{AACA9C06-8764-407E-ACD6-716AF62CCECD}" srcId="{DC5D7216-4444-4901-B626-6F2A5DBB555B}" destId="{35AEECEF-004D-416A-84C1-CB983150B8BA}" srcOrd="6" destOrd="0" parTransId="{963F2687-809F-4850-9006-DB5436E09AB6}" sibTransId="{C4907540-0EC3-4E58-8ADE-99B3251EE0E7}"/>
    <dgm:cxn modelId="{F7A1AB0C-74A9-4766-81B7-43823D128284}" srcId="{DC5D7216-4444-4901-B626-6F2A5DBB555B}" destId="{42B191BF-A5F2-4155-B38E-834135AC07A6}" srcOrd="2" destOrd="0" parTransId="{6A05E07A-A2B7-4992-89FC-5E07A0FDE390}" sibTransId="{9424925E-8734-45DC-9EC9-CA57EBD25DA1}"/>
    <dgm:cxn modelId="{916D470F-79B8-4FB3-8222-31764520D5C3}" srcId="{DC5D7216-4444-4901-B626-6F2A5DBB555B}" destId="{03EB97EF-1149-4C58-B388-14640D105332}" srcOrd="1" destOrd="0" parTransId="{BFD7AF31-01C8-45FB-8E96-591C2230C2D3}" sibTransId="{A18C86D0-1365-4F2A-99A3-72FB7B0CB0A6}"/>
    <dgm:cxn modelId="{F23E2635-0A9F-4309-A627-5A6401060904}" type="presOf" srcId="{03EB97EF-1149-4C58-B388-14640D105332}" destId="{3DAF3A03-5A66-4361-806F-DE9776D21281}" srcOrd="1" destOrd="0" presId="urn:microsoft.com/office/officeart/2009/layout/ReverseList"/>
    <dgm:cxn modelId="{19AADE39-ED43-4E4E-AA71-59085261FC2E}" srcId="{DC5D7216-4444-4901-B626-6F2A5DBB555B}" destId="{7CD49AB3-C9FE-4A22-A79E-AD29351ED187}" srcOrd="7" destOrd="0" parTransId="{9407169A-3B58-4E3D-AF03-D36BC554D9D4}" sibTransId="{FA1347BA-FF51-48EC-8029-04E8838EA41E}"/>
    <dgm:cxn modelId="{CBDFC26C-8ED0-4687-912D-AD64473EA1A6}" srcId="{DC5D7216-4444-4901-B626-6F2A5DBB555B}" destId="{B787383B-3E10-4612-B156-DF1E07B9E4B6}" srcOrd="3" destOrd="0" parTransId="{A24B2CCE-32BA-4929-95C6-1AE9ECD4B3DA}" sibTransId="{A8732B52-15BA-4251-8927-861952640C6E}"/>
    <dgm:cxn modelId="{184BF571-7EBF-49A3-A36C-763E8C4474EB}" type="presOf" srcId="{E20F476A-F465-4C7E-8DC7-14E2B0F58423}" destId="{6D7D7F82-9BF1-4961-8DB7-A4C15E43C09C}" srcOrd="1" destOrd="0" presId="urn:microsoft.com/office/officeart/2009/layout/ReverseList"/>
    <dgm:cxn modelId="{A30D5F97-CEC7-4314-9C3D-A9DF25E2F52C}" srcId="{DC5D7216-4444-4901-B626-6F2A5DBB555B}" destId="{E20F476A-F465-4C7E-8DC7-14E2B0F58423}" srcOrd="0" destOrd="0" parTransId="{5C72A1D3-8B41-4EEB-B5F8-AF5038D214B5}" sibTransId="{B5C31313-9AC4-46F6-BDE3-BC25B3370FCE}"/>
    <dgm:cxn modelId="{5B5E73CE-CF15-4C85-B7D6-DEA6EE0548CA}" srcId="{DC5D7216-4444-4901-B626-6F2A5DBB555B}" destId="{E0D2E3F8-4B37-4C0F-B9D6-714C44C4DFA0}" srcOrd="5" destOrd="0" parTransId="{867B985A-7768-47C9-9FD7-AAF991BE8CE3}" sibTransId="{7F7BC798-3DE6-40CE-BFCE-31FCF8FD60FC}"/>
    <dgm:cxn modelId="{D5BDCAD3-7948-4EC8-9311-64258BC1D901}" srcId="{DC5D7216-4444-4901-B626-6F2A5DBB555B}" destId="{AB1983B6-46A6-44C3-92DC-D36539FD05F3}" srcOrd="4" destOrd="0" parTransId="{66E718B6-F955-4241-85BD-3D631A014A46}" sibTransId="{7FD9B790-76DC-436C-A170-C36F1A329F31}"/>
    <dgm:cxn modelId="{90F82EDB-7E74-4FAC-851D-0A02FE01D756}" type="presOf" srcId="{E20F476A-F465-4C7E-8DC7-14E2B0F58423}" destId="{A27240D4-C846-4E33-9D00-63B36DD47462}" srcOrd="0" destOrd="0" presId="urn:microsoft.com/office/officeart/2009/layout/ReverseList"/>
    <dgm:cxn modelId="{21DDA9E6-D9CE-4F96-8C18-64DECE3F1B72}" type="presOf" srcId="{03EB97EF-1149-4C58-B388-14640D105332}" destId="{6B5603B6-0468-45F2-827E-0E3274BE93FA}" srcOrd="0" destOrd="0" presId="urn:microsoft.com/office/officeart/2009/layout/ReverseList"/>
    <dgm:cxn modelId="{788C3CFE-54E4-4363-B452-09F217472A3B}" type="presOf" srcId="{DC5D7216-4444-4901-B626-6F2A5DBB555B}" destId="{6343E4B4-316E-4F9F-A701-CD90026EB652}" srcOrd="0" destOrd="0" presId="urn:microsoft.com/office/officeart/2009/layout/ReverseList"/>
    <dgm:cxn modelId="{9D9006EA-F585-4639-81DF-2A2E318BC087}" type="presParOf" srcId="{6343E4B4-316E-4F9F-A701-CD90026EB652}" destId="{A27240D4-C846-4E33-9D00-63B36DD47462}" srcOrd="0" destOrd="0" presId="urn:microsoft.com/office/officeart/2009/layout/ReverseList"/>
    <dgm:cxn modelId="{02988D79-C43D-40BD-B5EA-5260BFE958BC}" type="presParOf" srcId="{6343E4B4-316E-4F9F-A701-CD90026EB652}" destId="{6D7D7F82-9BF1-4961-8DB7-A4C15E43C09C}" srcOrd="1" destOrd="0" presId="urn:microsoft.com/office/officeart/2009/layout/ReverseList"/>
    <dgm:cxn modelId="{E3D98E9F-49E0-4B97-AE23-625F9E07F703}" type="presParOf" srcId="{6343E4B4-316E-4F9F-A701-CD90026EB652}" destId="{6B5603B6-0468-45F2-827E-0E3274BE93FA}" srcOrd="2" destOrd="0" presId="urn:microsoft.com/office/officeart/2009/layout/ReverseList"/>
    <dgm:cxn modelId="{7F285B48-7441-4CCF-AA7D-33BAD5D4F2ED}" type="presParOf" srcId="{6343E4B4-316E-4F9F-A701-CD90026EB652}" destId="{3DAF3A03-5A66-4361-806F-DE9776D21281}" srcOrd="3" destOrd="0" presId="urn:microsoft.com/office/officeart/2009/layout/ReverseList"/>
    <dgm:cxn modelId="{ED4DF96C-35E9-4484-B425-9EC586E161EC}" type="presParOf" srcId="{6343E4B4-316E-4F9F-A701-CD90026EB652}" destId="{3879C531-C308-4290-86E0-9F174C3F2717}" srcOrd="4" destOrd="0" presId="urn:microsoft.com/office/officeart/2009/layout/ReverseList"/>
    <dgm:cxn modelId="{8ACC31B7-07DF-4104-BABA-5CBD82EEF5D3}" type="presParOf" srcId="{6343E4B4-316E-4F9F-A701-CD90026EB652}" destId="{42ADC1ED-F6AE-479E-8EB7-6137985F97E9}"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36B2A-BE32-47A1-8BE2-24AA1D2598FA}">
      <dsp:nvSpPr>
        <dsp:cNvPr id="0" name=""/>
        <dsp:cNvSpPr/>
      </dsp:nvSpPr>
      <dsp:spPr>
        <a:xfrm>
          <a:off x="4516066" y="-18377"/>
          <a:ext cx="2039224" cy="14683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EG" sz="2400" kern="1200" dirty="0"/>
            <a:t>التغيرات المناخية</a:t>
          </a:r>
          <a:r>
            <a:rPr lang="ar-EG" sz="700" kern="1200" dirty="0"/>
            <a:t> </a:t>
          </a:r>
          <a:endParaRPr lang="en-US" sz="700" kern="1200" dirty="0"/>
        </a:p>
      </dsp:txBody>
      <dsp:txXfrm>
        <a:off x="4814703" y="196662"/>
        <a:ext cx="1441950" cy="1038297"/>
      </dsp:txXfrm>
    </dsp:sp>
    <dsp:sp modelId="{0ED8DC8C-5DA2-4006-8985-45D4C099C22D}">
      <dsp:nvSpPr>
        <dsp:cNvPr id="0" name=""/>
        <dsp:cNvSpPr/>
      </dsp:nvSpPr>
      <dsp:spPr>
        <a:xfrm rot="337372">
          <a:off x="6803712" y="676340"/>
          <a:ext cx="627771" cy="3904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803994" y="748688"/>
        <a:ext cx="510642" cy="234258"/>
      </dsp:txXfrm>
    </dsp:sp>
    <dsp:sp modelId="{370A3112-C413-4373-B5FB-27F8E664615B}">
      <dsp:nvSpPr>
        <dsp:cNvPr id="0" name=""/>
        <dsp:cNvSpPr/>
      </dsp:nvSpPr>
      <dsp:spPr>
        <a:xfrm>
          <a:off x="7713757" y="309950"/>
          <a:ext cx="2126229" cy="14499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ar-EG" sz="2600" kern="1200" dirty="0"/>
            <a:t>الحد من التلوث </a:t>
          </a:r>
          <a:endParaRPr lang="en-US" sz="2600" kern="1200" dirty="0"/>
        </a:p>
      </dsp:txBody>
      <dsp:txXfrm>
        <a:off x="8025136" y="522288"/>
        <a:ext cx="1503471" cy="1025259"/>
      </dsp:txXfrm>
    </dsp:sp>
    <dsp:sp modelId="{A6B2610D-22F8-4F6C-A910-22F407C13BB5}">
      <dsp:nvSpPr>
        <dsp:cNvPr id="0" name=""/>
        <dsp:cNvSpPr/>
      </dsp:nvSpPr>
      <dsp:spPr>
        <a:xfrm rot="3349095">
          <a:off x="9227438" y="1701355"/>
          <a:ext cx="269223" cy="3904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245133" y="1746033"/>
        <a:ext cx="188456" cy="234258"/>
      </dsp:txXfrm>
    </dsp:sp>
    <dsp:sp modelId="{6978934E-6E05-40DD-8435-58D1D2B6DDF3}">
      <dsp:nvSpPr>
        <dsp:cNvPr id="0" name=""/>
        <dsp:cNvSpPr/>
      </dsp:nvSpPr>
      <dsp:spPr>
        <a:xfrm>
          <a:off x="8835215" y="2075760"/>
          <a:ext cx="2082698" cy="11568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rtl="1">
            <a:lnSpc>
              <a:spcPct val="90000"/>
            </a:lnSpc>
            <a:spcBef>
              <a:spcPct val="0"/>
            </a:spcBef>
            <a:spcAft>
              <a:spcPct val="35000"/>
            </a:spcAft>
            <a:buNone/>
          </a:pPr>
          <a:r>
            <a:rPr lang="ar-EG" sz="2600" kern="1200"/>
            <a:t>الصحة الجيدة والرفاه</a:t>
          </a:r>
          <a:endParaRPr lang="en-US" sz="2600" kern="1200" dirty="0"/>
        </a:p>
      </dsp:txBody>
      <dsp:txXfrm>
        <a:off x="9140219" y="2245174"/>
        <a:ext cx="1472690" cy="818001"/>
      </dsp:txXfrm>
    </dsp:sp>
    <dsp:sp modelId="{265D6810-7E8E-4AD0-BF1D-6BB4CD916A70}">
      <dsp:nvSpPr>
        <dsp:cNvPr id="0" name=""/>
        <dsp:cNvSpPr/>
      </dsp:nvSpPr>
      <dsp:spPr>
        <a:xfrm rot="7353391">
          <a:off x="9212294" y="3249863"/>
          <a:ext cx="318623" cy="39043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9285807" y="3287666"/>
        <a:ext cx="223036" cy="234258"/>
      </dsp:txXfrm>
    </dsp:sp>
    <dsp:sp modelId="{4C95836D-C9B9-4497-854B-B2BFD9702010}">
      <dsp:nvSpPr>
        <dsp:cNvPr id="0" name=""/>
        <dsp:cNvSpPr/>
      </dsp:nvSpPr>
      <dsp:spPr>
        <a:xfrm>
          <a:off x="7629044" y="3670042"/>
          <a:ext cx="2371813" cy="12938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EG" sz="2000" b="1" kern="1200"/>
            <a:t>خلق قرى ومجتمعات محليه مستدامه </a:t>
          </a:r>
          <a:endParaRPr lang="en-US" sz="2000" b="1" kern="1200" dirty="0"/>
        </a:p>
      </dsp:txBody>
      <dsp:txXfrm>
        <a:off x="7976388" y="3859518"/>
        <a:ext cx="1677125" cy="914869"/>
      </dsp:txXfrm>
    </dsp:sp>
    <dsp:sp modelId="{12FBE2EF-0E2F-4343-81C4-215146C94C93}">
      <dsp:nvSpPr>
        <dsp:cNvPr id="0" name=""/>
        <dsp:cNvSpPr/>
      </dsp:nvSpPr>
      <dsp:spPr>
        <a:xfrm rot="10832795">
          <a:off x="6886314" y="4105843"/>
          <a:ext cx="525005" cy="39043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003440" y="4184488"/>
        <a:ext cx="407876" cy="234258"/>
      </dsp:txXfrm>
    </dsp:sp>
    <dsp:sp modelId="{F8BD36C6-B637-4E8D-B8A7-F5D177FE8251}">
      <dsp:nvSpPr>
        <dsp:cNvPr id="0" name=""/>
        <dsp:cNvSpPr/>
      </dsp:nvSpPr>
      <dsp:spPr>
        <a:xfrm>
          <a:off x="4071590" y="3349622"/>
          <a:ext cx="2567213" cy="186865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EG" sz="2000" b="1" kern="1200" dirty="0"/>
            <a:t>تشجيع المرأة والحد من اوجه عدم المساواه </a:t>
          </a:r>
          <a:endParaRPr lang="en-US" sz="2000" b="1" kern="1200" dirty="0"/>
        </a:p>
      </dsp:txBody>
      <dsp:txXfrm>
        <a:off x="4447550" y="3623279"/>
        <a:ext cx="1815293" cy="1321336"/>
      </dsp:txXfrm>
    </dsp:sp>
    <dsp:sp modelId="{DB1E9AF0-83D4-499D-8E3A-FA9FF486EB3D}">
      <dsp:nvSpPr>
        <dsp:cNvPr id="0" name=""/>
        <dsp:cNvSpPr/>
      </dsp:nvSpPr>
      <dsp:spPr>
        <a:xfrm rot="11519982">
          <a:off x="3299937" y="3882033"/>
          <a:ext cx="259770" cy="39043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377017" y="3968220"/>
        <a:ext cx="181839" cy="234258"/>
      </dsp:txXfrm>
    </dsp:sp>
    <dsp:sp modelId="{0934AF83-6B49-490F-971F-B802997DAE6D}">
      <dsp:nvSpPr>
        <dsp:cNvPr id="0" name=""/>
        <dsp:cNvSpPr/>
      </dsp:nvSpPr>
      <dsp:spPr>
        <a:xfrm>
          <a:off x="830533" y="2796774"/>
          <a:ext cx="2444092" cy="157039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r" defTabSz="889000" rtl="1">
            <a:lnSpc>
              <a:spcPct val="90000"/>
            </a:lnSpc>
            <a:spcBef>
              <a:spcPct val="0"/>
            </a:spcBef>
            <a:spcAft>
              <a:spcPct val="35000"/>
            </a:spcAft>
            <a:buNone/>
          </a:pPr>
          <a:r>
            <a:rPr lang="ar-EG" sz="2000" kern="1200"/>
            <a:t>عقد الشراكات لتحقيق الهدف </a:t>
          </a:r>
          <a:endParaRPr lang="en-US" sz="2000" kern="1200" dirty="0"/>
        </a:p>
      </dsp:txBody>
      <dsp:txXfrm>
        <a:off x="1188462" y="3026753"/>
        <a:ext cx="1728234" cy="1110438"/>
      </dsp:txXfrm>
    </dsp:sp>
    <dsp:sp modelId="{31AF8729-5933-4597-865C-57F83FA9D7E5}">
      <dsp:nvSpPr>
        <dsp:cNvPr id="0" name=""/>
        <dsp:cNvSpPr/>
      </dsp:nvSpPr>
      <dsp:spPr>
        <a:xfrm rot="16459805">
          <a:off x="1884569" y="2120963"/>
          <a:ext cx="527707" cy="3904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38712" y="2257446"/>
        <a:ext cx="410578" cy="234258"/>
      </dsp:txXfrm>
    </dsp:sp>
    <dsp:sp modelId="{E176A1D8-3D4A-4832-8D12-2626FE17693A}">
      <dsp:nvSpPr>
        <dsp:cNvPr id="0" name=""/>
        <dsp:cNvSpPr/>
      </dsp:nvSpPr>
      <dsp:spPr>
        <a:xfrm>
          <a:off x="987480" y="492813"/>
          <a:ext cx="2498625" cy="13125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EG" sz="2000" kern="1200" dirty="0"/>
            <a:t>استدامه للموارد المائيه </a:t>
          </a:r>
          <a:endParaRPr lang="en-US" sz="2000" kern="1200" dirty="0"/>
        </a:p>
      </dsp:txBody>
      <dsp:txXfrm>
        <a:off x="1353395" y="685035"/>
        <a:ext cx="1766795" cy="928129"/>
      </dsp:txXfrm>
    </dsp:sp>
    <dsp:sp modelId="{30FCA847-6C60-4863-9AE2-57986023689A}">
      <dsp:nvSpPr>
        <dsp:cNvPr id="0" name=""/>
        <dsp:cNvSpPr/>
      </dsp:nvSpPr>
      <dsp:spPr>
        <a:xfrm rot="21151041">
          <a:off x="3684769" y="725653"/>
          <a:ext cx="579359" cy="3904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85268" y="811366"/>
        <a:ext cx="462230" cy="234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8DD04-A956-48D9-AB58-91B69B9C38F6}">
      <dsp:nvSpPr>
        <dsp:cNvPr id="0" name=""/>
        <dsp:cNvSpPr/>
      </dsp:nvSpPr>
      <dsp:spPr>
        <a:xfrm rot="16200000">
          <a:off x="1019820" y="-1019820"/>
          <a:ext cx="3000143" cy="5039783"/>
        </a:xfrm>
        <a:prstGeom prst="round1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rtl="1">
            <a:lnSpc>
              <a:spcPct val="90000"/>
            </a:lnSpc>
            <a:spcBef>
              <a:spcPct val="0"/>
            </a:spcBef>
            <a:spcAft>
              <a:spcPct val="35000"/>
            </a:spcAft>
            <a:buNone/>
          </a:pPr>
          <a:endParaRPr lang="en-US" sz="3700" kern="1200" dirty="0"/>
        </a:p>
      </dsp:txBody>
      <dsp:txXfrm rot="5400000">
        <a:off x="0" y="0"/>
        <a:ext cx="5039783" cy="2250107"/>
      </dsp:txXfrm>
    </dsp:sp>
    <dsp:sp modelId="{278FA219-20E3-4FE5-9E6A-C001E1ACC66C}">
      <dsp:nvSpPr>
        <dsp:cNvPr id="0" name=""/>
        <dsp:cNvSpPr/>
      </dsp:nvSpPr>
      <dsp:spPr>
        <a:xfrm>
          <a:off x="5039783" y="0"/>
          <a:ext cx="5039783" cy="3000143"/>
        </a:xfrm>
        <a:prstGeom prst="round1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5039783" y="0"/>
        <a:ext cx="5039783" cy="2250107"/>
      </dsp:txXfrm>
    </dsp:sp>
    <dsp:sp modelId="{0A7020C1-17DC-43EC-8C77-A3346FD0437E}">
      <dsp:nvSpPr>
        <dsp:cNvPr id="0" name=""/>
        <dsp:cNvSpPr/>
      </dsp:nvSpPr>
      <dsp:spPr>
        <a:xfrm rot="10800000">
          <a:off x="0" y="3000143"/>
          <a:ext cx="5039783" cy="3000143"/>
        </a:xfrm>
        <a:prstGeom prst="round1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rot="10800000">
        <a:off x="0" y="3750178"/>
        <a:ext cx="5039783" cy="2250107"/>
      </dsp:txXfrm>
    </dsp:sp>
    <dsp:sp modelId="{FC17CBC6-4306-41A5-A380-A227C78CE8B2}">
      <dsp:nvSpPr>
        <dsp:cNvPr id="0" name=""/>
        <dsp:cNvSpPr/>
      </dsp:nvSpPr>
      <dsp:spPr>
        <a:xfrm rot="5400000">
          <a:off x="6059603" y="1980322"/>
          <a:ext cx="3000143" cy="5039783"/>
        </a:xfrm>
        <a:prstGeom prst="round1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rot="-5400000">
        <a:off x="5039783" y="3750178"/>
        <a:ext cx="5039783" cy="2250107"/>
      </dsp:txXfrm>
    </dsp:sp>
    <dsp:sp modelId="{A673A3DE-77A0-4A4A-8F51-4CF7DD63D5AC}">
      <dsp:nvSpPr>
        <dsp:cNvPr id="0" name=""/>
        <dsp:cNvSpPr/>
      </dsp:nvSpPr>
      <dsp:spPr>
        <a:xfrm>
          <a:off x="4051204" y="2250107"/>
          <a:ext cx="1977157" cy="1500071"/>
        </a:xfrm>
        <a:prstGeom prst="roundRect">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solidFill>
                <a:srgbClr val="FF0000"/>
              </a:solidFill>
            </a:rPr>
            <a:t>SWOT analysis</a:t>
          </a:r>
          <a:endParaRPr lang="en-US" sz="3700" b="1" kern="1200" dirty="0">
            <a:solidFill>
              <a:srgbClr val="FF0000"/>
            </a:solidFill>
          </a:endParaRPr>
        </a:p>
      </dsp:txBody>
      <dsp:txXfrm>
        <a:off x="4124431" y="2323334"/>
        <a:ext cx="1830703" cy="1353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D7F82-9BF1-4961-8DB7-A4C15E43C09C}">
      <dsp:nvSpPr>
        <dsp:cNvPr id="0" name=""/>
        <dsp:cNvSpPr/>
      </dsp:nvSpPr>
      <dsp:spPr>
        <a:xfrm rot="16200000">
          <a:off x="-495536" y="670102"/>
          <a:ext cx="6228292" cy="4888088"/>
        </a:xfrm>
        <a:prstGeom prst="round2SameRect">
          <a:avLst>
            <a:gd name="adj1" fmla="val 16670"/>
            <a:gd name="adj2" fmla="val 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412750" rIns="371475" bIns="4127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rot="5400000">
        <a:off x="413226" y="238660"/>
        <a:ext cx="4649428" cy="5750972"/>
      </dsp:txXfrm>
    </dsp:sp>
    <dsp:sp modelId="{3DAF3A03-5A66-4361-806F-DE9776D21281}">
      <dsp:nvSpPr>
        <dsp:cNvPr id="0" name=""/>
        <dsp:cNvSpPr/>
      </dsp:nvSpPr>
      <dsp:spPr>
        <a:xfrm rot="5400000">
          <a:off x="5753876" y="-28948"/>
          <a:ext cx="5190041" cy="5254341"/>
        </a:xfrm>
        <a:prstGeom prst="round2SameRect">
          <a:avLst>
            <a:gd name="adj1" fmla="val 16670"/>
            <a:gd name="adj2" fmla="val 0"/>
          </a:avLst>
        </a:prstGeom>
        <a:solidFill>
          <a:schemeClr val="accent2">
            <a:tint val="50000"/>
            <a:hueOff val="-77966"/>
            <a:satOff val="-2251"/>
            <a:lumOff val="92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1475" tIns="412750" rIns="247650" bIns="4127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rot="-5400000">
        <a:off x="5721727" y="256605"/>
        <a:ext cx="5000938" cy="4683235"/>
      </dsp:txXfrm>
    </dsp:sp>
    <dsp:sp modelId="{3879C531-C308-4290-86E0-9F174C3F2717}">
      <dsp:nvSpPr>
        <dsp:cNvPr id="0" name=""/>
        <dsp:cNvSpPr/>
      </dsp:nvSpPr>
      <dsp:spPr>
        <a:xfrm>
          <a:off x="4748613" y="-29934"/>
          <a:ext cx="1368257" cy="1824466"/>
        </a:xfrm>
        <a:prstGeom prst="circularArrow">
          <a:avLst>
            <a:gd name="adj1" fmla="val 12500"/>
            <a:gd name="adj2" fmla="val 1142322"/>
            <a:gd name="adj3" fmla="val 20457678"/>
            <a:gd name="adj4" fmla="val 10800000"/>
            <a:gd name="adj5" fmla="val 125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DC1ED-F6AE-479E-8EB7-6137985F97E9}">
      <dsp:nvSpPr>
        <dsp:cNvPr id="0" name=""/>
        <dsp:cNvSpPr/>
      </dsp:nvSpPr>
      <dsp:spPr>
        <a:xfrm rot="10800000">
          <a:off x="4797601" y="3404514"/>
          <a:ext cx="958906" cy="1547798"/>
        </a:xfrm>
        <a:prstGeom prst="circularArrow">
          <a:avLst>
            <a:gd name="adj1" fmla="val 12500"/>
            <a:gd name="adj2" fmla="val 1142322"/>
            <a:gd name="adj3" fmla="val 20457678"/>
            <a:gd name="adj4" fmla="val 10800000"/>
            <a:gd name="adj5" fmla="val 125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06418-4D14-48A1-BA43-43724A2FF446}" type="datetimeFigureOut">
              <a:rPr lang="en-US" smtClean="0"/>
              <a:t>10/21/2022</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9AF65-6708-416B-8974-3B0D90B01289}" type="slidenum">
              <a:rPr lang="en-US" smtClean="0"/>
              <a:t>‹#›</a:t>
            </a:fld>
            <a:endParaRPr lang="en-US"/>
          </a:p>
        </p:txBody>
      </p:sp>
    </p:spTree>
    <p:extLst>
      <p:ext uri="{BB962C8B-B14F-4D97-AF65-F5344CB8AC3E}">
        <p14:creationId xmlns:p14="http://schemas.microsoft.com/office/powerpoint/2010/main" val="3852147014"/>
      </p:ext>
    </p:extLst>
  </p:cSld>
  <p:clrMap bg1="lt1" tx1="dk1" bg2="lt2" tx2="dk2" accent1="accent1" accent2="accent2" accent3="accent3" accent4="accent4" accent5="accent5" accent6="accent6" hlink="hlink" folHlink="folHlink"/>
  <p:notesStyle>
    <a:lvl1pPr marL="0" algn="l" defTabSz="1238818" rtl="0" eaLnBrk="1" latinLnBrk="0" hangingPunct="1">
      <a:defRPr sz="1626" kern="1200">
        <a:solidFill>
          <a:schemeClr val="tx1"/>
        </a:solidFill>
        <a:latin typeface="+mn-lt"/>
        <a:ea typeface="+mn-ea"/>
        <a:cs typeface="+mn-cs"/>
      </a:defRPr>
    </a:lvl1pPr>
    <a:lvl2pPr marL="619407" algn="l" defTabSz="1238818" rtl="0" eaLnBrk="1" latinLnBrk="0" hangingPunct="1">
      <a:defRPr sz="1626" kern="1200">
        <a:solidFill>
          <a:schemeClr val="tx1"/>
        </a:solidFill>
        <a:latin typeface="+mn-lt"/>
        <a:ea typeface="+mn-ea"/>
        <a:cs typeface="+mn-cs"/>
      </a:defRPr>
    </a:lvl2pPr>
    <a:lvl3pPr marL="1238818" algn="l" defTabSz="1238818" rtl="0" eaLnBrk="1" latinLnBrk="0" hangingPunct="1">
      <a:defRPr sz="1626" kern="1200">
        <a:solidFill>
          <a:schemeClr val="tx1"/>
        </a:solidFill>
        <a:latin typeface="+mn-lt"/>
        <a:ea typeface="+mn-ea"/>
        <a:cs typeface="+mn-cs"/>
      </a:defRPr>
    </a:lvl3pPr>
    <a:lvl4pPr marL="1858225" algn="l" defTabSz="1238818" rtl="0" eaLnBrk="1" latinLnBrk="0" hangingPunct="1">
      <a:defRPr sz="1626" kern="1200">
        <a:solidFill>
          <a:schemeClr val="tx1"/>
        </a:solidFill>
        <a:latin typeface="+mn-lt"/>
        <a:ea typeface="+mn-ea"/>
        <a:cs typeface="+mn-cs"/>
      </a:defRPr>
    </a:lvl4pPr>
    <a:lvl5pPr marL="2477634" algn="l" defTabSz="1238818" rtl="0" eaLnBrk="1" latinLnBrk="0" hangingPunct="1">
      <a:defRPr sz="1626" kern="1200">
        <a:solidFill>
          <a:schemeClr val="tx1"/>
        </a:solidFill>
        <a:latin typeface="+mn-lt"/>
        <a:ea typeface="+mn-ea"/>
        <a:cs typeface="+mn-cs"/>
      </a:defRPr>
    </a:lvl5pPr>
    <a:lvl6pPr marL="3097041" algn="l" defTabSz="1238818" rtl="0" eaLnBrk="1" latinLnBrk="0" hangingPunct="1">
      <a:defRPr sz="1626" kern="1200">
        <a:solidFill>
          <a:schemeClr val="tx1"/>
        </a:solidFill>
        <a:latin typeface="+mn-lt"/>
        <a:ea typeface="+mn-ea"/>
        <a:cs typeface="+mn-cs"/>
      </a:defRPr>
    </a:lvl6pPr>
    <a:lvl7pPr marL="3716450" algn="l" defTabSz="1238818" rtl="0" eaLnBrk="1" latinLnBrk="0" hangingPunct="1">
      <a:defRPr sz="1626" kern="1200">
        <a:solidFill>
          <a:schemeClr val="tx1"/>
        </a:solidFill>
        <a:latin typeface="+mn-lt"/>
        <a:ea typeface="+mn-ea"/>
        <a:cs typeface="+mn-cs"/>
      </a:defRPr>
    </a:lvl7pPr>
    <a:lvl8pPr marL="4335859" algn="l" defTabSz="1238818" rtl="0" eaLnBrk="1" latinLnBrk="0" hangingPunct="1">
      <a:defRPr sz="1626" kern="1200">
        <a:solidFill>
          <a:schemeClr val="tx1"/>
        </a:solidFill>
        <a:latin typeface="+mn-lt"/>
        <a:ea typeface="+mn-ea"/>
        <a:cs typeface="+mn-cs"/>
      </a:defRPr>
    </a:lvl8pPr>
    <a:lvl9pPr marL="4955266" algn="l" defTabSz="1238818"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C2C3E-A6AF-4A4D-AE82-31B623F6A1ED}" type="slidenum">
              <a:rPr lang="ar-IQ" smtClean="0"/>
              <a:t>24</a:t>
            </a:fld>
            <a:endParaRPr lang="ar-IQ"/>
          </a:p>
        </p:txBody>
      </p:sp>
    </p:spTree>
    <p:extLst>
      <p:ext uri="{BB962C8B-B14F-4D97-AF65-F5344CB8AC3E}">
        <p14:creationId xmlns:p14="http://schemas.microsoft.com/office/powerpoint/2010/main" val="346995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66036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0438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39041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06378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233613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274925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369499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26/03/1444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49544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26/03/1444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92028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26/03/1444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23062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5310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413954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191390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23437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3792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0461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0259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1114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0197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29023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8488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solidFill>
                  <a:prstClr val="black">
                    <a:tint val="75000"/>
                  </a:prstClr>
                </a:solidFill>
              </a:rPr>
              <a:pPr/>
              <a:t>26/03/1444</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FE8E38B-3A5B-40C5-9933-6260CA32EC75}"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07804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26/03/1444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69054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26/03/1444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36429661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99790" y="3122763"/>
            <a:ext cx="14319768" cy="2568199"/>
          </a:xfrm>
        </p:spPr>
        <p:txBody>
          <a:bodyPr>
            <a:normAutofit/>
          </a:bodyPr>
          <a:lstStyle/>
          <a:p>
            <a:r>
              <a:rPr lang="ar-EG" sz="7200" dirty="0"/>
              <a:t>مشروع تطوير الرى الحديث بمحافظة المنوفية</a:t>
            </a:r>
            <a:endParaRPr lang="en-US" sz="7200" dirty="0"/>
          </a:p>
        </p:txBody>
      </p:sp>
      <p:sp>
        <p:nvSpPr>
          <p:cNvPr id="4" name="Subtitle 2"/>
          <p:cNvSpPr>
            <a:spLocks noGrp="1"/>
          </p:cNvSpPr>
          <p:nvPr>
            <p:ph type="subTitle" idx="1"/>
          </p:nvPr>
        </p:nvSpPr>
        <p:spPr>
          <a:xfrm>
            <a:off x="1889918" y="5977080"/>
            <a:ext cx="11339513" cy="3394585"/>
          </a:xfrm>
        </p:spPr>
        <p:txBody>
          <a:bodyPr>
            <a:normAutofit fontScale="85000" lnSpcReduction="10000"/>
          </a:bodyPr>
          <a:lstStyle/>
          <a:p>
            <a:pPr>
              <a:lnSpc>
                <a:spcPct val="150000"/>
              </a:lnSpc>
            </a:pPr>
            <a:r>
              <a:rPr lang="ar-EG" sz="4464" b="1" dirty="0"/>
              <a:t>ا</a:t>
            </a:r>
            <a:r>
              <a:rPr lang="ar-EG" sz="3968" b="1" dirty="0"/>
              <a:t>لمبادرة الوطنية للمشروعات الخضراء الذكية</a:t>
            </a:r>
          </a:p>
          <a:p>
            <a:pPr>
              <a:lnSpc>
                <a:spcPct val="150000"/>
              </a:lnSpc>
            </a:pPr>
            <a:r>
              <a:rPr lang="ar-EG" sz="4464" b="1" dirty="0"/>
              <a:t>الفئة : المشروعات التنموية المتعلقة بالمرأة وتغير المناخ والاستدامة </a:t>
            </a:r>
          </a:p>
          <a:p>
            <a:pPr>
              <a:lnSpc>
                <a:spcPct val="150000"/>
              </a:lnSpc>
            </a:pPr>
            <a:r>
              <a:rPr lang="ar-EG" sz="4836" b="1" dirty="0"/>
              <a:t>هاله صلاح عبدربه الدالى </a:t>
            </a:r>
          </a:p>
          <a:p>
            <a:pPr>
              <a:lnSpc>
                <a:spcPct val="150000"/>
              </a:lnSpc>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771" y="1058825"/>
            <a:ext cx="3027807" cy="152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7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97818" y="2647850"/>
            <a:ext cx="13760062" cy="7066678"/>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endParaRPr lang="ar-EG" dirty="0">
              <a:solidFill>
                <a:sysClr val="windowText" lastClr="000000"/>
              </a:solidFill>
              <a:latin typeface="Calibri" panose="020F0502020204030204"/>
              <a:cs typeface="Arial" panose="020B0604020202020204" pitchFamily="34" charset="0"/>
            </a:endParaRPr>
          </a:p>
          <a:p>
            <a:pPr marL="0" indent="0" algn="r" rtl="1">
              <a:buNone/>
              <a:defRPr/>
            </a:pPr>
            <a:endParaRPr lang="ar-EG" dirty="0">
              <a:solidFill>
                <a:sysClr val="windowText" lastClr="000000"/>
              </a:solidFill>
              <a:latin typeface="Calibri" panose="020F0502020204030204"/>
              <a:cs typeface="Arial" panose="020B0604020202020204" pitchFamily="34" charset="0"/>
            </a:endParaRPr>
          </a:p>
        </p:txBody>
      </p:sp>
      <p:sp>
        <p:nvSpPr>
          <p:cNvPr id="2" name="Rectangle 1"/>
          <p:cNvSpPr/>
          <p:nvPr/>
        </p:nvSpPr>
        <p:spPr>
          <a:xfrm>
            <a:off x="7577849" y="1679304"/>
            <a:ext cx="6992620" cy="550279"/>
          </a:xfrm>
          <a:prstGeom prst="rect">
            <a:avLst/>
          </a:prstGeom>
        </p:spPr>
        <p:txBody>
          <a:bodyPr wrap="none">
            <a:spAutoFit/>
          </a:bodyPr>
          <a:lstStyle/>
          <a:p>
            <a:pPr algn="r" rtl="1"/>
            <a:r>
              <a:rPr lang="ar-EG" sz="2976" b="1" dirty="0"/>
              <a:t>7-تحديد ووصف العوامل التي تؤدي إلى الوضع الحالي </a:t>
            </a:r>
          </a:p>
        </p:txBody>
      </p:sp>
      <p:sp>
        <p:nvSpPr>
          <p:cNvPr id="8" name="Rounded Rectangle 7"/>
          <p:cNvSpPr/>
          <p:nvPr/>
        </p:nvSpPr>
        <p:spPr>
          <a:xfrm>
            <a:off x="2839164" y="2625606"/>
            <a:ext cx="9477370" cy="8504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2800" dirty="0">
                <a:solidFill>
                  <a:srgbClr val="FF0000"/>
                </a:solidFill>
              </a:rPr>
              <a:t>من العوامل التى ادت الى تنفيذ فكرة الرى الحديث على مستوى المحافظة واستغلال الموارد الذاتيه</a:t>
            </a:r>
            <a:r>
              <a:rPr lang="ar-EG" sz="2400" dirty="0"/>
              <a:t> </a:t>
            </a:r>
          </a:p>
        </p:txBody>
      </p:sp>
      <p:grpSp>
        <p:nvGrpSpPr>
          <p:cNvPr id="3" name="Group 2">
            <a:extLst>
              <a:ext uri="{FF2B5EF4-FFF2-40B4-BE49-F238E27FC236}">
                <a16:creationId xmlns:a16="http://schemas.microsoft.com/office/drawing/2014/main" id="{47690491-EB26-2545-F1BD-16EA0F9D6FA7}"/>
              </a:ext>
            </a:extLst>
          </p:cNvPr>
          <p:cNvGrpSpPr/>
          <p:nvPr/>
        </p:nvGrpSpPr>
        <p:grpSpPr>
          <a:xfrm>
            <a:off x="2017072" y="3764561"/>
            <a:ext cx="11121554" cy="6721188"/>
            <a:chOff x="1540901" y="3798815"/>
            <a:chExt cx="11121554" cy="6721188"/>
          </a:xfrm>
        </p:grpSpPr>
        <p:graphicFrame>
          <p:nvGraphicFramePr>
            <p:cNvPr id="4" name="Diagram 3"/>
            <p:cNvGraphicFramePr/>
            <p:nvPr>
              <p:extLst>
                <p:ext uri="{D42A27DB-BD31-4B8C-83A1-F6EECF244321}">
                  <p14:modId xmlns:p14="http://schemas.microsoft.com/office/powerpoint/2010/main" val="2098848556"/>
                </p:ext>
              </p:extLst>
            </p:nvPr>
          </p:nvGraphicFramePr>
          <p:xfrm>
            <a:off x="1540901" y="3800291"/>
            <a:ext cx="10976068" cy="671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9868703" y="3971502"/>
              <a:ext cx="2135521" cy="584775"/>
            </a:xfrm>
            <a:prstGeom prst="rect">
              <a:avLst/>
            </a:prstGeom>
            <a:noFill/>
          </p:spPr>
          <p:txBody>
            <a:bodyPr wrap="none" rtlCol="0">
              <a:spAutoFit/>
            </a:bodyPr>
            <a:lstStyle/>
            <a:p>
              <a:r>
                <a:rPr lang="ar-EG" sz="3200" b="1" u="sng" dirty="0">
                  <a:solidFill>
                    <a:schemeClr val="accent6">
                      <a:lumMod val="50000"/>
                    </a:schemeClr>
                  </a:solidFill>
                </a:rPr>
                <a:t>عوامل طبيعيه </a:t>
              </a:r>
              <a:endParaRPr lang="en-US" sz="3200" b="1" u="sng" dirty="0">
                <a:solidFill>
                  <a:schemeClr val="accent6">
                    <a:lumMod val="50000"/>
                  </a:schemeClr>
                </a:solidFill>
              </a:endParaRPr>
            </a:p>
          </p:txBody>
        </p:sp>
        <p:sp>
          <p:nvSpPr>
            <p:cNvPr id="10" name="TextBox 9"/>
            <p:cNvSpPr txBox="1"/>
            <p:nvPr/>
          </p:nvSpPr>
          <p:spPr>
            <a:xfrm>
              <a:off x="7937662" y="4696681"/>
              <a:ext cx="4724793" cy="5009833"/>
            </a:xfrm>
            <a:prstGeom prst="rect">
              <a:avLst/>
            </a:prstGeom>
            <a:noFill/>
          </p:spPr>
          <p:txBody>
            <a:bodyPr wrap="square" rtlCol="0">
              <a:spAutoFit/>
            </a:bodyPr>
            <a:lstStyle/>
            <a:p>
              <a:pPr marL="354359" indent="-354359" algn="r" rtl="1">
                <a:lnSpc>
                  <a:spcPct val="150000"/>
                </a:lnSpc>
                <a:buFont typeface="Arial" pitchFamily="34" charset="0"/>
                <a:buChar char="•"/>
              </a:pPr>
              <a:r>
                <a:rPr lang="ar-EG" sz="2400" b="1" dirty="0"/>
                <a:t>الاستجابه للتوجه القومى نحو ترشيد المياه </a:t>
              </a:r>
            </a:p>
            <a:p>
              <a:pPr marL="354359" indent="-354359" algn="r" rtl="1">
                <a:lnSpc>
                  <a:spcPct val="150000"/>
                </a:lnSpc>
                <a:buFont typeface="Arial" pitchFamily="34" charset="0"/>
                <a:buChar char="•"/>
              </a:pPr>
              <a:r>
                <a:rPr lang="ar-EG" sz="2400" b="1" dirty="0"/>
                <a:t>تطوير منظومة الرى  التقليدى على مستوى المحافظة </a:t>
              </a:r>
            </a:p>
            <a:p>
              <a:pPr marL="354359" indent="-354359" algn="r" rtl="1">
                <a:lnSpc>
                  <a:spcPct val="150000"/>
                </a:lnSpc>
                <a:buFont typeface="Arial" pitchFamily="34" charset="0"/>
                <a:buChar char="•"/>
              </a:pPr>
              <a:r>
                <a:rPr lang="ar-EG" sz="2400" b="1" dirty="0"/>
                <a:t>الحد من مظاهر التلوث البيئى والحفاظ على البيئة الخضراء بالحافظة </a:t>
              </a:r>
            </a:p>
            <a:p>
              <a:pPr marL="354359" indent="-354359" algn="r" rtl="1">
                <a:lnSpc>
                  <a:spcPct val="150000"/>
                </a:lnSpc>
                <a:buFont typeface="Arial" pitchFamily="34" charset="0"/>
                <a:buChar char="•"/>
              </a:pPr>
              <a:r>
                <a:rPr lang="ar-EG" sz="2400" b="1" dirty="0"/>
                <a:t>مواجهة التغيرات المناخية  وارتفاع درجة حرارة التربه </a:t>
              </a:r>
            </a:p>
            <a:p>
              <a:pPr marL="354359" indent="-354359" algn="r" rtl="1">
                <a:lnSpc>
                  <a:spcPct val="150000"/>
                </a:lnSpc>
                <a:buFont typeface="Arial" pitchFamily="34" charset="0"/>
                <a:buChar char="•"/>
              </a:pPr>
              <a:r>
                <a:rPr lang="ar-EG" sz="2400" b="1" dirty="0"/>
                <a:t>الحد من استخدام المبيدات لمكافحة الحشائش الضارة </a:t>
              </a:r>
            </a:p>
          </p:txBody>
        </p:sp>
        <p:sp>
          <p:nvSpPr>
            <p:cNvPr id="11" name="TextBox 10"/>
            <p:cNvSpPr txBox="1"/>
            <p:nvPr/>
          </p:nvSpPr>
          <p:spPr>
            <a:xfrm>
              <a:off x="4114211" y="3798815"/>
              <a:ext cx="2045753" cy="584775"/>
            </a:xfrm>
            <a:prstGeom prst="rect">
              <a:avLst/>
            </a:prstGeom>
            <a:noFill/>
          </p:spPr>
          <p:txBody>
            <a:bodyPr wrap="none" rtlCol="0">
              <a:spAutoFit/>
            </a:bodyPr>
            <a:lstStyle/>
            <a:p>
              <a:r>
                <a:rPr lang="ar-EG" sz="3200" b="1" u="sng" dirty="0">
                  <a:solidFill>
                    <a:schemeClr val="accent6">
                      <a:lumMod val="50000"/>
                    </a:schemeClr>
                  </a:solidFill>
                </a:rPr>
                <a:t>عوامل</a:t>
              </a:r>
              <a:r>
                <a:rPr lang="ar-EG" sz="2400" dirty="0"/>
                <a:t> </a:t>
              </a:r>
              <a:r>
                <a:rPr lang="ar-EG" sz="3200" b="1" u="sng" dirty="0">
                  <a:solidFill>
                    <a:schemeClr val="accent6">
                      <a:lumMod val="50000"/>
                    </a:schemeClr>
                  </a:solidFill>
                </a:rPr>
                <a:t>بشريه</a:t>
              </a:r>
              <a:r>
                <a:rPr lang="ar-EG" sz="2400" dirty="0"/>
                <a:t> </a:t>
              </a:r>
              <a:endParaRPr lang="en-US" sz="2400" dirty="0"/>
            </a:p>
          </p:txBody>
        </p:sp>
        <p:sp>
          <p:nvSpPr>
            <p:cNvPr id="12" name="TextBox 11"/>
            <p:cNvSpPr txBox="1"/>
            <p:nvPr/>
          </p:nvSpPr>
          <p:spPr>
            <a:xfrm>
              <a:off x="1977148" y="4523996"/>
              <a:ext cx="4361351" cy="5379165"/>
            </a:xfrm>
            <a:prstGeom prst="rect">
              <a:avLst/>
            </a:prstGeom>
            <a:noFill/>
          </p:spPr>
          <p:txBody>
            <a:bodyPr wrap="square" rtlCol="0">
              <a:spAutoFit/>
            </a:bodyPr>
            <a:lstStyle/>
            <a:p>
              <a:pPr marL="354359" indent="-354359" algn="r" rtl="1">
                <a:lnSpc>
                  <a:spcPct val="150000"/>
                </a:lnSpc>
                <a:buFont typeface="Arial" pitchFamily="34" charset="0"/>
                <a:buChar char="•"/>
              </a:pPr>
              <a:r>
                <a:rPr lang="ar-EG" sz="2400" dirty="0"/>
                <a:t>تقليل العمالة الزراعيه  وتوفير الوقت المستخدم فى عمليه الرى </a:t>
              </a:r>
            </a:p>
            <a:p>
              <a:pPr marL="354359" indent="-354359" algn="r" rtl="1">
                <a:lnSpc>
                  <a:spcPct val="150000"/>
                </a:lnSpc>
                <a:buFont typeface="Arial" pitchFamily="34" charset="0"/>
                <a:buChar char="•"/>
              </a:pPr>
              <a:r>
                <a:rPr lang="ar-EG" sz="2400" dirty="0"/>
                <a:t>ترشيد الطاقة وانخفاض الوقود المستخدم فى ماكينات الرى التقليدية </a:t>
              </a:r>
            </a:p>
            <a:p>
              <a:pPr marL="354359" indent="-354359" algn="r" rtl="1">
                <a:buFont typeface="Arial" pitchFamily="34" charset="0"/>
                <a:buChar char="•"/>
              </a:pPr>
              <a:r>
                <a:rPr lang="ar-EG" sz="2400" dirty="0"/>
                <a:t>المساهمة فى تحقيق الاكتفاء لاذاتى من المحاصيل الزراعية </a:t>
              </a:r>
            </a:p>
            <a:p>
              <a:pPr marL="354359" indent="-354359" algn="r" rtl="1">
                <a:buFont typeface="Arial" pitchFamily="34" charset="0"/>
                <a:buChar char="•"/>
              </a:pPr>
              <a:r>
                <a:rPr lang="ar-EG" sz="2400" dirty="0"/>
                <a:t>رفع جودة الاراضى الزراعية والحفاظ على درجة خصوبتها</a:t>
              </a:r>
            </a:p>
            <a:p>
              <a:pPr marL="354359" indent="-354359" algn="r" rtl="1">
                <a:lnSpc>
                  <a:spcPct val="150000"/>
                </a:lnSpc>
                <a:buFont typeface="Arial" pitchFamily="34" charset="0"/>
                <a:buChar char="•"/>
              </a:pPr>
              <a:r>
                <a:rPr lang="ar-EG" sz="2400" dirty="0"/>
                <a:t>الحفاظ على الصحة العامة وذلك باستهلاك منتجات غذائية قليل الاسمدة والمبيدات</a:t>
              </a:r>
            </a:p>
          </p:txBody>
        </p:sp>
      </p:grpSp>
    </p:spTree>
    <p:extLst>
      <p:ext uri="{BB962C8B-B14F-4D97-AF65-F5344CB8AC3E}">
        <p14:creationId xmlns:p14="http://schemas.microsoft.com/office/powerpoint/2010/main" val="397268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5421" y="1554148"/>
            <a:ext cx="6514924" cy="550279"/>
          </a:xfrm>
          <a:prstGeom prst="rect">
            <a:avLst/>
          </a:prstGeom>
        </p:spPr>
        <p:txBody>
          <a:bodyPr wrap="none">
            <a:spAutoFit/>
          </a:bodyPr>
          <a:lstStyle/>
          <a:p>
            <a:pPr algn="r" rtl="1"/>
            <a:r>
              <a:rPr lang="ar-EG" sz="2976" b="1" dirty="0"/>
              <a:t>8-   إيجاد الحلول المحتملة واختيار فكرة المشروع </a:t>
            </a:r>
            <a:endParaRPr lang="en-US" sz="2976" b="1" dirty="0"/>
          </a:p>
        </p:txBody>
      </p:sp>
      <p:sp>
        <p:nvSpPr>
          <p:cNvPr id="3" name="TextBox 2"/>
          <p:cNvSpPr txBox="1"/>
          <p:nvPr/>
        </p:nvSpPr>
        <p:spPr>
          <a:xfrm>
            <a:off x="2657353" y="2387511"/>
            <a:ext cx="7863050" cy="550279"/>
          </a:xfrm>
          <a:prstGeom prst="rect">
            <a:avLst/>
          </a:prstGeom>
          <a:noFill/>
        </p:spPr>
        <p:txBody>
          <a:bodyPr wrap="none" rtlCol="0">
            <a:spAutoFit/>
          </a:bodyPr>
          <a:lstStyle/>
          <a:p>
            <a:r>
              <a:rPr lang="ar-EG" sz="2976" b="1" dirty="0"/>
              <a:t>الاستعانة ببدائل واقعية وتحليلها للوصول إلى الفكرة المرغوبة </a:t>
            </a:r>
            <a:endParaRPr lang="en-US" sz="2976" b="1" dirty="0"/>
          </a:p>
        </p:txBody>
      </p:sp>
      <p:sp>
        <p:nvSpPr>
          <p:cNvPr id="4" name="Rectangle 3"/>
          <p:cNvSpPr/>
          <p:nvPr/>
        </p:nvSpPr>
        <p:spPr>
          <a:xfrm>
            <a:off x="9514682" y="3277947"/>
            <a:ext cx="4514377" cy="702949"/>
          </a:xfrm>
          <a:prstGeom prst="rect">
            <a:avLst/>
          </a:prstGeom>
        </p:spPr>
        <p:txBody>
          <a:bodyPr wrap="none">
            <a:spAutoFit/>
          </a:bodyPr>
          <a:lstStyle/>
          <a:p>
            <a:pPr algn="r" rtl="1"/>
            <a:r>
              <a:rPr lang="ar-EG" sz="3968" dirty="0"/>
              <a:t>1-الرى بالغمر (السطحى) </a:t>
            </a:r>
            <a:endParaRPr lang="en-US" sz="3968" dirty="0"/>
          </a:p>
        </p:txBody>
      </p:sp>
      <p:sp>
        <p:nvSpPr>
          <p:cNvPr id="6" name="Rectangle 5"/>
          <p:cNvSpPr/>
          <p:nvPr/>
        </p:nvSpPr>
        <p:spPr>
          <a:xfrm>
            <a:off x="1889893" y="3075433"/>
            <a:ext cx="2682107" cy="702949"/>
          </a:xfrm>
          <a:prstGeom prst="rect">
            <a:avLst/>
          </a:prstGeom>
        </p:spPr>
        <p:txBody>
          <a:bodyPr wrap="square">
            <a:spAutoFit/>
          </a:bodyPr>
          <a:lstStyle/>
          <a:p>
            <a:pPr algn="r" rtl="1"/>
            <a:r>
              <a:rPr lang="ar-EG" sz="3968" dirty="0"/>
              <a:t>2-الري الآلي </a:t>
            </a:r>
            <a:endParaRPr lang="en-US" sz="3968" dirty="0"/>
          </a:p>
        </p:txBody>
      </p:sp>
      <p:sp>
        <p:nvSpPr>
          <p:cNvPr id="7" name="Rectangle 6"/>
          <p:cNvSpPr/>
          <p:nvPr/>
        </p:nvSpPr>
        <p:spPr>
          <a:xfrm>
            <a:off x="6331575" y="6218113"/>
            <a:ext cx="3169457" cy="779316"/>
          </a:xfrm>
          <a:prstGeom prst="rect">
            <a:avLst/>
          </a:prstGeom>
        </p:spPr>
        <p:txBody>
          <a:bodyPr wrap="none">
            <a:spAutoFit/>
          </a:bodyPr>
          <a:lstStyle/>
          <a:p>
            <a:pPr algn="r" rtl="1"/>
            <a:r>
              <a:rPr lang="ar-EG" sz="4464" dirty="0"/>
              <a:t>3-الري بالتنقيط </a:t>
            </a:r>
            <a:endParaRPr lang="en-US" sz="4464" dirty="0"/>
          </a:p>
        </p:txBody>
      </p:sp>
      <p:sp>
        <p:nvSpPr>
          <p:cNvPr id="8" name="Rounded Rectangle 7"/>
          <p:cNvSpPr/>
          <p:nvPr/>
        </p:nvSpPr>
        <p:spPr>
          <a:xfrm>
            <a:off x="9259361" y="4090192"/>
            <a:ext cx="5102781" cy="18717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354359" indent="-354359" algn="ctr" rtl="1">
              <a:buFont typeface="Arial" pitchFamily="34" charset="0"/>
              <a:buChar char="•"/>
            </a:pPr>
            <a:r>
              <a:rPr lang="ar-EG" sz="2480" b="1" dirty="0"/>
              <a:t>كفاءة هذا النوع من الري ضئيلة جداً </a:t>
            </a:r>
          </a:p>
          <a:p>
            <a:pPr marL="354359" indent="-354359" algn="ctr" rtl="1">
              <a:buFont typeface="Arial" pitchFamily="34" charset="0"/>
              <a:buChar char="•"/>
            </a:pPr>
            <a:r>
              <a:rPr lang="ar-EG" sz="2480" b="1" dirty="0"/>
              <a:t>اجهاد التربه وتشبعها بالاملاح</a:t>
            </a:r>
          </a:p>
          <a:p>
            <a:pPr marL="354359" indent="-354359" algn="ctr" rtl="1">
              <a:buFont typeface="Arial" pitchFamily="34" charset="0"/>
              <a:buChar char="•"/>
            </a:pPr>
            <a:r>
              <a:rPr lang="ar-EG" sz="2480" b="1" dirty="0"/>
              <a:t>عدم الجدوى الاقتصاديه وعدم الفعاليه فى استخدام الموارد </a:t>
            </a:r>
            <a:endParaRPr lang="en-US" sz="2480" b="1" dirty="0"/>
          </a:p>
        </p:txBody>
      </p:sp>
      <p:sp>
        <p:nvSpPr>
          <p:cNvPr id="10" name="Rounded Rectangle 9"/>
          <p:cNvSpPr/>
          <p:nvPr/>
        </p:nvSpPr>
        <p:spPr>
          <a:xfrm>
            <a:off x="874154" y="3980896"/>
            <a:ext cx="5102781" cy="34405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354359" indent="-354359" algn="r" rtl="1">
              <a:buFont typeface="Arial" pitchFamily="34" charset="0"/>
              <a:buChar char="•"/>
            </a:pPr>
            <a:r>
              <a:rPr lang="ar-EG" sz="3025" b="1" dirty="0"/>
              <a:t>ذات جدوى فى الحقول الكبيرة</a:t>
            </a:r>
          </a:p>
          <a:p>
            <a:pPr marL="354359" indent="-354359" algn="r" rtl="1">
              <a:buFont typeface="Arial" pitchFamily="34" charset="0"/>
              <a:buChar char="•"/>
            </a:pPr>
            <a:r>
              <a:rPr lang="ar-EG" sz="3025" b="1" dirty="0"/>
              <a:t> مناسب للدورات الزراعية المتكررة </a:t>
            </a:r>
          </a:p>
          <a:p>
            <a:pPr marL="354359" indent="-354359" algn="r" rtl="1">
              <a:buFont typeface="Arial" pitchFamily="34" charset="0"/>
              <a:buChar char="•"/>
            </a:pPr>
            <a:r>
              <a:rPr lang="ar-EG" sz="3025" b="1" dirty="0"/>
              <a:t>مناسب التربه الرمليه  والتضاريس الجبليه </a:t>
            </a:r>
          </a:p>
          <a:p>
            <a:pPr marL="354359" indent="-354359" algn="r" rtl="1">
              <a:buFont typeface="Arial" pitchFamily="34" charset="0"/>
              <a:buChar char="•"/>
            </a:pPr>
            <a:r>
              <a:rPr lang="ar-EG" sz="3025" b="1" dirty="0"/>
              <a:t>يحتوى على كمية أكبر من المكونات الكهربائية والميكانيكية </a:t>
            </a:r>
            <a:endParaRPr lang="en-US" sz="3025" b="1" dirty="0"/>
          </a:p>
        </p:txBody>
      </p:sp>
      <p:sp>
        <p:nvSpPr>
          <p:cNvPr id="11" name="Rounded Rectangle 10"/>
          <p:cNvSpPr/>
          <p:nvPr/>
        </p:nvSpPr>
        <p:spPr>
          <a:xfrm>
            <a:off x="5976935" y="7114309"/>
            <a:ext cx="8385207" cy="31634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354359" indent="-354359" algn="r" rtl="1">
              <a:buFont typeface="Arial" pitchFamily="34" charset="0"/>
              <a:buChar char="•"/>
            </a:pPr>
            <a:r>
              <a:rPr lang="ar-EG" sz="3025" dirty="0"/>
              <a:t>مناسب للحقول الصغيرة أو الغير منتظمة</a:t>
            </a:r>
          </a:p>
          <a:p>
            <a:pPr marL="354359" indent="-354359" algn="r" rtl="1">
              <a:buFont typeface="Arial" pitchFamily="34" charset="0"/>
              <a:buChar char="•"/>
            </a:pPr>
            <a:r>
              <a:rPr lang="ar-EG" sz="3025" dirty="0"/>
              <a:t>تضع المياه مباشرة فوقة التربة او بالقرب من منطقة الجذر </a:t>
            </a:r>
          </a:p>
          <a:p>
            <a:pPr marL="354359" indent="-354359" algn="r" rtl="1">
              <a:buFont typeface="Arial" pitchFamily="34" charset="0"/>
              <a:buChar char="•"/>
            </a:pPr>
            <a:r>
              <a:rPr lang="ar-EG" sz="3025" dirty="0"/>
              <a:t>يقلل من كمية ضياعات المياه </a:t>
            </a:r>
          </a:p>
          <a:p>
            <a:pPr marL="354359" indent="-354359" algn="r" rtl="1">
              <a:buFont typeface="Arial" pitchFamily="34" charset="0"/>
              <a:buChar char="•"/>
            </a:pPr>
            <a:r>
              <a:rPr lang="ar-EG" sz="3025" dirty="0"/>
              <a:t>أقل تكيفاً عندما يتعلق الأمر بإدارة الري.</a:t>
            </a:r>
          </a:p>
          <a:p>
            <a:pPr marL="354359" indent="-354359" algn="r" rtl="1">
              <a:buFont typeface="Arial" pitchFamily="34" charset="0"/>
              <a:buChar char="•"/>
            </a:pPr>
            <a:r>
              <a:rPr lang="ar-EG" sz="3025" dirty="0"/>
              <a:t> تستغرق أنظمة التنقيط لمدة 10 إلى 15 عاماً قبل الحاجة إلى استبدالها.</a:t>
            </a:r>
            <a:endParaRPr lang="en-US" sz="3025" dirty="0"/>
          </a:p>
        </p:txBody>
      </p:sp>
    </p:spTree>
    <p:extLst>
      <p:ext uri="{BB962C8B-B14F-4D97-AF65-F5344CB8AC3E}">
        <p14:creationId xmlns:p14="http://schemas.microsoft.com/office/powerpoint/2010/main" val="140311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3351" y="1748940"/>
            <a:ext cx="3261756" cy="646331"/>
          </a:xfrm>
          <a:prstGeom prst="rect">
            <a:avLst/>
          </a:prstGeom>
        </p:spPr>
        <p:txBody>
          <a:bodyPr wrap="square">
            <a:spAutoFit/>
          </a:bodyPr>
          <a:lstStyle/>
          <a:p>
            <a:pPr algn="r" rtl="1"/>
            <a:r>
              <a:rPr lang="ar-EG" sz="3600" b="1" dirty="0"/>
              <a:t>9- تحليل الفكرة</a:t>
            </a:r>
            <a:endParaRPr lang="en-US" sz="3600" b="1" dirty="0"/>
          </a:p>
        </p:txBody>
      </p:sp>
      <p:sp>
        <p:nvSpPr>
          <p:cNvPr id="4" name="Rectangle 3"/>
          <p:cNvSpPr/>
          <p:nvPr/>
        </p:nvSpPr>
        <p:spPr>
          <a:xfrm>
            <a:off x="487020" y="2463635"/>
            <a:ext cx="14058087" cy="2137893"/>
          </a:xfrm>
          <a:prstGeom prst="rect">
            <a:avLst/>
          </a:prstGeom>
        </p:spPr>
        <p:txBody>
          <a:bodyPr wrap="square">
            <a:spAutoFit/>
          </a:bodyPr>
          <a:lstStyle/>
          <a:p>
            <a:pPr algn="r" rtl="1">
              <a:lnSpc>
                <a:spcPct val="90000"/>
              </a:lnSpc>
              <a:spcBef>
                <a:spcPts val="1240"/>
              </a:spcBef>
              <a:defRPr/>
            </a:pPr>
            <a:r>
              <a:rPr lang="ar-EG" sz="3200" b="1" u="sng" dirty="0">
                <a:solidFill>
                  <a:sysClr val="windowText" lastClr="000000"/>
                </a:solidFill>
                <a:cs typeface="Arial" panose="020B0604020202020204" pitchFamily="34" charset="0"/>
              </a:rPr>
              <a:t>تم التركيز على الميزة التنافسية للمشروع وهى </a:t>
            </a:r>
          </a:p>
          <a:p>
            <a:pPr algn="justLow" rtl="1">
              <a:lnSpc>
                <a:spcPct val="150000"/>
              </a:lnSpc>
            </a:pPr>
            <a:r>
              <a:rPr lang="ar-EG" sz="2400" b="1" dirty="0"/>
              <a:t>توفير خدمة تمويل لم يحصل عليها الفلاح من اى جهة حكومية بسعر فائدة منخفض يصل إلى 5.5% و 4% للمرأة المعيله و التسهيلات المقدمة وسرعة الانتهاء من الاجراءات وتيسر العقبات وتوفير جميع الاوراق اللازمة للمشروع فى مكان واحد فى كل وحدة محليه على مستوى المحافظة</a:t>
            </a:r>
            <a:r>
              <a:rPr lang="en-US" sz="2400" b="1" dirty="0">
                <a:latin typeface="Arial"/>
                <a:cs typeface="Arial"/>
              </a:rPr>
              <a:t> </a:t>
            </a:r>
            <a:endParaRPr lang="en-US" sz="2400" b="1" dirty="0"/>
          </a:p>
        </p:txBody>
      </p:sp>
      <p:sp>
        <p:nvSpPr>
          <p:cNvPr id="7" name="TextBox 6"/>
          <p:cNvSpPr txBox="1"/>
          <p:nvPr/>
        </p:nvSpPr>
        <p:spPr>
          <a:xfrm>
            <a:off x="3521219" y="4416349"/>
            <a:ext cx="7989688" cy="584775"/>
          </a:xfrm>
          <a:prstGeom prst="rect">
            <a:avLst/>
          </a:prstGeom>
          <a:noFill/>
        </p:spPr>
        <p:txBody>
          <a:bodyPr wrap="none" rtlCol="0">
            <a:spAutoFit/>
          </a:bodyPr>
          <a:lstStyle/>
          <a:p>
            <a:r>
              <a:rPr lang="ar-EG" sz="3200" b="1" dirty="0">
                <a:solidFill>
                  <a:schemeClr val="accent1">
                    <a:lumMod val="50000"/>
                  </a:schemeClr>
                </a:solidFill>
              </a:rPr>
              <a:t>ومن الميزات الاخرى التى تم استغالها فى تحليل الفكرة هى </a:t>
            </a:r>
            <a:endParaRPr lang="en-US" sz="3200" b="1" dirty="0">
              <a:solidFill>
                <a:schemeClr val="accent1">
                  <a:lumMod val="50000"/>
                </a:schemeClr>
              </a:solidFill>
            </a:endParaRPr>
          </a:p>
        </p:txBody>
      </p:sp>
      <p:sp>
        <p:nvSpPr>
          <p:cNvPr id="8" name="Rectangle 7"/>
          <p:cNvSpPr/>
          <p:nvPr/>
        </p:nvSpPr>
        <p:spPr>
          <a:xfrm>
            <a:off x="748695" y="5344721"/>
            <a:ext cx="5989589" cy="3316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p>
        </p:txBody>
      </p:sp>
      <p:sp>
        <p:nvSpPr>
          <p:cNvPr id="10" name="Rectangle 9"/>
          <p:cNvSpPr/>
          <p:nvPr/>
        </p:nvSpPr>
        <p:spPr>
          <a:xfrm>
            <a:off x="7537870" y="5228725"/>
            <a:ext cx="7007237" cy="34321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425230" indent="-425230" algn="r" rtl="1">
              <a:lnSpc>
                <a:spcPct val="150000"/>
              </a:lnSpc>
              <a:buFont typeface="+mj-lt"/>
              <a:buAutoNum type="arabicPeriod"/>
            </a:pPr>
            <a:r>
              <a:rPr lang="ar-EG" sz="2400" dirty="0"/>
              <a:t>الاستدامة الماليه بإعادة اقراض مرة اخرى من ناتج  تحصيل الاقساط .</a:t>
            </a:r>
          </a:p>
          <a:p>
            <a:pPr marL="425230" indent="-425230" algn="r" rtl="1">
              <a:lnSpc>
                <a:spcPct val="150000"/>
              </a:lnSpc>
              <a:buFont typeface="+mj-lt"/>
              <a:buAutoNum type="arabicPeriod"/>
            </a:pPr>
            <a:r>
              <a:rPr lang="ar-EG" sz="2400" dirty="0"/>
              <a:t>تسهيلات فى السداد وفترات سماح </a:t>
            </a:r>
          </a:p>
          <a:p>
            <a:pPr marL="425230" indent="-425230" algn="r" rtl="1">
              <a:lnSpc>
                <a:spcPct val="150000"/>
              </a:lnSpc>
              <a:buFont typeface="+mj-lt"/>
              <a:buAutoNum type="arabicPeriod"/>
            </a:pPr>
            <a:r>
              <a:rPr lang="ar-EG" sz="2400" dirty="0"/>
              <a:t>وجود فريق على استعداد للتطوير ومدرب على تحصيل الأقساط والمتابعه الميدانية </a:t>
            </a:r>
          </a:p>
          <a:p>
            <a:pPr marL="425230" indent="-425230" algn="r" rtl="1">
              <a:lnSpc>
                <a:spcPct val="150000"/>
              </a:lnSpc>
              <a:buFont typeface="+mj-lt"/>
              <a:buAutoNum type="arabicPeriod"/>
            </a:pPr>
            <a:r>
              <a:rPr lang="ar-EG" sz="2400" dirty="0"/>
              <a:t>وجود المورد المالى المبدئى لتنفيذ فكرة المشروع </a:t>
            </a:r>
            <a:endParaRPr lang="en-US" sz="2400" dirty="0"/>
          </a:p>
        </p:txBody>
      </p:sp>
      <p:sp>
        <p:nvSpPr>
          <p:cNvPr id="11" name="Rectangle 10"/>
          <p:cNvSpPr/>
          <p:nvPr/>
        </p:nvSpPr>
        <p:spPr>
          <a:xfrm>
            <a:off x="748696" y="5347091"/>
            <a:ext cx="5989589" cy="2793842"/>
          </a:xfrm>
          <a:prstGeom prst="rect">
            <a:avLst/>
          </a:prstGeom>
        </p:spPr>
        <p:txBody>
          <a:bodyPr wrap="square">
            <a:spAutoFit/>
          </a:bodyPr>
          <a:lstStyle/>
          <a:p>
            <a:pPr algn="r" rtl="1">
              <a:lnSpc>
                <a:spcPct val="150000"/>
              </a:lnSpc>
            </a:pPr>
            <a:r>
              <a:rPr lang="ar-EG" sz="2400" dirty="0"/>
              <a:t>5- موافقة القيادات التنفيذية لتطبيق الفكرة</a:t>
            </a:r>
          </a:p>
          <a:p>
            <a:pPr algn="r" rtl="1">
              <a:lnSpc>
                <a:spcPct val="150000"/>
              </a:lnSpc>
            </a:pPr>
            <a:r>
              <a:rPr lang="ar-EG" sz="2400" dirty="0"/>
              <a:t>6– وجود نظام قائم بالفعل نعمل على تطويره .</a:t>
            </a:r>
          </a:p>
          <a:p>
            <a:pPr algn="r" rtl="1">
              <a:lnSpc>
                <a:spcPct val="150000"/>
              </a:lnSpc>
            </a:pPr>
            <a:r>
              <a:rPr lang="ar-EG" sz="2400" dirty="0"/>
              <a:t>7 - علاقة مباشرة بين المزارعين ومسؤلى التنميه فى جميع الوحدات المحليه .</a:t>
            </a:r>
          </a:p>
          <a:p>
            <a:pPr algn="r" rtl="1">
              <a:lnSpc>
                <a:spcPct val="150000"/>
              </a:lnSpc>
            </a:pPr>
            <a:r>
              <a:rPr lang="ar-EG" sz="2400" dirty="0"/>
              <a:t>8 - مناسبة المشروع لجميع أنواع التربة .</a:t>
            </a:r>
          </a:p>
        </p:txBody>
      </p:sp>
    </p:spTree>
    <p:extLst>
      <p:ext uri="{BB962C8B-B14F-4D97-AF65-F5344CB8AC3E}">
        <p14:creationId xmlns:p14="http://schemas.microsoft.com/office/powerpoint/2010/main" val="75349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6911" y="1568202"/>
            <a:ext cx="3879588" cy="626646"/>
          </a:xfrm>
          <a:prstGeom prst="rect">
            <a:avLst/>
          </a:prstGeom>
        </p:spPr>
        <p:txBody>
          <a:bodyPr wrap="none">
            <a:spAutoFit/>
          </a:bodyPr>
          <a:lstStyle/>
          <a:p>
            <a:pPr algn="just"/>
            <a:r>
              <a:rPr lang="ar-EG" sz="3472" u="sng" dirty="0"/>
              <a:t>10 - بيان الحالة المرغوبة</a:t>
            </a:r>
            <a:endParaRPr lang="ar-EG" sz="3472" dirty="0"/>
          </a:p>
        </p:txBody>
      </p:sp>
      <p:sp>
        <p:nvSpPr>
          <p:cNvPr id="3" name="TextBox 2"/>
          <p:cNvSpPr txBox="1"/>
          <p:nvPr/>
        </p:nvSpPr>
        <p:spPr>
          <a:xfrm>
            <a:off x="1186834" y="2610423"/>
            <a:ext cx="12745681" cy="60473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54359" indent="-354359" algn="r" rtl="1">
              <a:lnSpc>
                <a:spcPct val="200000"/>
              </a:lnSpc>
              <a:buFont typeface="Arial" pitchFamily="34" charset="0"/>
              <a:buChar char="•"/>
            </a:pPr>
            <a:r>
              <a:rPr lang="ar-EG" sz="2480" b="1" dirty="0">
                <a:solidFill>
                  <a:schemeClr val="accent1">
                    <a:lumMod val="50000"/>
                  </a:schemeClr>
                </a:solidFill>
              </a:rPr>
              <a:t>زيادة اعداد السيدات المستفيدة من المشروع </a:t>
            </a:r>
          </a:p>
          <a:p>
            <a:pPr marL="354359" indent="-354359" algn="r" rtl="1">
              <a:lnSpc>
                <a:spcPct val="200000"/>
              </a:lnSpc>
              <a:buFont typeface="Arial" pitchFamily="34" charset="0"/>
              <a:buChar char="•"/>
            </a:pPr>
            <a:r>
              <a:rPr lang="ar-EG" sz="2480" b="1" dirty="0">
                <a:solidFill>
                  <a:schemeClr val="accent1">
                    <a:lumMod val="50000"/>
                  </a:schemeClr>
                </a:solidFill>
              </a:rPr>
              <a:t>تعميم النموذج التجريبي على باقي مراكز المحافظة .</a:t>
            </a:r>
          </a:p>
          <a:p>
            <a:pPr marL="354359" indent="-354359" algn="r" rtl="1">
              <a:lnSpc>
                <a:spcPct val="200000"/>
              </a:lnSpc>
              <a:buFont typeface="Arial" pitchFamily="34" charset="0"/>
              <a:buChar char="•"/>
            </a:pPr>
            <a:r>
              <a:rPr lang="ar-EG" sz="2480" b="1" dirty="0">
                <a:solidFill>
                  <a:schemeClr val="accent1">
                    <a:lumMod val="50000"/>
                  </a:schemeClr>
                </a:solidFill>
              </a:rPr>
              <a:t>تطوير فكرة المشروع عن طريق تطبيق المعايير السابق ذكرها في بيان الفكرة .</a:t>
            </a:r>
          </a:p>
          <a:p>
            <a:pPr marL="354359" indent="-354359" algn="r" rtl="1">
              <a:lnSpc>
                <a:spcPct val="200000"/>
              </a:lnSpc>
              <a:buFont typeface="Arial" pitchFamily="34" charset="0"/>
              <a:buChar char="•"/>
            </a:pPr>
            <a:r>
              <a:rPr lang="ar-EG" sz="2480" b="1" dirty="0">
                <a:solidFill>
                  <a:schemeClr val="accent1">
                    <a:lumMod val="50000"/>
                  </a:schemeClr>
                </a:solidFill>
              </a:rPr>
              <a:t>ان تكون محافظة المنوفية محافظة صديقه للبيئة و تم وضع عدد من المؤشرات العامه لقياس مدى تطبيق الفكرة:</a:t>
            </a:r>
          </a:p>
          <a:p>
            <a:pPr marL="2693125" lvl="4" indent="-425230" algn="r" rtl="1">
              <a:lnSpc>
                <a:spcPct val="200000"/>
              </a:lnSpc>
              <a:buFont typeface="Wingdings" pitchFamily="2" charset="2"/>
              <a:buChar char="Ø"/>
            </a:pPr>
            <a:r>
              <a:rPr lang="ar-EG" sz="2480" b="1" dirty="0">
                <a:solidFill>
                  <a:schemeClr val="tx1">
                    <a:lumMod val="95000"/>
                    <a:lumOff val="5000"/>
                  </a:schemeClr>
                </a:solidFill>
              </a:rPr>
              <a:t>تطبيق الرى الحديث على 200 فدان على مستوى المحافظة خلال عام.</a:t>
            </a:r>
          </a:p>
          <a:p>
            <a:pPr marL="2693125" lvl="4" indent="-425230" algn="r" rtl="1">
              <a:lnSpc>
                <a:spcPct val="200000"/>
              </a:lnSpc>
              <a:buFont typeface="Wingdings" pitchFamily="2" charset="2"/>
              <a:buChar char="Ø"/>
            </a:pPr>
            <a:r>
              <a:rPr lang="ar-EG" sz="2480" b="1" dirty="0">
                <a:solidFill>
                  <a:schemeClr val="tx1">
                    <a:lumMod val="95000"/>
                    <a:lumOff val="5000"/>
                  </a:schemeClr>
                </a:solidFill>
              </a:rPr>
              <a:t>زيادة أعداد المراكز فى المشروع من 3 -  5 مراكز خلال العام القادم.</a:t>
            </a:r>
          </a:p>
          <a:p>
            <a:pPr marL="2693125" lvl="4" indent="-425230" algn="r" rtl="1">
              <a:lnSpc>
                <a:spcPct val="200000"/>
              </a:lnSpc>
              <a:buFont typeface="Wingdings" pitchFamily="2" charset="2"/>
              <a:buChar char="Ø"/>
            </a:pPr>
            <a:r>
              <a:rPr lang="ar-EG" sz="2480" b="1" dirty="0">
                <a:solidFill>
                  <a:schemeClr val="tx1">
                    <a:lumMod val="95000"/>
                    <a:lumOff val="5000"/>
                  </a:schemeClr>
                </a:solidFill>
              </a:rPr>
              <a:t>زيادة أعداد المستفيدين 150 مزارع خلال العام القادم.</a:t>
            </a:r>
          </a:p>
          <a:p>
            <a:pPr algn="r" rtl="1">
              <a:lnSpc>
                <a:spcPct val="150000"/>
              </a:lnSpc>
            </a:pPr>
            <a:endParaRPr lang="ar-EG" sz="3025" dirty="0"/>
          </a:p>
        </p:txBody>
      </p:sp>
    </p:spTree>
    <p:extLst>
      <p:ext uri="{BB962C8B-B14F-4D97-AF65-F5344CB8AC3E}">
        <p14:creationId xmlns:p14="http://schemas.microsoft.com/office/powerpoint/2010/main" val="82631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1041" y="2558246"/>
            <a:ext cx="3708066" cy="550279"/>
          </a:xfrm>
          <a:prstGeom prst="rect">
            <a:avLst/>
          </a:prstGeom>
        </p:spPr>
        <p:txBody>
          <a:bodyPr wrap="none">
            <a:spAutoFit/>
          </a:bodyPr>
          <a:lstStyle/>
          <a:p>
            <a:pPr algn="r" rtl="1"/>
            <a:r>
              <a:rPr lang="ar-EG" sz="2976" b="1" dirty="0"/>
              <a:t>11 - التمكين وتكافؤ الفرص</a:t>
            </a:r>
          </a:p>
        </p:txBody>
      </p:sp>
      <p:sp>
        <p:nvSpPr>
          <p:cNvPr id="3" name="TextBox 2"/>
          <p:cNvSpPr txBox="1"/>
          <p:nvPr/>
        </p:nvSpPr>
        <p:spPr>
          <a:xfrm>
            <a:off x="7254383" y="3477795"/>
            <a:ext cx="6818245" cy="2311467"/>
          </a:xfrm>
          <a:prstGeom prst="rect">
            <a:avLst/>
          </a:prstGeom>
          <a:noFill/>
        </p:spPr>
        <p:txBody>
          <a:bodyPr wrap="square" rtlCol="0">
            <a:spAutoFit/>
          </a:bodyPr>
          <a:lstStyle/>
          <a:p>
            <a:pPr marL="425230" indent="-425230" algn="r" rtl="1">
              <a:lnSpc>
                <a:spcPct val="150000"/>
              </a:lnSpc>
              <a:buFont typeface="Wingdings" pitchFamily="2" charset="2"/>
              <a:buChar char="v"/>
            </a:pPr>
            <a:r>
              <a:rPr lang="ar-EG" sz="2480" dirty="0"/>
              <a:t>بلغت نسبه السيدات التى استفادت من المشروع ( 42% ) من اجمالى اعداد المستفيدين بإجمالى 70 مشروع رى حديث </a:t>
            </a:r>
          </a:p>
          <a:p>
            <a:pPr marL="425230" indent="-425230" algn="r" rtl="1">
              <a:lnSpc>
                <a:spcPct val="150000"/>
              </a:lnSpc>
              <a:buFont typeface="Wingdings" pitchFamily="2" charset="2"/>
              <a:buChar char="v"/>
            </a:pPr>
            <a:r>
              <a:rPr lang="ar-EG" sz="2480" dirty="0"/>
              <a:t>تخصيص سعر الفائدة للمرأة المعليه 4% ضمن مشروعات المموله من صندوق التنميه المحلية</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21" y="2558242"/>
            <a:ext cx="5881767" cy="35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Hala\Desktop\المؤتمر\الصور\IMG-20201121-WA0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68" y="5673012"/>
            <a:ext cx="5881767" cy="3721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1429" y="6077009"/>
            <a:ext cx="6530360" cy="2697854"/>
          </a:xfrm>
          <a:prstGeom prst="rect">
            <a:avLst/>
          </a:prstGeom>
          <a:noFill/>
        </p:spPr>
        <p:txBody>
          <a:bodyPr wrap="square" rtlCol="0">
            <a:spAutoFit/>
          </a:bodyPr>
          <a:lstStyle/>
          <a:p>
            <a:pPr algn="r" rtl="1">
              <a:lnSpc>
                <a:spcPct val="200000"/>
              </a:lnSpc>
            </a:pPr>
            <a:r>
              <a:rPr lang="ar-EG" sz="2976" b="1" dirty="0">
                <a:solidFill>
                  <a:srgbClr val="00B0F0"/>
                </a:solidFill>
              </a:rPr>
              <a:t>ونستهدف صغار المزارعين والفلاحين بمحافظة المنوفية مع التركيز على تعظيم اعداد السيدات المشاركة فى المشروع </a:t>
            </a:r>
          </a:p>
        </p:txBody>
      </p:sp>
    </p:spTree>
    <p:extLst>
      <p:ext uri="{BB962C8B-B14F-4D97-AF65-F5344CB8AC3E}">
        <p14:creationId xmlns:p14="http://schemas.microsoft.com/office/powerpoint/2010/main" val="826314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2355" y="4098216"/>
            <a:ext cx="13694643" cy="3442033"/>
          </a:xfrm>
          <a:prstGeom prst="rect">
            <a:avLst/>
          </a:prstGeom>
        </p:spPr>
        <p:txBody>
          <a:bodyPr wrap="square">
            <a:spAutoFit/>
          </a:bodyPr>
          <a:lstStyle/>
          <a:p>
            <a:pPr algn="r" rtl="1">
              <a:lnSpc>
                <a:spcPct val="150000"/>
              </a:lnSpc>
            </a:pPr>
            <a:r>
              <a:rPr lang="ar-EG" sz="2976" dirty="0"/>
              <a:t>1-الاستدامة للمشروع (اعادة الاقراض لمشروعات اخرى والبحث عن مصادر جديدة للتمويل )  مع تطبيقة على باقي المراكز على مستوى محافظة المنوفية .</a:t>
            </a:r>
          </a:p>
          <a:p>
            <a:pPr algn="r" rtl="1">
              <a:lnSpc>
                <a:spcPct val="150000"/>
              </a:lnSpc>
            </a:pPr>
            <a:r>
              <a:rPr lang="ar-EG" sz="2976" dirty="0"/>
              <a:t>2 – تصميم تطبيق إلكتروني لتقديم خدمة مميزة للمواطن و دعم متخذ القرار وحوكمة الاجراءات لربط  الالكترونى </a:t>
            </a:r>
          </a:p>
          <a:p>
            <a:pPr algn="r" rtl="1">
              <a:lnSpc>
                <a:spcPct val="150000"/>
              </a:lnSpc>
            </a:pPr>
            <a:r>
              <a:rPr lang="ar-EG" sz="2976" dirty="0"/>
              <a:t>3-استخدام التطور التكنولوجي من خلال التطبيقات (الهاتف المحمول ، تطبيقات الويب ، نظم المعلومات الجغرافية)</a:t>
            </a:r>
          </a:p>
        </p:txBody>
      </p:sp>
      <p:sp>
        <p:nvSpPr>
          <p:cNvPr id="2" name="TextBox 1"/>
          <p:cNvSpPr txBox="1"/>
          <p:nvPr/>
        </p:nvSpPr>
        <p:spPr>
          <a:xfrm>
            <a:off x="5147391" y="2673622"/>
            <a:ext cx="9528891" cy="626646"/>
          </a:xfrm>
          <a:prstGeom prst="rect">
            <a:avLst/>
          </a:prstGeom>
          <a:noFill/>
        </p:spPr>
        <p:txBody>
          <a:bodyPr wrap="none" rtlCol="0">
            <a:spAutoFit/>
          </a:bodyPr>
          <a:lstStyle/>
          <a:p>
            <a:pPr marL="566974" indent="-566974" algn="r" rtl="1">
              <a:buFont typeface="Wingdings" pitchFamily="2" charset="2"/>
              <a:buChar char="q"/>
            </a:pPr>
            <a:r>
              <a:rPr lang="ar-EG" sz="3472" b="1" u="sng" dirty="0">
                <a:solidFill>
                  <a:schemeClr val="accent4">
                    <a:lumMod val="50000"/>
                  </a:schemeClr>
                </a:solidFill>
              </a:rPr>
              <a:t>عناصر التطوير لمواجهة التغيرات المناخية لتحقيق الاستدامة </a:t>
            </a:r>
            <a:endParaRPr lang="en-US" sz="3472" b="1" u="sng" dirty="0">
              <a:solidFill>
                <a:schemeClr val="accent4">
                  <a:lumMod val="50000"/>
                </a:schemeClr>
              </a:solidFill>
            </a:endParaRPr>
          </a:p>
        </p:txBody>
      </p:sp>
    </p:spTree>
    <p:extLst>
      <p:ext uri="{BB962C8B-B14F-4D97-AF65-F5344CB8AC3E}">
        <p14:creationId xmlns:p14="http://schemas.microsoft.com/office/powerpoint/2010/main" val="274409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1986" y="2040404"/>
            <a:ext cx="12926758" cy="584775"/>
          </a:xfrm>
          <a:prstGeom prst="rect">
            <a:avLst/>
          </a:prstGeom>
        </p:spPr>
        <p:txBody>
          <a:bodyPr wrap="square">
            <a:spAutoFit/>
          </a:bodyPr>
          <a:lstStyle/>
          <a:p>
            <a:pPr algn="r" rtl="1"/>
            <a:r>
              <a:rPr lang="ar-EG" sz="3200" b="1" dirty="0"/>
              <a:t>12 - معايير التطوير الخاصة بمشروع الرى الحديث لربط المكون الذكى بالمكون الاخضر</a:t>
            </a:r>
          </a:p>
        </p:txBody>
      </p:sp>
      <p:sp>
        <p:nvSpPr>
          <p:cNvPr id="7" name="Rounded Rectangle 6"/>
          <p:cNvSpPr/>
          <p:nvPr/>
        </p:nvSpPr>
        <p:spPr>
          <a:xfrm>
            <a:off x="232605" y="3129810"/>
            <a:ext cx="14421533" cy="617858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rtl="1"/>
            <a:r>
              <a:rPr lang="ar-EG" sz="2480" b="1" u="sng" dirty="0">
                <a:solidFill>
                  <a:schemeClr val="tx1">
                    <a:lumMod val="95000"/>
                    <a:lumOff val="5000"/>
                  </a:schemeClr>
                </a:solidFill>
              </a:rPr>
              <a:t> المعايير التي بدأنا العمل عليها وتطبيقها </a:t>
            </a:r>
          </a:p>
          <a:p>
            <a:pPr marL="354359" indent="-354359" algn="r" rtl="1">
              <a:lnSpc>
                <a:spcPct val="250000"/>
              </a:lnSpc>
              <a:buFont typeface="Wingdings" pitchFamily="2" charset="2"/>
              <a:buChar char="v"/>
            </a:pPr>
            <a:r>
              <a:rPr lang="ar-EG" sz="2480" b="1" dirty="0">
                <a:solidFill>
                  <a:srgbClr val="C00000"/>
                </a:solidFill>
              </a:rPr>
              <a:t>الاستدامة للمشروع من خلال  تعميم منظومة  الرى الحديث فى (7 ) مراكز على مستوى المحافظة باقى مراكز المحافظة </a:t>
            </a:r>
          </a:p>
          <a:p>
            <a:pPr marL="354359" indent="-354359" algn="r" rtl="1">
              <a:lnSpc>
                <a:spcPct val="250000"/>
              </a:lnSpc>
              <a:buFont typeface="Wingdings" pitchFamily="2" charset="2"/>
              <a:buChar char="v"/>
            </a:pPr>
            <a:r>
              <a:rPr lang="ar-EG" sz="2976" b="1" dirty="0">
                <a:solidFill>
                  <a:srgbClr val="0070C0"/>
                </a:solidFill>
              </a:rPr>
              <a:t>انشاء تطبيق الكتروني لربط بين المراكز والديوان العام لتبسيط الاجراءات</a:t>
            </a:r>
          </a:p>
          <a:p>
            <a:pPr marL="354359" indent="-354359" algn="r" rtl="1">
              <a:lnSpc>
                <a:spcPct val="150000"/>
              </a:lnSpc>
              <a:buFont typeface="Wingdings" pitchFamily="2" charset="2"/>
              <a:buChar char="v"/>
            </a:pPr>
            <a:r>
              <a:rPr lang="ar-EG" sz="2480" b="1" dirty="0">
                <a:solidFill>
                  <a:schemeClr val="accent4">
                    <a:lumMod val="50000"/>
                  </a:schemeClr>
                </a:solidFill>
              </a:rPr>
              <a:t>القيام بحملة إعلانية عن المشروع وذلك لزيادة عدد المستفيدين من المشورع والتعريف بالمشروع علي أوسع نطاق لتحقيق الاستفادة القصوي لاكبر عدد ممكن</a:t>
            </a:r>
          </a:p>
          <a:p>
            <a:pPr marL="354359" indent="-354359" algn="r" rtl="1">
              <a:lnSpc>
                <a:spcPct val="200000"/>
              </a:lnSpc>
              <a:buFont typeface="Wingdings" pitchFamily="2" charset="2"/>
              <a:buChar char="v"/>
            </a:pPr>
            <a:r>
              <a:rPr lang="ar-EG" sz="2480" b="1" dirty="0">
                <a:solidFill>
                  <a:srgbClr val="00B0F0"/>
                </a:solidFill>
              </a:rPr>
              <a:t>انشاء منظومة إلكترونية بنظم معلومات جغرافية </a:t>
            </a:r>
            <a:r>
              <a:rPr lang="en-US" sz="2480" b="1" dirty="0">
                <a:solidFill>
                  <a:srgbClr val="00B0F0"/>
                </a:solidFill>
              </a:rPr>
              <a:t>GIS  </a:t>
            </a:r>
            <a:r>
              <a:rPr lang="ar-EG" sz="2480" b="1" dirty="0">
                <a:solidFill>
                  <a:srgbClr val="00B0F0"/>
                </a:solidFill>
              </a:rPr>
              <a:t>لربط البيانات الوصفية بالبيانات المكانية ميدانيا بصورة الكترونية باستخدام برامج جمع البيانات الجغرافية وبإستخدام بعض تطبيقات الهاتف المحمولة المجانية </a:t>
            </a:r>
          </a:p>
        </p:txBody>
      </p:sp>
    </p:spTree>
    <p:extLst>
      <p:ext uri="{BB962C8B-B14F-4D97-AF65-F5344CB8AC3E}">
        <p14:creationId xmlns:p14="http://schemas.microsoft.com/office/powerpoint/2010/main" val="317671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5205" y="2033305"/>
            <a:ext cx="3365811" cy="523220"/>
          </a:xfrm>
          <a:prstGeom prst="rect">
            <a:avLst/>
          </a:prstGeom>
        </p:spPr>
        <p:txBody>
          <a:bodyPr wrap="square">
            <a:spAutoFit/>
          </a:bodyPr>
          <a:lstStyle/>
          <a:p>
            <a:pPr algn="r"/>
            <a:r>
              <a:rPr lang="ar-EG" sz="2800" b="1" dirty="0"/>
              <a:t>13 - الاسباب المحتمله </a:t>
            </a:r>
          </a:p>
        </p:txBody>
      </p:sp>
      <p:sp>
        <p:nvSpPr>
          <p:cNvPr id="4" name="Rounded Rectangle 3"/>
          <p:cNvSpPr/>
          <p:nvPr/>
        </p:nvSpPr>
        <p:spPr>
          <a:xfrm>
            <a:off x="10375205" y="3163392"/>
            <a:ext cx="4375965" cy="3968829"/>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rtl="1">
              <a:lnSpc>
                <a:spcPct val="200000"/>
              </a:lnSpc>
            </a:pPr>
            <a:r>
              <a:rPr lang="ar-EG" sz="2400" b="1" dirty="0">
                <a:solidFill>
                  <a:schemeClr val="accent1">
                    <a:lumMod val="75000"/>
                  </a:schemeClr>
                </a:solidFill>
              </a:rPr>
              <a:t>زيادة الإنتاجية المحصولية للفدان بنسبه 30% مما يؤدى الى رفع مستوى معيشه المزارع من خلال زيادة ربحيته</a:t>
            </a:r>
            <a:endParaRPr lang="en-US" sz="2400" b="1" dirty="0">
              <a:solidFill>
                <a:schemeClr val="accent1">
                  <a:lumMod val="75000"/>
                </a:schemeClr>
              </a:solidFill>
            </a:endParaRPr>
          </a:p>
        </p:txBody>
      </p:sp>
      <p:sp>
        <p:nvSpPr>
          <p:cNvPr id="10" name="Rounded Rectangle 9"/>
          <p:cNvSpPr/>
          <p:nvPr/>
        </p:nvSpPr>
        <p:spPr>
          <a:xfrm>
            <a:off x="5563177" y="3265162"/>
            <a:ext cx="4269560" cy="3981497"/>
          </a:xfrm>
          <a:prstGeom prst="round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250000"/>
              </a:lnSpc>
            </a:pPr>
            <a:r>
              <a:rPr lang="ar-EG" sz="2000" b="1" dirty="0">
                <a:solidFill>
                  <a:schemeClr val="accent1">
                    <a:lumMod val="75000"/>
                  </a:schemeClr>
                </a:solidFill>
              </a:rPr>
              <a:t>سهوله القيام بالاعمال الزراعية مثل خفض العمالة اللازمة لإزاله الحشائش وتجهيز الارض وتقليل المدة الزمنيه للرى </a:t>
            </a:r>
            <a:endParaRPr lang="en-US" sz="2000" b="1" dirty="0">
              <a:solidFill>
                <a:schemeClr val="accent1">
                  <a:lumMod val="75000"/>
                </a:schemeClr>
              </a:solidFill>
            </a:endParaRPr>
          </a:p>
        </p:txBody>
      </p:sp>
      <p:sp>
        <p:nvSpPr>
          <p:cNvPr id="11" name="Rounded Rectangle 10"/>
          <p:cNvSpPr/>
          <p:nvPr/>
        </p:nvSpPr>
        <p:spPr>
          <a:xfrm>
            <a:off x="431322" y="3163395"/>
            <a:ext cx="4575478" cy="4083265"/>
          </a:xfrm>
          <a:prstGeom prst="round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200000"/>
              </a:lnSpc>
            </a:pPr>
            <a:r>
              <a:rPr lang="ar-EG" sz="2400" b="1" dirty="0">
                <a:solidFill>
                  <a:schemeClr val="accent1">
                    <a:lumMod val="75000"/>
                  </a:schemeClr>
                </a:solidFill>
              </a:rPr>
              <a:t>دعم 171 مزارع ماليا لتنفيذ المشروع حتى الان وتوسيع قاعدة المستفدين من مشروع اقراض الاسرفى ظل عدم قدرة  صغار المزارعين علي تمويل تحويل اراضيهم الي الري بالتنقيط</a:t>
            </a:r>
            <a:endParaRPr lang="en-US" sz="2400" b="1" dirty="0">
              <a:solidFill>
                <a:schemeClr val="accent1">
                  <a:lumMod val="75000"/>
                </a:schemeClr>
              </a:solidFill>
            </a:endParaRPr>
          </a:p>
        </p:txBody>
      </p:sp>
    </p:spTree>
    <p:extLst>
      <p:ext uri="{BB962C8B-B14F-4D97-AF65-F5344CB8AC3E}">
        <p14:creationId xmlns:p14="http://schemas.microsoft.com/office/powerpoint/2010/main" val="42978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286598" y="2914283"/>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r>
              <a:rPr lang="ar-EG" sz="3472" dirty="0">
                <a:solidFill>
                  <a:sysClr val="windowText" lastClr="000000"/>
                </a:solidFill>
                <a:latin typeface="Calibri" panose="020F0502020204030204"/>
                <a:cs typeface="Arial" panose="020B0604020202020204" pitchFamily="34" charset="0"/>
              </a:rPr>
              <a:t>أثر المشروع الاقتصادي</a:t>
            </a:r>
          </a:p>
          <a:p>
            <a:pPr marL="0" indent="0" algn="r" rtl="1">
              <a:buNone/>
              <a:defRPr/>
            </a:pPr>
            <a:endParaRPr lang="ar-EG" sz="3472" dirty="0">
              <a:solidFill>
                <a:sysClr val="windowText" lastClr="000000"/>
              </a:solidFill>
              <a:latin typeface="Calibri" panose="020F0502020204030204"/>
              <a:cs typeface="Arial" panose="020B0604020202020204" pitchFamily="34" charset="0"/>
            </a:endParaRPr>
          </a:p>
          <a:p>
            <a:pPr lvl="0" algn="r" rtl="1">
              <a:buFont typeface="Wingdings" pitchFamily="2" charset="2"/>
              <a:buChar char="§"/>
              <a:defRPr/>
            </a:pPr>
            <a:r>
              <a:rPr lang="ar-EG" sz="3472" dirty="0">
                <a:solidFill>
                  <a:sysClr val="windowText" lastClr="000000"/>
                </a:solidFill>
                <a:cs typeface="Arial" panose="020B0604020202020204" pitchFamily="34" charset="0"/>
              </a:rPr>
              <a:t>رفع كفاءة النشاط الزراعى فى الهيكل الاقتصادى لمحافظة المنوفيه من خلال : -</a:t>
            </a:r>
          </a:p>
          <a:p>
            <a:pPr lvl="0" algn="r" rtl="1">
              <a:buFont typeface="Wingdings" pitchFamily="2" charset="2"/>
              <a:buChar char="§"/>
              <a:defRPr/>
            </a:pPr>
            <a:r>
              <a:rPr lang="ar-EG" sz="3472" dirty="0">
                <a:solidFill>
                  <a:sysClr val="windowText" lastClr="000000"/>
                </a:solidFill>
                <a:cs typeface="Arial" panose="020B0604020202020204" pitchFamily="34" charset="0"/>
              </a:rPr>
              <a:t>تحسين دخل الاسرة ورفع مستوى المعيشه بدعم 171 مزارع ماليا لتنفيذ المشروع حتى الان وتوسيع قاعدة المستفدين من مشروع اقراض الاسرفى ظل عدم قدرة  صغار المزارعين علي تمويل تحويل اراضيهم الي الري بالتنقيط.</a:t>
            </a:r>
          </a:p>
          <a:p>
            <a:pPr lvl="0" algn="r" rtl="1">
              <a:buFont typeface="Wingdings" pitchFamily="2" charset="2"/>
              <a:buChar char="§"/>
              <a:defRPr/>
            </a:pPr>
            <a:r>
              <a:rPr lang="ar-EG" sz="3472" dirty="0">
                <a:solidFill>
                  <a:sysClr val="windowText" lastClr="000000"/>
                </a:solidFill>
                <a:cs typeface="Arial" panose="020B0604020202020204" pitchFamily="34" charset="0"/>
              </a:rPr>
              <a:t>الحفاظ على كفاءة الأرض الزراعية و الاستغلال الكامل للمساحة.</a:t>
            </a:r>
          </a:p>
          <a:p>
            <a:pPr lvl="0" algn="r" rtl="1">
              <a:buFont typeface="Wingdings" pitchFamily="2" charset="2"/>
              <a:buChar char="§"/>
              <a:defRPr/>
            </a:pPr>
            <a:r>
              <a:rPr lang="ar-EG" sz="3472" dirty="0">
                <a:solidFill>
                  <a:sysClr val="windowText" lastClr="000000"/>
                </a:solidFill>
                <a:cs typeface="Arial" panose="020B0604020202020204" pitchFamily="34" charset="0"/>
              </a:rPr>
              <a:t>تخفيض سعر الفائدة من 7% الى 5.5% ورفع القيمه التمويليه للمشروع الى ( 24 الف جنيه ) لمشروعات الرى الحديث فقط.</a:t>
            </a:r>
          </a:p>
          <a:p>
            <a:pPr algn="r" rtl="1">
              <a:defRPr/>
            </a:pPr>
            <a:endParaRPr lang="ar-EG" sz="3472" dirty="0">
              <a:solidFill>
                <a:sysClr val="windowText" lastClr="000000"/>
              </a:solidFill>
              <a:latin typeface="Calibri" panose="020F0502020204030204"/>
              <a:cs typeface="Arial" panose="020B0604020202020204" pitchFamily="34" charset="0"/>
            </a:endParaRPr>
          </a:p>
          <a:p>
            <a:pPr algn="r" rtl="1">
              <a:defRPr/>
            </a:pPr>
            <a:endParaRPr lang="ar-EG" sz="3472" dirty="0">
              <a:solidFill>
                <a:sysClr val="windowText" lastClr="000000"/>
              </a:solidFill>
              <a:latin typeface="Calibri" panose="020F0502020204030204"/>
              <a:cs typeface="Arial" panose="020B0604020202020204" pitchFamily="34" charset="0"/>
            </a:endParaRPr>
          </a:p>
          <a:p>
            <a:pPr marL="0" indent="0" algn="r" rtl="1">
              <a:buNone/>
              <a:defRPr/>
            </a:pP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70582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988573" y="2647849"/>
            <a:ext cx="13701911" cy="7197517"/>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r>
              <a:rPr lang="ar-EG" sz="3472" dirty="0">
                <a:solidFill>
                  <a:sysClr val="windowText" lastClr="000000"/>
                </a:solidFill>
                <a:latin typeface="Calibri" panose="020F0502020204030204"/>
                <a:cs typeface="Arial" panose="020B0604020202020204" pitchFamily="34" charset="0"/>
              </a:rPr>
              <a:t>الاثر الاجتماعي للمشروع </a:t>
            </a:r>
          </a:p>
          <a:p>
            <a:pPr marL="0" indent="0" algn="r" rtl="1">
              <a:buNone/>
              <a:defRPr/>
            </a:pPr>
            <a:endParaRPr lang="ar-EG" sz="3472" dirty="0">
              <a:solidFill>
                <a:sysClr val="windowText" lastClr="000000"/>
              </a:solidFill>
              <a:latin typeface="Calibri" panose="020F0502020204030204"/>
              <a:cs typeface="Arial" panose="020B0604020202020204" pitchFamily="34" charset="0"/>
            </a:endParaRPr>
          </a:p>
          <a:p>
            <a:pPr lvl="0" algn="r" rtl="1">
              <a:lnSpc>
                <a:spcPct val="150000"/>
              </a:lnSpc>
              <a:buFont typeface="Wingdings" pitchFamily="2" charset="2"/>
              <a:buChar char="§"/>
              <a:defRPr/>
            </a:pPr>
            <a:r>
              <a:rPr lang="ar-EG" sz="3472" dirty="0">
                <a:solidFill>
                  <a:sysClr val="windowText" lastClr="000000"/>
                </a:solidFill>
                <a:cs typeface="Arial" panose="020B0604020202020204" pitchFamily="34" charset="0"/>
              </a:rPr>
              <a:t>   رفع مستوى معيشه المزارع من خلال زيادة ربحيته عن طريق زيادة الإنتاجية المحصولية للفدان بنسبه 30% </a:t>
            </a:r>
          </a:p>
          <a:p>
            <a:pPr lvl="0" algn="r" rtl="1">
              <a:lnSpc>
                <a:spcPct val="150000"/>
              </a:lnSpc>
              <a:buFont typeface="Wingdings" pitchFamily="2" charset="2"/>
              <a:buChar char="§"/>
              <a:defRPr/>
            </a:pPr>
            <a:r>
              <a:rPr lang="ar-EG" sz="3472" dirty="0">
                <a:solidFill>
                  <a:sysClr val="windowText" lastClr="000000"/>
                </a:solidFill>
                <a:cs typeface="Arial" panose="020B0604020202020204" pitchFamily="34" charset="0"/>
              </a:rPr>
              <a:t>   سهوله القيام بالاعمال الزراعية مثل خفض العمالة اللازمة لإزاله الحشائش وتجهيز الارض وتقليل المدة الزمنيه للرى  .</a:t>
            </a:r>
          </a:p>
          <a:p>
            <a:pPr lvl="0" algn="r" rtl="1">
              <a:lnSpc>
                <a:spcPct val="150000"/>
              </a:lnSpc>
              <a:buFont typeface="Wingdings" pitchFamily="2" charset="2"/>
              <a:buChar char="§"/>
              <a:defRPr/>
            </a:pPr>
            <a:r>
              <a:rPr lang="ar-EG" sz="3472" dirty="0">
                <a:solidFill>
                  <a:sysClr val="windowText" lastClr="000000"/>
                </a:solidFill>
                <a:cs typeface="Arial" panose="020B0604020202020204" pitchFamily="34" charset="0"/>
              </a:rPr>
              <a:t>   الحفاظ على الصحة عن طريق تقليل استهلاك الاسمدة والمبيدات .</a:t>
            </a:r>
          </a:p>
          <a:p>
            <a:pPr lvl="0" algn="r" rtl="1">
              <a:lnSpc>
                <a:spcPct val="150000"/>
              </a:lnSpc>
              <a:buFont typeface="Wingdings" pitchFamily="2" charset="2"/>
              <a:buChar char="§"/>
              <a:defRPr/>
            </a:pPr>
            <a:r>
              <a:rPr lang="ar-EG" sz="3472" dirty="0">
                <a:solidFill>
                  <a:sysClr val="windowText" lastClr="000000"/>
                </a:solidFill>
                <a:cs typeface="Arial" panose="020B0604020202020204" pitchFamily="34" charset="0"/>
              </a:rPr>
              <a:t>   الدعم الحكومى للمزارعين </a:t>
            </a:r>
          </a:p>
          <a:p>
            <a:pPr marL="0" indent="0" algn="r" rtl="1">
              <a:buNone/>
              <a:defRPr/>
            </a:pPr>
            <a:endParaRPr lang="ar-EG" sz="3472" dirty="0">
              <a:solidFill>
                <a:sysClr val="windowText" lastClr="000000"/>
              </a:solidFill>
              <a:latin typeface="Calibri" panose="020F0502020204030204"/>
              <a:cs typeface="Arial" panose="020B0604020202020204" pitchFamily="34" charset="0"/>
            </a:endParaRPr>
          </a:p>
          <a:p>
            <a:pPr algn="r" rtl="1">
              <a:defRPr/>
            </a:pPr>
            <a:endParaRPr lang="ar-EG" sz="3472" dirty="0">
              <a:solidFill>
                <a:sysClr val="windowText" lastClr="000000"/>
              </a:solidFill>
              <a:latin typeface="Calibri" panose="020F0502020204030204"/>
              <a:cs typeface="Arial" panose="020B0604020202020204" pitchFamily="34" charset="0"/>
            </a:endParaRPr>
          </a:p>
          <a:p>
            <a:pPr marL="0" indent="0" algn="r" rtl="1">
              <a:buNone/>
              <a:defRPr/>
            </a:pP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426755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77550840"/>
              </p:ext>
            </p:extLst>
          </p:nvPr>
        </p:nvGraphicFramePr>
        <p:xfrm>
          <a:off x="974035" y="2779981"/>
          <a:ext cx="12938674" cy="6226365"/>
        </p:xfrm>
        <a:graphic>
          <a:graphicData uri="http://schemas.openxmlformats.org/drawingml/2006/table">
            <a:tbl>
              <a:tblPr rtl="1" firstRow="1" firstCol="1" bandRow="1"/>
              <a:tblGrid>
                <a:gridCol w="1613699">
                  <a:extLst>
                    <a:ext uri="{9D8B030D-6E8A-4147-A177-3AD203B41FA5}">
                      <a16:colId xmlns:a16="http://schemas.microsoft.com/office/drawing/2014/main" val="20000"/>
                    </a:ext>
                  </a:extLst>
                </a:gridCol>
                <a:gridCol w="11324975">
                  <a:extLst>
                    <a:ext uri="{9D8B030D-6E8A-4147-A177-3AD203B41FA5}">
                      <a16:colId xmlns:a16="http://schemas.microsoft.com/office/drawing/2014/main" val="20001"/>
                    </a:ext>
                  </a:extLst>
                </a:gridCol>
              </a:tblGrid>
              <a:tr h="428359">
                <a:tc>
                  <a:txBody>
                    <a:bodyPr/>
                    <a:lstStyle/>
                    <a:p>
                      <a:pPr marL="0" marR="0" algn="ctr" rtl="1">
                        <a:spcBef>
                          <a:spcPts val="0"/>
                        </a:spcBef>
                        <a:spcAft>
                          <a:spcPts val="0"/>
                        </a:spcAft>
                      </a:pPr>
                      <a:r>
                        <a:rPr lang="ar-EG" sz="2500" b="1" dirty="0">
                          <a:effectLst/>
                          <a:latin typeface="Arial"/>
                          <a:ea typeface="Times New Roman"/>
                          <a:cs typeface="Arial"/>
                        </a:rPr>
                        <a:t>م</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المحتويات</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7984">
                <a:tc>
                  <a:txBody>
                    <a:bodyPr/>
                    <a:lstStyle/>
                    <a:p>
                      <a:pPr marL="0" marR="0" algn="ctr" rtl="1">
                        <a:spcBef>
                          <a:spcPts val="0"/>
                        </a:spcBef>
                        <a:spcAft>
                          <a:spcPts val="0"/>
                        </a:spcAft>
                      </a:pPr>
                      <a:r>
                        <a:rPr lang="ar-EG" sz="2500" b="1">
                          <a:effectLst/>
                          <a:latin typeface="Arial"/>
                          <a:ea typeface="Times New Roman"/>
                          <a:cs typeface="Arial"/>
                        </a:rPr>
                        <a:t>1</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a:effectLst/>
                          <a:latin typeface="Arial"/>
                          <a:ea typeface="Times New Roman"/>
                          <a:cs typeface="Arial"/>
                        </a:rPr>
                        <a:t>مقدمة </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7984">
                <a:tc>
                  <a:txBody>
                    <a:bodyPr/>
                    <a:lstStyle/>
                    <a:p>
                      <a:pPr marL="0" marR="0" algn="ctr" rtl="1">
                        <a:spcBef>
                          <a:spcPts val="0"/>
                        </a:spcBef>
                        <a:spcAft>
                          <a:spcPts val="0"/>
                        </a:spcAft>
                      </a:pPr>
                      <a:r>
                        <a:rPr lang="ar-EG" sz="2500" b="1">
                          <a:effectLst/>
                          <a:latin typeface="Arial"/>
                          <a:ea typeface="Times New Roman"/>
                          <a:cs typeface="Arial"/>
                        </a:rPr>
                        <a:t>2</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بيان الفكرة</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7984">
                <a:tc>
                  <a:txBody>
                    <a:bodyPr/>
                    <a:lstStyle/>
                    <a:p>
                      <a:pPr marL="0" marR="0" algn="ctr" rtl="1">
                        <a:spcBef>
                          <a:spcPts val="0"/>
                        </a:spcBef>
                        <a:spcAft>
                          <a:spcPts val="0"/>
                        </a:spcAft>
                      </a:pPr>
                      <a:r>
                        <a:rPr lang="ar-EG" sz="2500" b="1">
                          <a:effectLst/>
                          <a:latin typeface="Arial"/>
                          <a:ea typeface="Times New Roman"/>
                          <a:cs typeface="Arial"/>
                        </a:rPr>
                        <a:t>3</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مراحل تنفيذ المشروع </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7984">
                <a:tc>
                  <a:txBody>
                    <a:bodyPr/>
                    <a:lstStyle/>
                    <a:p>
                      <a:pPr marL="0" marR="0" algn="ctr" rtl="1">
                        <a:spcBef>
                          <a:spcPts val="0"/>
                        </a:spcBef>
                        <a:spcAft>
                          <a:spcPts val="0"/>
                        </a:spcAft>
                      </a:pPr>
                      <a:r>
                        <a:rPr lang="ar-EG" sz="2500" b="1">
                          <a:effectLst/>
                          <a:latin typeface="Arial"/>
                          <a:ea typeface="Times New Roman"/>
                          <a:cs typeface="Arial"/>
                        </a:rPr>
                        <a:t>4</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الاهداف التنمويه التى يتوافق معاها المشروع </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7984">
                <a:tc>
                  <a:txBody>
                    <a:bodyPr/>
                    <a:lstStyle/>
                    <a:p>
                      <a:pPr marL="0" marR="0" algn="ctr" rtl="1">
                        <a:spcBef>
                          <a:spcPts val="0"/>
                        </a:spcBef>
                        <a:spcAft>
                          <a:spcPts val="0"/>
                        </a:spcAft>
                      </a:pPr>
                      <a:r>
                        <a:rPr lang="ar-EG" sz="2500" b="1" dirty="0">
                          <a:effectLst/>
                          <a:latin typeface="Arial"/>
                          <a:ea typeface="Times New Roman"/>
                          <a:cs typeface="Arial"/>
                        </a:rPr>
                        <a:t>5</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الموقف الحالى للمشروع </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7984">
                <a:tc>
                  <a:txBody>
                    <a:bodyPr/>
                    <a:lstStyle/>
                    <a:p>
                      <a:pPr marL="0" marR="0" algn="ctr" rtl="1">
                        <a:spcBef>
                          <a:spcPts val="0"/>
                        </a:spcBef>
                        <a:spcAft>
                          <a:spcPts val="0"/>
                        </a:spcAft>
                      </a:pPr>
                      <a:r>
                        <a:rPr lang="ar-EG" sz="2500" b="1">
                          <a:effectLst/>
                          <a:latin typeface="Arial"/>
                          <a:ea typeface="Times New Roman"/>
                          <a:cs typeface="Arial"/>
                        </a:rPr>
                        <a:t>6</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تحليل الوضع الحالى</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7984">
                <a:tc>
                  <a:txBody>
                    <a:bodyPr/>
                    <a:lstStyle/>
                    <a:p>
                      <a:pPr marL="0" marR="0" algn="ctr" rtl="1">
                        <a:spcBef>
                          <a:spcPts val="0"/>
                        </a:spcBef>
                        <a:spcAft>
                          <a:spcPts val="0"/>
                        </a:spcAft>
                      </a:pPr>
                      <a:r>
                        <a:rPr lang="ar-EG" sz="2500" b="1" dirty="0">
                          <a:effectLst/>
                          <a:latin typeface="Arial"/>
                          <a:ea typeface="Times New Roman"/>
                          <a:cs typeface="Arial"/>
                        </a:rPr>
                        <a:t>7</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500" b="1" dirty="0">
                          <a:effectLst/>
                          <a:latin typeface="Arial"/>
                          <a:ea typeface="Times New Roman"/>
                          <a:cs typeface="Arial"/>
                        </a:rPr>
                        <a:t>تحديد ووصف العوامل التي تؤدي إلى الوضع الحالي </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7984">
                <a:tc>
                  <a:txBody>
                    <a:bodyPr/>
                    <a:lstStyle/>
                    <a:p>
                      <a:pPr marL="0" marR="0" algn="ctr" rtl="1">
                        <a:spcBef>
                          <a:spcPts val="0"/>
                        </a:spcBef>
                        <a:spcAft>
                          <a:spcPts val="0"/>
                        </a:spcAft>
                      </a:pPr>
                      <a:r>
                        <a:rPr lang="ar-EG" sz="2500" b="1">
                          <a:effectLst/>
                          <a:latin typeface="Arial"/>
                          <a:ea typeface="Times New Roman"/>
                          <a:cs typeface="Arial"/>
                        </a:rPr>
                        <a:t>8</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إيجاد الحلول المحتملة واختيار فكرة المشروع</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7984">
                <a:tc>
                  <a:txBody>
                    <a:bodyPr/>
                    <a:lstStyle/>
                    <a:p>
                      <a:pPr marL="0" marR="0" algn="ctr" rtl="1">
                        <a:spcBef>
                          <a:spcPts val="0"/>
                        </a:spcBef>
                        <a:spcAft>
                          <a:spcPts val="0"/>
                        </a:spcAft>
                      </a:pPr>
                      <a:r>
                        <a:rPr lang="ar-EG" sz="2500" b="1">
                          <a:effectLst/>
                          <a:latin typeface="Arial"/>
                          <a:ea typeface="Times New Roman"/>
                          <a:cs typeface="Arial"/>
                        </a:rPr>
                        <a:t>9</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تحليل الفكرة </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7984">
                <a:tc>
                  <a:txBody>
                    <a:bodyPr/>
                    <a:lstStyle/>
                    <a:p>
                      <a:pPr marL="0" marR="0" algn="ctr" rtl="1">
                        <a:spcBef>
                          <a:spcPts val="0"/>
                        </a:spcBef>
                        <a:spcAft>
                          <a:spcPts val="0"/>
                        </a:spcAft>
                      </a:pPr>
                      <a:r>
                        <a:rPr lang="ar-EG" sz="2500" b="1">
                          <a:effectLst/>
                          <a:latin typeface="Arial"/>
                          <a:ea typeface="Times New Roman"/>
                          <a:cs typeface="Arial"/>
                        </a:rPr>
                        <a:t>10</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بيان الحاله المرغوبه </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7984">
                <a:tc>
                  <a:txBody>
                    <a:bodyPr/>
                    <a:lstStyle/>
                    <a:p>
                      <a:pPr marL="0" marR="0" algn="ctr" rtl="1">
                        <a:spcBef>
                          <a:spcPts val="0"/>
                        </a:spcBef>
                        <a:spcAft>
                          <a:spcPts val="0"/>
                        </a:spcAft>
                      </a:pPr>
                      <a:r>
                        <a:rPr lang="ar-EG" sz="2500" b="1">
                          <a:effectLst/>
                          <a:latin typeface="Arial"/>
                          <a:ea typeface="Times New Roman"/>
                          <a:cs typeface="Arial"/>
                        </a:rPr>
                        <a:t>11</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التمكين وتكافؤ الفرص</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64006">
                <a:tc>
                  <a:txBody>
                    <a:bodyPr/>
                    <a:lstStyle/>
                    <a:p>
                      <a:pPr marL="0" marR="0" algn="ctr" rtl="1">
                        <a:spcBef>
                          <a:spcPts val="0"/>
                        </a:spcBef>
                        <a:spcAft>
                          <a:spcPts val="0"/>
                        </a:spcAft>
                      </a:pPr>
                      <a:r>
                        <a:rPr lang="ar-EG" sz="2500" b="1">
                          <a:effectLst/>
                          <a:latin typeface="Arial"/>
                          <a:ea typeface="Times New Roman"/>
                          <a:cs typeface="Arial"/>
                        </a:rPr>
                        <a:t>12</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معايير التطوير الخاصة بمشروع الرى الحديث لربط المكون الذكى بالمكون الاخضر</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77984">
                <a:tc>
                  <a:txBody>
                    <a:bodyPr/>
                    <a:lstStyle/>
                    <a:p>
                      <a:pPr marL="0" marR="0" algn="ctr" rtl="1">
                        <a:spcBef>
                          <a:spcPts val="0"/>
                        </a:spcBef>
                        <a:spcAft>
                          <a:spcPts val="0"/>
                        </a:spcAft>
                      </a:pPr>
                      <a:r>
                        <a:rPr lang="ar-EG" sz="2500" b="1">
                          <a:effectLst/>
                          <a:latin typeface="Arial"/>
                          <a:ea typeface="Times New Roman"/>
                          <a:cs typeface="Arial"/>
                        </a:rPr>
                        <a:t>13</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الاسباب المحتمله </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77984">
                <a:tc>
                  <a:txBody>
                    <a:bodyPr/>
                    <a:lstStyle/>
                    <a:p>
                      <a:pPr marL="0" marR="0" algn="ctr" rtl="1">
                        <a:spcBef>
                          <a:spcPts val="0"/>
                        </a:spcBef>
                        <a:spcAft>
                          <a:spcPts val="0"/>
                        </a:spcAft>
                      </a:pPr>
                      <a:r>
                        <a:rPr lang="ar-EG" sz="2500" b="1">
                          <a:effectLst/>
                          <a:latin typeface="Arial"/>
                          <a:ea typeface="Times New Roman"/>
                          <a:cs typeface="Arial"/>
                        </a:rPr>
                        <a:t>14</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اصحاب المصلحة </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77984">
                <a:tc>
                  <a:txBody>
                    <a:bodyPr/>
                    <a:lstStyle/>
                    <a:p>
                      <a:pPr marL="0" marR="0" algn="ctr" rtl="1">
                        <a:spcBef>
                          <a:spcPts val="0"/>
                        </a:spcBef>
                        <a:spcAft>
                          <a:spcPts val="0"/>
                        </a:spcAft>
                      </a:pPr>
                      <a:r>
                        <a:rPr lang="ar-EG" sz="2500" b="1">
                          <a:effectLst/>
                          <a:latin typeface="Arial"/>
                          <a:ea typeface="Times New Roman"/>
                          <a:cs typeface="Arial"/>
                        </a:rPr>
                        <a:t>15</a:t>
                      </a:r>
                      <a:endParaRPr lang="en-US" sz="250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EG" sz="2500" b="1" dirty="0">
                          <a:effectLst/>
                          <a:latin typeface="Arial"/>
                          <a:ea typeface="Times New Roman"/>
                          <a:cs typeface="Arial"/>
                        </a:rPr>
                        <a:t>الأدوات التحليلية المستخدمة في تحليل الفكرة</a:t>
                      </a:r>
                      <a:endParaRPr lang="en-US" sz="2500" dirty="0">
                        <a:effectLst/>
                        <a:latin typeface="Times New Roman"/>
                        <a:ea typeface="Times New Roman"/>
                        <a:cs typeface="Arial"/>
                      </a:endParaRPr>
                    </a:p>
                  </a:txBody>
                  <a:tcPr marL="62800" marR="62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958226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19836" y="2647849"/>
            <a:ext cx="14370651" cy="7197517"/>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r>
              <a:rPr lang="ar-EG" sz="3472" dirty="0">
                <a:solidFill>
                  <a:sysClr val="windowText" lastClr="000000"/>
                </a:solidFill>
                <a:latin typeface="Calibri" panose="020F0502020204030204"/>
                <a:cs typeface="Arial" panose="020B0604020202020204" pitchFamily="34" charset="0"/>
              </a:rPr>
              <a:t> الاثر البيئي للمشروع</a:t>
            </a:r>
          </a:p>
          <a:p>
            <a:pPr marL="0" indent="0" algn="r" rtl="1">
              <a:buNone/>
              <a:defRPr/>
            </a:pPr>
            <a:endParaRPr lang="ar-EG" sz="3472" dirty="0">
              <a:solidFill>
                <a:sysClr val="windowText" lastClr="000000"/>
              </a:solidFill>
              <a:latin typeface="Calibri" panose="020F0502020204030204"/>
              <a:cs typeface="Arial" panose="020B0604020202020204" pitchFamily="34" charset="0"/>
            </a:endParaRPr>
          </a:p>
          <a:p>
            <a:pPr marL="0" indent="0" algn="r" rtl="1">
              <a:buNone/>
              <a:defRPr/>
            </a:pPr>
            <a:r>
              <a:rPr lang="ar-EG" sz="3472" dirty="0">
                <a:solidFill>
                  <a:sysClr val="windowText" lastClr="000000"/>
                </a:solidFill>
                <a:cs typeface="Arial" panose="020B0604020202020204" pitchFamily="34" charset="0"/>
              </a:rPr>
              <a:t>•	الحد من استخدام الأسمدة والمبيدات الضارة </a:t>
            </a:r>
          </a:p>
          <a:p>
            <a:pPr marL="0" indent="0" algn="r" rtl="1">
              <a:buNone/>
              <a:defRPr/>
            </a:pPr>
            <a:r>
              <a:rPr lang="ar-EG" sz="3472" dirty="0">
                <a:solidFill>
                  <a:sysClr val="windowText" lastClr="000000"/>
                </a:solidFill>
                <a:cs typeface="Arial" panose="020B0604020202020204" pitchFamily="34" charset="0"/>
              </a:rPr>
              <a:t>•	خفض كميه المحروقات من الحشائش الضارة.</a:t>
            </a:r>
          </a:p>
          <a:p>
            <a:pPr marL="0" indent="0" algn="r" rtl="1">
              <a:buNone/>
              <a:defRPr/>
            </a:pPr>
            <a:r>
              <a:rPr lang="ar-EG" sz="3472" dirty="0">
                <a:solidFill>
                  <a:sysClr val="windowText" lastClr="000000"/>
                </a:solidFill>
                <a:cs typeface="Arial" panose="020B0604020202020204" pitchFamily="34" charset="0"/>
              </a:rPr>
              <a:t>•	ترشيد الطاقة وانخفاض الوقود المستخدم فى ماكينات الرى التقليدية </a:t>
            </a:r>
          </a:p>
          <a:p>
            <a:pPr marL="0" indent="0" algn="r" rtl="1">
              <a:buNone/>
              <a:defRPr/>
            </a:pPr>
            <a:r>
              <a:rPr lang="ar-EG" sz="3472" dirty="0">
                <a:solidFill>
                  <a:sysClr val="windowText" lastClr="000000"/>
                </a:solidFill>
                <a:cs typeface="Arial" panose="020B0604020202020204" pitchFamily="34" charset="0"/>
              </a:rPr>
              <a:t>•	كفاءة المحاصيل الزراعية بإنتاج محاصيل خاليه من الامراض.</a:t>
            </a:r>
          </a:p>
          <a:p>
            <a:pPr marL="0" indent="0" algn="r" rtl="1">
              <a:buNone/>
              <a:defRPr/>
            </a:pPr>
            <a:r>
              <a:rPr lang="ar-EG" sz="3472" dirty="0">
                <a:solidFill>
                  <a:sysClr val="windowText" lastClr="000000"/>
                </a:solidFill>
                <a:cs typeface="Arial" panose="020B0604020202020204" pitchFamily="34" charset="0"/>
              </a:rPr>
              <a:t>•	رفع كفاءة استخدام المياه إلى حوالي 85-90%</a:t>
            </a:r>
          </a:p>
          <a:p>
            <a:pPr marL="0" indent="0" algn="r" rtl="1">
              <a:buNone/>
              <a:defRPr/>
            </a:pPr>
            <a:r>
              <a:rPr lang="ar-EG" sz="3472" dirty="0">
                <a:solidFill>
                  <a:sysClr val="windowText" lastClr="000000"/>
                </a:solidFill>
                <a:cs typeface="Arial" panose="020B0604020202020204" pitchFamily="34" charset="0"/>
              </a:rPr>
              <a:t>•	توفير أكثر من 55% من كمية المياه المقدمة بالطرق التقليديه</a:t>
            </a:r>
          </a:p>
          <a:p>
            <a:pPr algn="r" rtl="1">
              <a:defRPr/>
            </a:pPr>
            <a:endParaRPr lang="ar-EG" sz="3472" dirty="0">
              <a:solidFill>
                <a:sysClr val="windowText" lastClr="000000"/>
              </a:solidFill>
              <a:latin typeface="Calibri" panose="020F0502020204030204"/>
              <a:cs typeface="Arial" panose="020B0604020202020204" pitchFamily="34" charset="0"/>
            </a:endParaRPr>
          </a:p>
          <a:p>
            <a:pPr marL="0" indent="0" algn="r" rtl="1">
              <a:buNone/>
              <a:defRPr/>
            </a:pP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86643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095" y="1566542"/>
            <a:ext cx="3639138" cy="626646"/>
          </a:xfrm>
          <a:prstGeom prst="rect">
            <a:avLst/>
          </a:prstGeom>
        </p:spPr>
        <p:txBody>
          <a:bodyPr wrap="none">
            <a:spAutoFit/>
          </a:bodyPr>
          <a:lstStyle/>
          <a:p>
            <a:r>
              <a:rPr lang="ar-EG" sz="3472" b="1" dirty="0"/>
              <a:t>14 - اصحاب المصلحة </a:t>
            </a:r>
          </a:p>
        </p:txBody>
      </p:sp>
      <p:sp>
        <p:nvSpPr>
          <p:cNvPr id="3" name="Rectangle 2"/>
          <p:cNvSpPr/>
          <p:nvPr/>
        </p:nvSpPr>
        <p:spPr>
          <a:xfrm>
            <a:off x="2422388" y="1566542"/>
            <a:ext cx="7559675" cy="3497432"/>
          </a:xfrm>
          <a:prstGeom prst="rect">
            <a:avLst/>
          </a:prstGeom>
        </p:spPr>
        <p:txBody>
          <a:bodyPr>
            <a:spAutoFit/>
          </a:bodyPr>
          <a:lstStyle/>
          <a:p>
            <a:pPr marL="354359" indent="-354359" algn="r" rtl="1">
              <a:lnSpc>
                <a:spcPct val="150000"/>
              </a:lnSpc>
              <a:buFont typeface="Wingdings" pitchFamily="2" charset="2"/>
              <a:buChar char="q"/>
            </a:pPr>
            <a:r>
              <a:rPr lang="ar-EG" sz="3025" dirty="0"/>
              <a:t>المزراعين فى القرى والوحدات المحليه .</a:t>
            </a:r>
          </a:p>
          <a:p>
            <a:pPr marL="354359" indent="-354359" algn="r" rtl="1">
              <a:lnSpc>
                <a:spcPct val="150000"/>
              </a:lnSpc>
              <a:buFont typeface="Wingdings" pitchFamily="2" charset="2"/>
              <a:buChar char="q"/>
            </a:pPr>
            <a:r>
              <a:rPr lang="ar-EG" sz="3025" dirty="0"/>
              <a:t>مسؤليى التنميه فى الوحدات .</a:t>
            </a:r>
          </a:p>
          <a:p>
            <a:pPr marL="354359" indent="-354359" algn="r" rtl="1">
              <a:lnSpc>
                <a:spcPct val="150000"/>
              </a:lnSpc>
              <a:buFont typeface="Wingdings" pitchFamily="2" charset="2"/>
              <a:buChar char="q"/>
            </a:pPr>
            <a:r>
              <a:rPr lang="ar-EG" sz="3025" dirty="0"/>
              <a:t>تجارة  ادوات الرى الحديث .</a:t>
            </a:r>
          </a:p>
          <a:p>
            <a:pPr marL="354359" indent="-354359" algn="r" rtl="1">
              <a:lnSpc>
                <a:spcPct val="150000"/>
              </a:lnSpc>
              <a:buFont typeface="Wingdings" pitchFamily="2" charset="2"/>
              <a:buChar char="q"/>
            </a:pPr>
            <a:r>
              <a:rPr lang="ar-EG" sz="3025" dirty="0"/>
              <a:t>ادارات الحسابات على مستوى المحافظة و المراكز .</a:t>
            </a:r>
          </a:p>
          <a:p>
            <a:pPr marL="354359" indent="-354359" algn="r" rtl="1">
              <a:lnSpc>
                <a:spcPct val="150000"/>
              </a:lnSpc>
              <a:buFont typeface="Wingdings" pitchFamily="2" charset="2"/>
              <a:buChar char="q"/>
            </a:pPr>
            <a:r>
              <a:rPr lang="ar-EG" sz="3025" dirty="0"/>
              <a:t>مديريه الرى بالمحافظة </a:t>
            </a:r>
          </a:p>
        </p:txBody>
      </p:sp>
      <p:sp>
        <p:nvSpPr>
          <p:cNvPr id="4" name="Rectangle 3"/>
          <p:cNvSpPr/>
          <p:nvPr/>
        </p:nvSpPr>
        <p:spPr>
          <a:xfrm>
            <a:off x="1192105" y="5363319"/>
            <a:ext cx="13113128" cy="4969566"/>
          </a:xfrm>
          <a:prstGeom prst="rect">
            <a:avLst/>
          </a:prstGeom>
        </p:spPr>
        <p:txBody>
          <a:bodyPr wrap="square">
            <a:spAutoFit/>
          </a:bodyPr>
          <a:lstStyle/>
          <a:p>
            <a:pPr algn="r" rtl="1"/>
            <a:r>
              <a:rPr lang="ar-EG" sz="3025" b="1" dirty="0">
                <a:solidFill>
                  <a:schemeClr val="accent4">
                    <a:lumMod val="50000"/>
                  </a:schemeClr>
                </a:solidFill>
              </a:rPr>
              <a:t> </a:t>
            </a:r>
            <a:r>
              <a:rPr lang="ar-EG" sz="3472" b="1" u="sng" dirty="0">
                <a:solidFill>
                  <a:schemeClr val="accent4">
                    <a:lumMod val="50000"/>
                  </a:schemeClr>
                </a:solidFill>
              </a:rPr>
              <a:t>والعناصر اللازمة لتحقيق نتيجة مقبولة </a:t>
            </a:r>
          </a:p>
          <a:p>
            <a:pPr marL="425230" indent="-425230" algn="r" rtl="1">
              <a:lnSpc>
                <a:spcPct val="200000"/>
              </a:lnSpc>
              <a:buFont typeface="+mj-lt"/>
              <a:buAutoNum type="arabicPeriod"/>
            </a:pPr>
            <a:r>
              <a:rPr lang="ar-EG" sz="2480" b="1" dirty="0">
                <a:solidFill>
                  <a:srgbClr val="0070C0"/>
                </a:solidFill>
              </a:rPr>
              <a:t>توعيه المواطنين بصورة أكثر بالفكرة والسبب الداعى للتحول على النظم الحديث للرى  </a:t>
            </a:r>
            <a:r>
              <a:rPr lang="ar-EG" sz="3025" b="1" dirty="0"/>
              <a:t>.</a:t>
            </a:r>
          </a:p>
          <a:p>
            <a:pPr marL="425230" indent="-425230" algn="r" rtl="1">
              <a:lnSpc>
                <a:spcPct val="200000"/>
              </a:lnSpc>
              <a:buFont typeface="+mj-lt"/>
              <a:buAutoNum type="arabicPeriod"/>
            </a:pPr>
            <a:r>
              <a:rPr lang="ar-EG" sz="2480" b="1" dirty="0">
                <a:solidFill>
                  <a:srgbClr val="7030A0"/>
                </a:solidFill>
              </a:rPr>
              <a:t>توفير الدعم المالى للمشروع لزيادة اعداد المستفيدين .واحداث تطوير جذرى فى اسلوب العمل </a:t>
            </a:r>
          </a:p>
          <a:p>
            <a:pPr marL="425230" indent="-425230" algn="r" rtl="1">
              <a:lnSpc>
                <a:spcPct val="200000"/>
              </a:lnSpc>
              <a:buFont typeface="+mj-lt"/>
              <a:buAutoNum type="arabicPeriod"/>
            </a:pPr>
            <a:r>
              <a:rPr lang="ar-EG" sz="3025" b="1" dirty="0">
                <a:solidFill>
                  <a:srgbClr val="C00000"/>
                </a:solidFill>
              </a:rPr>
              <a:t>حملة دعاية لترويج المشروع عن طريق عرض فيديو توضيحي لأهمية المبادرة والتحضر للأخضر على وسائل التواصل الاجتماعي والمواقع الرئيسية للمحافظة وشاشات العرض الاعلانية على مستوى شاشات المحافظة </a:t>
            </a:r>
          </a:p>
        </p:txBody>
      </p:sp>
    </p:spTree>
    <p:extLst>
      <p:ext uri="{BB962C8B-B14F-4D97-AF65-F5344CB8AC3E}">
        <p14:creationId xmlns:p14="http://schemas.microsoft.com/office/powerpoint/2010/main" val="251996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9675" y="2848659"/>
            <a:ext cx="7370683" cy="5587683"/>
          </a:xfrm>
          <a:prstGeom prst="rect">
            <a:avLst/>
          </a:prstGeom>
        </p:spPr>
        <p:txBody>
          <a:bodyPr wrap="square">
            <a:spAutoFit/>
          </a:bodyPr>
          <a:lstStyle/>
          <a:p>
            <a:pPr algn="r" rtl="1"/>
            <a:r>
              <a:rPr lang="ar-EG" sz="2976" b="1" dirty="0"/>
              <a:t>الدعاية والاعلان </a:t>
            </a:r>
          </a:p>
          <a:p>
            <a:pPr algn="r" rtl="1"/>
            <a:endParaRPr lang="ar-EG" sz="2976" b="1" dirty="0"/>
          </a:p>
          <a:p>
            <a:pPr marL="425230" indent="-425230" algn="r" rtl="1">
              <a:buFont typeface="Wingdings" pitchFamily="2" charset="2"/>
              <a:buChar char="§"/>
            </a:pPr>
            <a:r>
              <a:rPr lang="ar-EG" sz="2976" b="1" dirty="0"/>
              <a:t>عن طريق حملة إعلانية عن المشروع وذلك لزيادة اعداد المستفيدين من المشروع والتعريف به على أوسع نطاق لتحقيق الاستفادة القصوي لاكبر عدد ممكن</a:t>
            </a:r>
          </a:p>
          <a:p>
            <a:pPr marL="425230" indent="-425230" algn="r" rtl="1">
              <a:buFont typeface="Wingdings" pitchFamily="2" charset="2"/>
              <a:buChar char="§"/>
            </a:pPr>
            <a:r>
              <a:rPr lang="ar-EG" sz="2976" b="1" dirty="0"/>
              <a:t>توعيه المواطنين بصورة أكثر بالفكرة والسبب الداعى للتحول على النظم الحديث للرى</a:t>
            </a:r>
          </a:p>
          <a:p>
            <a:pPr marL="425230" indent="-425230" algn="r" rtl="1">
              <a:buFont typeface="Wingdings" pitchFamily="2" charset="2"/>
              <a:buChar char="§"/>
            </a:pPr>
            <a:r>
              <a:rPr lang="ar-EG" sz="2976" b="1" dirty="0"/>
              <a:t>حملة دعاية عن طريق عرض فيديو توضيحي لأهمية المبادرة على وسائل التواصل الاجتماعي والمواقع الرئيسية للمحافظة وشاشات العرض الاعلانية على مستوى شاشات المحافظة .</a:t>
            </a:r>
          </a:p>
          <a:p>
            <a:pPr algn="r" rtl="1"/>
            <a:r>
              <a:rPr lang="ar-EG" sz="2976" b="1" dirty="0"/>
              <a:t>(فديو يوضح تركيب البانر الخاص بالدعايه للمشروع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68" y="5572620"/>
            <a:ext cx="6622740" cy="40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68" y="1770494"/>
            <a:ext cx="6622741" cy="334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63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4658" y="3663118"/>
            <a:ext cx="5410455" cy="473976"/>
          </a:xfrm>
          <a:prstGeom prst="rect">
            <a:avLst/>
          </a:prstGeom>
        </p:spPr>
        <p:txBody>
          <a:bodyPr wrap="none">
            <a:spAutoFit/>
          </a:bodyPr>
          <a:lstStyle/>
          <a:p>
            <a:r>
              <a:rPr lang="ar-EG" sz="2480" b="1" dirty="0"/>
              <a:t>15 - الأدوات التحليلية المستخدمة في تحليل الفكرة</a:t>
            </a:r>
          </a:p>
        </p:txBody>
      </p:sp>
      <p:sp>
        <p:nvSpPr>
          <p:cNvPr id="4" name="Rectangle 3"/>
          <p:cNvSpPr/>
          <p:nvPr/>
        </p:nvSpPr>
        <p:spPr>
          <a:xfrm>
            <a:off x="8373793" y="4691878"/>
            <a:ext cx="5698832" cy="3671967"/>
          </a:xfrm>
          <a:prstGeom prst="rect">
            <a:avLst/>
          </a:prstGeom>
        </p:spPr>
        <p:txBody>
          <a:bodyPr wrap="square">
            <a:spAutoFit/>
          </a:bodyPr>
          <a:lstStyle/>
          <a:p>
            <a:pPr algn="r" rtl="1">
              <a:lnSpc>
                <a:spcPct val="200000"/>
              </a:lnSpc>
            </a:pPr>
            <a:r>
              <a:rPr lang="ar-EG" sz="3025" b="1" dirty="0"/>
              <a:t>1-  تم رسم خرائط للمراكز المنفذ بها المشروع باستخدام  برامج </a:t>
            </a:r>
            <a:r>
              <a:rPr lang="en-US" sz="3025" b="1" dirty="0"/>
              <a:t>GIS.</a:t>
            </a:r>
          </a:p>
          <a:p>
            <a:pPr algn="r" rtl="1">
              <a:lnSpc>
                <a:spcPct val="200000"/>
              </a:lnSpc>
            </a:pPr>
            <a:r>
              <a:rPr lang="ar-EG" sz="3025" b="1" dirty="0"/>
              <a:t>2- استخدام برنامج الاكسيل لتحليل السبب والاثر والرسوم البيانيه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12" y="3283892"/>
            <a:ext cx="6966463" cy="3891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462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89B7-C46C-7535-CFFE-0E4481ED7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610" y="2170542"/>
            <a:ext cx="12878130" cy="6350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1379397" y="8659592"/>
            <a:ext cx="12991032" cy="679453"/>
          </a:xfrm>
          <a:prstGeom prst="roundRect">
            <a:avLst/>
          </a:prstGeom>
        </p:spPr>
        <p:style>
          <a:lnRef idx="2">
            <a:schemeClr val="accent2"/>
          </a:lnRef>
          <a:fillRef idx="1">
            <a:schemeClr val="lt1"/>
          </a:fillRef>
          <a:effectRef idx="0">
            <a:schemeClr val="accent2"/>
          </a:effectRef>
          <a:fontRef idx="minor">
            <a:schemeClr val="dk1"/>
          </a:fontRef>
        </p:style>
        <p:txBody>
          <a:bodyPr lIns="145372" tIns="72686" rIns="145372" bIns="72686" rtlCol="1" anchor="ctr"/>
          <a:lstStyle/>
          <a:p>
            <a:pPr algn="ctr"/>
            <a:r>
              <a:rPr lang="ar-EG" sz="3224" b="1" dirty="0"/>
              <a:t>وسيتم عرضه نهاية العرض</a:t>
            </a:r>
            <a:r>
              <a:rPr lang="en-US" sz="3224" b="1" dirty="0"/>
              <a:t> </a:t>
            </a:r>
            <a:r>
              <a:rPr lang="ar-EG" sz="3224" b="1" dirty="0"/>
              <a:t> للمشروع </a:t>
            </a:r>
            <a:r>
              <a:rPr lang="en-US" sz="3224" b="1" dirty="0"/>
              <a:t>dashboard</a:t>
            </a:r>
            <a:r>
              <a:rPr lang="ar-SA" sz="3025" dirty="0"/>
              <a:t> </a:t>
            </a:r>
            <a:r>
              <a:rPr lang="ar-SA" sz="3224" b="1" dirty="0"/>
              <a:t>شكل يوضح  </a:t>
            </a:r>
            <a:endParaRPr lang="ar-EG" sz="3224" b="1" dirty="0"/>
          </a:p>
        </p:txBody>
      </p:sp>
    </p:spTree>
    <p:custDataLst>
      <p:tags r:id="rId1"/>
    </p:custDataLst>
    <p:extLst>
      <p:ext uri="{BB962C8B-B14F-4D97-AF65-F5344CB8AC3E}">
        <p14:creationId xmlns:p14="http://schemas.microsoft.com/office/powerpoint/2010/main" val="339847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582" y="1867136"/>
            <a:ext cx="13520186" cy="1008225"/>
          </a:xfrm>
          <a:prstGeom prst="rect">
            <a:avLst/>
          </a:prstGeom>
          <a:noFill/>
        </p:spPr>
        <p:txBody>
          <a:bodyPr wrap="square" rtlCol="0">
            <a:spAutoFit/>
          </a:bodyPr>
          <a:lstStyle/>
          <a:p>
            <a:pPr algn="ctr"/>
            <a:r>
              <a:rPr lang="ar-EG" sz="2976" b="1" dirty="0"/>
              <a:t>انشاء تطبيق </a:t>
            </a:r>
            <a:r>
              <a:rPr lang="ar-SA" sz="2976" b="1" dirty="0"/>
              <a:t>الكتروني لربط بين المراكز والديوان العام لتبسيط الاجراءات</a:t>
            </a:r>
            <a:endParaRPr lang="ar-EG" sz="2976" b="1" dirty="0"/>
          </a:p>
          <a:p>
            <a:pPr algn="ctr"/>
            <a:r>
              <a:rPr lang="ar-EG" sz="2976" b="1" dirty="0"/>
              <a:t> بالتعاون مع ادارة التحول الرقمى </a:t>
            </a:r>
            <a:endParaRPr lang="en-US" sz="2976" dirty="0"/>
          </a:p>
        </p:txBody>
      </p:sp>
      <p:sp>
        <p:nvSpPr>
          <p:cNvPr id="2" name="Rectangle 1"/>
          <p:cNvSpPr/>
          <p:nvPr/>
        </p:nvSpPr>
        <p:spPr>
          <a:xfrm>
            <a:off x="7734132" y="3429644"/>
            <a:ext cx="6892304" cy="3832524"/>
          </a:xfrm>
          <a:prstGeom prst="rect">
            <a:avLst/>
          </a:prstGeom>
        </p:spPr>
        <p:txBody>
          <a:bodyPr wrap="square">
            <a:spAutoFit/>
          </a:bodyPr>
          <a:lstStyle/>
          <a:p>
            <a:pPr marL="354359" indent="-354359" algn="r" rtl="1">
              <a:buFont typeface="Wingdings" pitchFamily="2" charset="2"/>
              <a:buChar char="§"/>
            </a:pPr>
            <a:r>
              <a:rPr lang="ar-EG" sz="3472" dirty="0"/>
              <a:t>عمل جلسات لمناقشة دورة عمل تقديم الطلب داخل الوحدة المحلية</a:t>
            </a:r>
          </a:p>
          <a:p>
            <a:pPr marL="354359" indent="-354359" algn="r" rtl="1">
              <a:buFont typeface="Wingdings" pitchFamily="2" charset="2"/>
              <a:buChar char="§"/>
            </a:pPr>
            <a:r>
              <a:rPr lang="ar-EG" sz="3472" dirty="0"/>
              <a:t> تخطيط وتصميم وانشاء قواعد البيانات </a:t>
            </a:r>
          </a:p>
          <a:p>
            <a:pPr marL="354359" indent="-354359" algn="r" rtl="1">
              <a:buFont typeface="Wingdings" pitchFamily="2" charset="2"/>
              <a:buChar char="§"/>
            </a:pPr>
            <a:r>
              <a:rPr lang="ar-EG" sz="3472" dirty="0"/>
              <a:t>انشاء ال</a:t>
            </a:r>
            <a:r>
              <a:rPr lang="en-US" sz="3472" dirty="0"/>
              <a:t>Forms</a:t>
            </a:r>
            <a:r>
              <a:rPr lang="ar-EG" sz="3472" dirty="0"/>
              <a:t> </a:t>
            </a:r>
            <a:r>
              <a:rPr lang="en-US" sz="3472" dirty="0"/>
              <a:t>  </a:t>
            </a:r>
            <a:r>
              <a:rPr lang="ar-EG" sz="3472" dirty="0"/>
              <a:t>وكتابة الأكواد البرمجيه</a:t>
            </a:r>
          </a:p>
          <a:p>
            <a:pPr marL="354359" indent="-354359" algn="r" rtl="1">
              <a:buFont typeface="Wingdings" pitchFamily="2" charset="2"/>
              <a:buChar char="§"/>
            </a:pPr>
            <a:r>
              <a:rPr lang="ar-EG" sz="3472" dirty="0"/>
              <a:t>تدريب العاملين بالمراكز على التطبيق</a:t>
            </a:r>
          </a:p>
          <a:p>
            <a:pPr marL="354359" indent="-354359" algn="r" rtl="1">
              <a:buFont typeface="Wingdings" pitchFamily="2" charset="2"/>
              <a:buChar char="§"/>
            </a:pPr>
            <a:r>
              <a:rPr lang="ar-EG" sz="3472" dirty="0"/>
              <a:t>عمل التقارير المطلوب استخراجها من المنظومة بناء علي البيانات</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37" y="3429644"/>
            <a:ext cx="7087195" cy="574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30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4894" y="2525503"/>
            <a:ext cx="3314626" cy="550279"/>
          </a:xfrm>
          <a:prstGeom prst="rect">
            <a:avLst/>
          </a:prstGeom>
        </p:spPr>
        <p:txBody>
          <a:bodyPr wrap="square">
            <a:spAutoFit/>
          </a:bodyPr>
          <a:lstStyle/>
          <a:p>
            <a:r>
              <a:rPr lang="ar-EG" sz="2976" b="1" u="sng" dirty="0">
                <a:solidFill>
                  <a:schemeClr val="accent5">
                    <a:lumMod val="50000"/>
                  </a:schemeClr>
                </a:solidFill>
              </a:rPr>
              <a:t>1- مقدمة المشروع </a:t>
            </a:r>
            <a:endParaRPr lang="en-US" sz="2976" b="1" u="sng" dirty="0">
              <a:solidFill>
                <a:schemeClr val="accent5">
                  <a:lumMod val="50000"/>
                </a:schemeClr>
              </a:solidFill>
            </a:endParaRPr>
          </a:p>
        </p:txBody>
      </p:sp>
      <p:sp>
        <p:nvSpPr>
          <p:cNvPr id="4" name="Rectangle 3"/>
          <p:cNvSpPr/>
          <p:nvPr/>
        </p:nvSpPr>
        <p:spPr>
          <a:xfrm>
            <a:off x="741432" y="5578512"/>
            <a:ext cx="13636489" cy="4099777"/>
          </a:xfrm>
          <a:prstGeom prst="rect">
            <a:avLst/>
          </a:prstGeom>
        </p:spPr>
        <p:txBody>
          <a:bodyPr wrap="square">
            <a:spAutoFit/>
          </a:bodyPr>
          <a:lstStyle/>
          <a:p>
            <a:pPr algn="just" rtl="1">
              <a:lnSpc>
                <a:spcPct val="200000"/>
              </a:lnSpc>
            </a:pPr>
            <a:r>
              <a:rPr lang="ar-EG" sz="3025" dirty="0"/>
              <a:t>	</a:t>
            </a:r>
            <a:r>
              <a:rPr lang="ar-EG" sz="2480" b="1" dirty="0">
                <a:solidFill>
                  <a:schemeClr val="accent5">
                    <a:lumMod val="50000"/>
                  </a:schemeClr>
                </a:solidFill>
              </a:rPr>
              <a:t>بإنطلاق المبادرة الوطنية للمشروعات الخضراء الذكية في محافظات جمهورية مصر العربية تحت إشراف الدكتورة وزيرة التخطيط والتنمية الاقتصادية بهدف التأكيد على جدية الدولة المصرية في التعامل البعد البيئي وتغيرات المناخ في إطار جهودها لتحقيق أهداف التنمية المستدامة والتحول الرقمي وفي إطار الاستراتيجية الوطنية لتغير المناخ 2050 من خلال تقديم مشروعات محققة لذلك ، ووضع خريطة على مـسـتـوى المحافظات للمشروعات الخضراء الذكية وربطها بجهات التمويل وجذب الاستثمارات اللازمة لها .</a:t>
            </a:r>
          </a:p>
          <a:p>
            <a:pPr algn="just" rtl="1">
              <a:lnSpc>
                <a:spcPct val="200000"/>
              </a:lnSpc>
            </a:pPr>
            <a:r>
              <a:rPr lang="ar-EG" sz="3025" dirty="0"/>
              <a:t>	</a:t>
            </a:r>
          </a:p>
        </p:txBody>
      </p:sp>
      <p:sp>
        <p:nvSpPr>
          <p:cNvPr id="6" name="Rectangle 5"/>
          <p:cNvSpPr/>
          <p:nvPr/>
        </p:nvSpPr>
        <p:spPr>
          <a:xfrm>
            <a:off x="788675" y="3283294"/>
            <a:ext cx="13541995" cy="2440605"/>
          </a:xfrm>
          <a:prstGeom prst="rect">
            <a:avLst/>
          </a:prstGeom>
        </p:spPr>
        <p:txBody>
          <a:bodyPr wrap="square">
            <a:spAutoFit/>
          </a:bodyPr>
          <a:lstStyle/>
          <a:p>
            <a:pPr algn="just" rtl="1">
              <a:lnSpc>
                <a:spcPct val="200000"/>
              </a:lnSpc>
            </a:pPr>
            <a:r>
              <a:rPr lang="ar-EG" sz="3025" dirty="0"/>
              <a:t>	</a:t>
            </a:r>
            <a:r>
              <a:rPr lang="ar-EG" sz="2480" b="1" dirty="0"/>
              <a:t> تحديث نظم الرى أحد أهم المشروعات القومية  التى تحظى باهتمام كبير من القيادة السياسية للتخفيف من حدة النزاعات الاقيليمة على مصادر المياه  وزيادة الرقعة الزراعية لتحقيق الأمن الغذائى من خلال تغيير منظومة الرى التقليدى الى الرى الحديث أوالرى الذكى وذلك بهدف  ترشيد استخدام المياه</a:t>
            </a:r>
            <a:endParaRPr lang="en-US" sz="2480" b="1" dirty="0"/>
          </a:p>
        </p:txBody>
      </p:sp>
    </p:spTree>
    <p:extLst>
      <p:ext uri="{BB962C8B-B14F-4D97-AF65-F5344CB8AC3E}">
        <p14:creationId xmlns:p14="http://schemas.microsoft.com/office/powerpoint/2010/main" val="144490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3952"/>
            <a:ext cx="7603289" cy="63828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59675" y="2866481"/>
            <a:ext cx="7231871" cy="5587876"/>
          </a:xfrm>
          <a:prstGeom prst="rect">
            <a:avLst/>
          </a:prstGeom>
        </p:spPr>
        <p:txBody>
          <a:bodyPr wrap="square">
            <a:spAutoFit/>
          </a:bodyPr>
          <a:lstStyle/>
          <a:p>
            <a:pPr marL="566974" indent="-566974" algn="r" rtl="1">
              <a:buFont typeface="Arial" pitchFamily="34" charset="0"/>
              <a:buChar char="•"/>
            </a:pPr>
            <a:r>
              <a:rPr lang="ar-EG" sz="3968" dirty="0">
                <a:solidFill>
                  <a:srgbClr val="FF0000"/>
                </a:solidFill>
              </a:rPr>
              <a:t>تطوير مشروع الري الحديث تم تطبيقة كنموذج تجريبي منذ سنة ونصف على محافظة المنوفية في ثلاث مراكز ( تلا – الشهداء-السادات ) </a:t>
            </a:r>
            <a:r>
              <a:rPr lang="ar-EG" sz="3968" dirty="0"/>
              <a:t>.</a:t>
            </a:r>
          </a:p>
          <a:p>
            <a:pPr algn="r" rtl="1"/>
            <a:endParaRPr lang="ar-EG" sz="3968" dirty="0"/>
          </a:p>
          <a:p>
            <a:pPr marL="566974" indent="-566974" algn="just" rtl="1">
              <a:buFont typeface="Arial" pitchFamily="34" charset="0"/>
              <a:buChar char="•"/>
            </a:pPr>
            <a:r>
              <a:rPr lang="ar-EG" sz="3968" dirty="0"/>
              <a:t> </a:t>
            </a:r>
            <a:r>
              <a:rPr lang="ar-EG" sz="3968" dirty="0">
                <a:solidFill>
                  <a:schemeClr val="accent4">
                    <a:lumMod val="50000"/>
                  </a:schemeClr>
                </a:solidFill>
              </a:rPr>
              <a:t>التحويل من الرى التقليدى الى الرى الحديث يكون بتركيب شبكة من الخراطيم ومجموعة من المحابس وبئر يخدم مساحة كبيرة من الاراض الزراعية </a:t>
            </a:r>
          </a:p>
        </p:txBody>
      </p:sp>
    </p:spTree>
    <p:extLst>
      <p:ext uri="{BB962C8B-B14F-4D97-AF65-F5344CB8AC3E}">
        <p14:creationId xmlns:p14="http://schemas.microsoft.com/office/powerpoint/2010/main" val="369117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22174" y="1819080"/>
            <a:ext cx="4695721" cy="702949"/>
          </a:xfrm>
          <a:prstGeom prst="rect">
            <a:avLst/>
          </a:prstGeom>
        </p:spPr>
        <p:txBody>
          <a:bodyPr wrap="square">
            <a:spAutoFit/>
          </a:bodyPr>
          <a:lstStyle/>
          <a:p>
            <a:pPr algn="r" rtl="1"/>
            <a:r>
              <a:rPr lang="ar-EG" sz="3968" dirty="0"/>
              <a:t>  2-   بيان الفكرة</a:t>
            </a:r>
            <a:endParaRPr lang="en-US" sz="3968" dirty="0"/>
          </a:p>
        </p:txBody>
      </p:sp>
      <p:sp>
        <p:nvSpPr>
          <p:cNvPr id="8" name="Content Placeholder 2"/>
          <p:cNvSpPr txBox="1">
            <a:spLocks/>
          </p:cNvSpPr>
          <p:nvPr/>
        </p:nvSpPr>
        <p:spPr>
          <a:xfrm>
            <a:off x="239876" y="4722908"/>
            <a:ext cx="14094434" cy="5217208"/>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r>
              <a:rPr lang="ar-EG" sz="3472" u="sng" dirty="0">
                <a:solidFill>
                  <a:sysClr val="windowText" lastClr="000000"/>
                </a:solidFill>
                <a:cs typeface="Arial" panose="020B0604020202020204" pitchFamily="34" charset="0"/>
              </a:rPr>
              <a:t>مميزات الرى الحديث :-</a:t>
            </a:r>
          </a:p>
          <a:p>
            <a:pPr lvl="0" algn="r" rtl="1">
              <a:defRPr/>
            </a:pPr>
            <a:r>
              <a:rPr lang="ar-EG" sz="3472" dirty="0">
                <a:solidFill>
                  <a:sysClr val="windowText" lastClr="000000"/>
                </a:solidFill>
                <a:cs typeface="Arial" panose="020B0604020202020204" pitchFamily="34" charset="0"/>
              </a:rPr>
              <a:t>ترشيد المياه والحفاظ على استدامه الموارد المائيه.</a:t>
            </a:r>
          </a:p>
          <a:p>
            <a:pPr lvl="0" algn="r" rtl="1">
              <a:defRPr/>
            </a:pPr>
            <a:r>
              <a:rPr lang="ar-EG" sz="3472" dirty="0">
                <a:solidFill>
                  <a:sysClr val="windowText" lastClr="000000"/>
                </a:solidFill>
                <a:cs typeface="Arial" panose="020B0604020202020204" pitchFamily="34" charset="0"/>
              </a:rPr>
              <a:t>تحسين الإنتاجية للفدان من خلال توفير الأسمدة للمحصول. والحفاظ على التربه .</a:t>
            </a:r>
          </a:p>
          <a:p>
            <a:pPr lvl="0" algn="r" rtl="1">
              <a:defRPr/>
            </a:pPr>
            <a:r>
              <a:rPr lang="ar-EG" sz="3472" dirty="0">
                <a:solidFill>
                  <a:sysClr val="windowText" lastClr="000000"/>
                </a:solidFill>
                <a:cs typeface="Arial" panose="020B0604020202020204" pitchFamily="34" charset="0"/>
              </a:rPr>
              <a:t>توفير انتاج زراعي بجودة عاليه قابل للمنافسه ومحاصيل زراعيه تقاوم التلف</a:t>
            </a:r>
          </a:p>
          <a:p>
            <a:pPr lvl="0" algn="r" rtl="1">
              <a:defRPr/>
            </a:pPr>
            <a:r>
              <a:rPr lang="ar-EG" sz="3472" dirty="0">
                <a:solidFill>
                  <a:sysClr val="windowText" lastClr="000000"/>
                </a:solidFill>
                <a:cs typeface="Arial" panose="020B0604020202020204" pitchFamily="34" charset="0"/>
              </a:rPr>
              <a:t>تقليل التلوث البيئى ومواجهه التغيرات المناخية</a:t>
            </a:r>
          </a:p>
          <a:p>
            <a:pPr lvl="0" algn="r" rtl="1">
              <a:defRPr/>
            </a:pPr>
            <a:r>
              <a:rPr lang="ar-EG" sz="3472" dirty="0">
                <a:solidFill>
                  <a:sysClr val="windowText" lastClr="000000"/>
                </a:solidFill>
                <a:cs typeface="Arial" panose="020B0604020202020204" pitchFamily="34" charset="0"/>
              </a:rPr>
              <a:t>تقليل الحشائش الحفاظ على جودة الأراضى الزراعيه وخقض ملوحة التربه</a:t>
            </a:r>
          </a:p>
          <a:p>
            <a:pPr lvl="0" algn="r" rtl="1">
              <a:defRPr/>
            </a:pPr>
            <a:r>
              <a:rPr lang="ar-EG" sz="3472" dirty="0">
                <a:solidFill>
                  <a:sysClr val="windowText" lastClr="000000"/>
                </a:solidFill>
                <a:cs typeface="Arial" panose="020B0604020202020204" pitchFamily="34" charset="0"/>
              </a:rPr>
              <a:t>ترشيد الطاقه من الوقود المستخدم فى الرى التقليدى </a:t>
            </a:r>
          </a:p>
          <a:p>
            <a:pPr lvl="0" algn="r" rtl="1">
              <a:defRPr/>
            </a:pPr>
            <a:r>
              <a:rPr lang="ar-EG" sz="3472" dirty="0">
                <a:solidFill>
                  <a:sysClr val="windowText" lastClr="000000"/>
                </a:solidFill>
                <a:cs typeface="Arial" panose="020B0604020202020204" pitchFamily="34" charset="0"/>
              </a:rPr>
              <a:t>الحفاظ على الصحة عن طريق تقليل استهلاك الاسمدة والمبيدات</a:t>
            </a:r>
          </a:p>
          <a:p>
            <a:pPr marL="0" indent="0" algn="r" rtl="1">
              <a:buNone/>
              <a:defRPr/>
            </a:pPr>
            <a:endParaRPr lang="ar-EG" sz="3472" dirty="0">
              <a:solidFill>
                <a:sysClr val="windowText" lastClr="000000"/>
              </a:solidFill>
              <a:latin typeface="Calibri" panose="020F0502020204030204"/>
              <a:cs typeface="Arial" panose="020B0604020202020204" pitchFamily="34" charset="0"/>
            </a:endParaRPr>
          </a:p>
        </p:txBody>
      </p:sp>
      <p:sp>
        <p:nvSpPr>
          <p:cNvPr id="7" name="Rounded Rectangle 6"/>
          <p:cNvSpPr/>
          <p:nvPr/>
        </p:nvSpPr>
        <p:spPr>
          <a:xfrm>
            <a:off x="494290" y="2705674"/>
            <a:ext cx="13840020" cy="14885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025"/>
          </a:p>
        </p:txBody>
      </p:sp>
      <p:sp>
        <p:nvSpPr>
          <p:cNvPr id="10" name="Rectangle 9"/>
          <p:cNvSpPr/>
          <p:nvPr/>
        </p:nvSpPr>
        <p:spPr>
          <a:xfrm>
            <a:off x="377984" y="2705676"/>
            <a:ext cx="13607415" cy="1392241"/>
          </a:xfrm>
          <a:prstGeom prst="rect">
            <a:avLst/>
          </a:prstGeom>
          <a:solidFill>
            <a:schemeClr val="accent6">
              <a:lumMod val="40000"/>
              <a:lumOff val="60000"/>
            </a:schemeClr>
          </a:solidFill>
        </p:spPr>
        <p:txBody>
          <a:bodyPr wrap="square">
            <a:spAutoFit/>
          </a:bodyPr>
          <a:lstStyle/>
          <a:p>
            <a:pPr algn="r" rtl="1">
              <a:lnSpc>
                <a:spcPct val="150000"/>
              </a:lnSpc>
            </a:pPr>
            <a:r>
              <a:rPr lang="ar-EG" sz="2976" b="1" dirty="0">
                <a:solidFill>
                  <a:schemeClr val="accent4">
                    <a:lumMod val="50000"/>
                  </a:schemeClr>
                </a:solidFill>
              </a:rPr>
              <a:t>فى إطار الاستراتيجية القومية للتنمية المستدامة "مصر 2030" ، والمشاركة فى الحفاظ على البيئة والموارد الطبيعية . وتوجه الدولة لترشيد استهلاك المياه لمواجهه النزعات الإقليمية على مصادر المياه .</a:t>
            </a:r>
            <a:endParaRPr lang="en-US" sz="2976" b="1" dirty="0">
              <a:solidFill>
                <a:schemeClr val="accent4">
                  <a:lumMod val="50000"/>
                </a:schemeClr>
              </a:solidFill>
            </a:endParaRPr>
          </a:p>
        </p:txBody>
      </p:sp>
    </p:spTree>
    <p:extLst>
      <p:ext uri="{BB962C8B-B14F-4D97-AF65-F5344CB8AC3E}">
        <p14:creationId xmlns:p14="http://schemas.microsoft.com/office/powerpoint/2010/main" val="424918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6913" y="1184176"/>
            <a:ext cx="5425524" cy="626646"/>
          </a:xfrm>
          <a:prstGeom prst="rect">
            <a:avLst/>
          </a:prstGeom>
        </p:spPr>
        <p:txBody>
          <a:bodyPr wrap="none">
            <a:spAutoFit/>
          </a:bodyPr>
          <a:lstStyle/>
          <a:p>
            <a:pPr algn="ctr"/>
            <a:r>
              <a:rPr lang="ar-EG" sz="3472" b="1" dirty="0"/>
              <a:t>	3-  مراحل تنفيذ المشروع  </a:t>
            </a:r>
            <a:endParaRPr lang="en-US" sz="3472" b="1" dirty="0"/>
          </a:p>
        </p:txBody>
      </p:sp>
      <p:sp>
        <p:nvSpPr>
          <p:cNvPr id="7" name="Rounded Rectangle 6"/>
          <p:cNvSpPr/>
          <p:nvPr/>
        </p:nvSpPr>
        <p:spPr>
          <a:xfrm>
            <a:off x="702458" y="2380891"/>
            <a:ext cx="6701942" cy="689755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r" rtl="1"/>
            <a:r>
              <a:rPr lang="ar-EG" sz="3200" b="1" u="sng" dirty="0">
                <a:solidFill>
                  <a:srgbClr val="FF0000"/>
                </a:solidFill>
              </a:rPr>
              <a:t>مراحل التمويل  وتتم بصفة دوريه </a:t>
            </a:r>
          </a:p>
          <a:p>
            <a:pPr algn="r" rtl="1"/>
            <a:endParaRPr lang="ar-EG" sz="2400" u="sng" dirty="0">
              <a:solidFill>
                <a:schemeClr val="tx1"/>
              </a:solidFill>
            </a:endParaRPr>
          </a:p>
          <a:p>
            <a:pPr algn="r" rtl="1"/>
            <a:r>
              <a:rPr lang="ar-EG" sz="2400" dirty="0">
                <a:solidFill>
                  <a:schemeClr val="tx1"/>
                </a:solidFill>
              </a:rPr>
              <a:t> •تجميع الطلبات من المواطنين ومراجعة الملفات بواسطة الوحدات المحلية .</a:t>
            </a:r>
          </a:p>
          <a:p>
            <a:pPr algn="r" rtl="1"/>
            <a:r>
              <a:rPr lang="ar-EG" sz="2400" dirty="0">
                <a:solidFill>
                  <a:schemeClr val="tx1"/>
                </a:solidFill>
              </a:rPr>
              <a:t>•تسليم الطلبات لإدارة تنمية القرية بالديوان العام لدراستها وتوفير التمويل اللازم لها .</a:t>
            </a:r>
          </a:p>
          <a:p>
            <a:pPr algn="r" rtl="1"/>
            <a:r>
              <a:rPr lang="ar-EG" sz="2400" dirty="0">
                <a:solidFill>
                  <a:schemeClr val="tx1"/>
                </a:solidFill>
              </a:rPr>
              <a:t>•معاينة الاراضى الزراعية بواسطة إدارة تنمية القرية محافظة المنوفية قبل عملية التمويل للتأكد من صلاحية المشروع .</a:t>
            </a:r>
          </a:p>
          <a:p>
            <a:pPr algn="r" rtl="1"/>
            <a:r>
              <a:rPr lang="ar-EG" sz="2400" dirty="0">
                <a:solidFill>
                  <a:schemeClr val="tx1"/>
                </a:solidFill>
              </a:rPr>
              <a:t>•تم الاطلاع على الحيازة ومدى صلاحيتها لتوفير التمويل المطلوب.</a:t>
            </a:r>
          </a:p>
          <a:p>
            <a:pPr algn="r" rtl="1"/>
            <a:r>
              <a:rPr lang="ar-EG" sz="2400" dirty="0">
                <a:solidFill>
                  <a:schemeClr val="tx1"/>
                </a:solidFill>
              </a:rPr>
              <a:t>•الدعم الفنى ومتابعة التنفيذ بعد تركيب الشكبه وتيسير المعوقات .</a:t>
            </a:r>
          </a:p>
          <a:p>
            <a:pPr algn="r" rtl="1"/>
            <a:r>
              <a:rPr lang="ar-EG" sz="2400" dirty="0">
                <a:solidFill>
                  <a:schemeClr val="tx1"/>
                </a:solidFill>
              </a:rPr>
              <a:t>•عدم وجود متأخرات للمشروعات من خلال تحصيل الاقساط  فى المواعيد المحدد لها </a:t>
            </a:r>
          </a:p>
          <a:p>
            <a:pPr algn="ctr"/>
            <a:endParaRPr lang="en-US" sz="2800" dirty="0">
              <a:solidFill>
                <a:srgbClr val="FF0000"/>
              </a:solidFill>
            </a:endParaRPr>
          </a:p>
        </p:txBody>
      </p:sp>
      <p:sp>
        <p:nvSpPr>
          <p:cNvPr id="10" name="Rounded Rectangle 9"/>
          <p:cNvSpPr/>
          <p:nvPr/>
        </p:nvSpPr>
        <p:spPr>
          <a:xfrm>
            <a:off x="7852973" y="1966823"/>
            <a:ext cx="6701942" cy="812680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r" rtl="1"/>
            <a:r>
              <a:rPr lang="ar-EG" sz="3200" b="1" u="sng" dirty="0">
                <a:solidFill>
                  <a:srgbClr val="FF0000"/>
                </a:solidFill>
              </a:rPr>
              <a:t>مراحل قبل البدأ فى التنفيذ</a:t>
            </a:r>
          </a:p>
          <a:p>
            <a:pPr algn="r" rtl="1"/>
            <a:endParaRPr lang="ar-EG" sz="2400" u="sng" dirty="0">
              <a:solidFill>
                <a:srgbClr val="FF0000"/>
              </a:solidFill>
            </a:endParaRPr>
          </a:p>
          <a:p>
            <a:pPr algn="r" rtl="1"/>
            <a:r>
              <a:rPr lang="ar-EG" sz="2400" dirty="0"/>
              <a:t>•التنسيق مع مديرية ري المنوفية من اجل دراسة تنفيذ التجربة .</a:t>
            </a:r>
          </a:p>
          <a:p>
            <a:pPr algn="r" rtl="1"/>
            <a:r>
              <a:rPr lang="ar-EG" sz="2400" dirty="0"/>
              <a:t>•تجميع البيانات و اعداد الاحصائيات المطلوبة .</a:t>
            </a:r>
          </a:p>
          <a:p>
            <a:pPr algn="r" rtl="1"/>
            <a:r>
              <a:rPr lang="ar-EG" sz="2400" dirty="0"/>
              <a:t>•اعداد دراسة ( الاهمية – التكلفة – الاجراءات – دور المواطن – دور المحافظة – دور مديرية الري).</a:t>
            </a:r>
          </a:p>
          <a:p>
            <a:pPr algn="r" rtl="1"/>
            <a:r>
              <a:rPr lang="ar-EG" sz="2400" dirty="0"/>
              <a:t>•الاجتماع بالفلاحين بالوحدات المحلية لمعرفة احتياجات المشروع وطلباتهم للوقوف على القدرة التمويلية لكل مشروع.</a:t>
            </a:r>
          </a:p>
          <a:p>
            <a:pPr algn="r" rtl="1"/>
            <a:r>
              <a:rPr lang="ar-EG" sz="2400" dirty="0"/>
              <a:t>•عمل الدعاية والاعلان للمشروع فى الوحدات المحليه</a:t>
            </a:r>
          </a:p>
          <a:p>
            <a:pPr algn="r" rtl="1"/>
            <a:r>
              <a:rPr lang="ar-EG" sz="2400" dirty="0"/>
              <a:t>•عرض علي متخذ القراربتخفيض نسبة الاقراض من 7 % الي 5.5 % .</a:t>
            </a:r>
          </a:p>
          <a:p>
            <a:pPr algn="r" rtl="1"/>
            <a:r>
              <a:rPr lang="ar-EG" sz="2400" dirty="0"/>
              <a:t>•عرض علي متخذ القرار رفع الحد الاقصي للاقراض من 4000 الي 24000 لتنفيذ  المشروع لصغار المزارعين  بعد دراسة تحليل التكلفة والعائد .</a:t>
            </a:r>
          </a:p>
          <a:p>
            <a:pPr algn="r" rtl="1"/>
            <a:r>
              <a:rPr lang="ar-EG" sz="2400" dirty="0"/>
              <a:t>•تحديد مبلغ 12000 دعم للفدان " تكلفة تركيب الشبكات والمحابس"</a:t>
            </a:r>
          </a:p>
          <a:p>
            <a:pPr algn="r" rtl="1"/>
            <a:r>
              <a:rPr lang="ar-EG" sz="2400" dirty="0"/>
              <a:t>•تم موافقة متخذ القرار علي تنفيذ التجربة طبقا للمعطيات السابقة. </a:t>
            </a:r>
          </a:p>
          <a:p>
            <a:pPr algn="ctr" rtl="1"/>
            <a:r>
              <a:rPr lang="ar-EG" sz="2400" dirty="0"/>
              <a:t> </a:t>
            </a:r>
            <a:endParaRPr lang="en-US" sz="2400" dirty="0"/>
          </a:p>
        </p:txBody>
      </p:sp>
    </p:spTree>
    <p:extLst>
      <p:ext uri="{BB962C8B-B14F-4D97-AF65-F5344CB8AC3E}">
        <p14:creationId xmlns:p14="http://schemas.microsoft.com/office/powerpoint/2010/main" val="180126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0206" y="1494908"/>
            <a:ext cx="6260047" cy="550279"/>
          </a:xfrm>
          <a:prstGeom prst="rect">
            <a:avLst/>
          </a:prstGeom>
        </p:spPr>
        <p:txBody>
          <a:bodyPr wrap="none">
            <a:spAutoFit/>
          </a:bodyPr>
          <a:lstStyle/>
          <a:p>
            <a:pPr algn="r" rtl="1"/>
            <a:r>
              <a:rPr lang="ar-EG" sz="2976" b="1" dirty="0"/>
              <a:t>4- الاهداف التنمويه التى يتوافق معاها المشروع </a:t>
            </a:r>
          </a:p>
        </p:txBody>
      </p:sp>
      <p:sp>
        <p:nvSpPr>
          <p:cNvPr id="4" name="Rectangle 3"/>
          <p:cNvSpPr/>
          <p:nvPr/>
        </p:nvSpPr>
        <p:spPr>
          <a:xfrm>
            <a:off x="4138008" y="2359820"/>
            <a:ext cx="6843334" cy="550279"/>
          </a:xfrm>
          <a:prstGeom prst="rect">
            <a:avLst/>
          </a:prstGeom>
        </p:spPr>
        <p:txBody>
          <a:bodyPr wrap="square">
            <a:spAutoFit/>
          </a:bodyPr>
          <a:lstStyle/>
          <a:p>
            <a:pPr algn="ctr" rtl="1"/>
            <a:r>
              <a:rPr lang="ar-EG" sz="2976" b="1" dirty="0"/>
              <a:t>يتوافق المشروع مع الأهداف التنمويه 2030</a:t>
            </a:r>
            <a:endParaRPr lang="en-US" sz="2976" b="1" dirty="0"/>
          </a:p>
        </p:txBody>
      </p:sp>
      <p:graphicFrame>
        <p:nvGraphicFramePr>
          <p:cNvPr id="7" name="Diagram 6"/>
          <p:cNvGraphicFramePr/>
          <p:nvPr>
            <p:extLst>
              <p:ext uri="{D42A27DB-BD31-4B8C-83A1-F6EECF244321}">
                <p14:modId xmlns:p14="http://schemas.microsoft.com/office/powerpoint/2010/main" val="215355420"/>
              </p:ext>
            </p:extLst>
          </p:nvPr>
        </p:nvGraphicFramePr>
        <p:xfrm>
          <a:off x="1177567" y="3775012"/>
          <a:ext cx="10917914" cy="496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80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43477" y="2034374"/>
            <a:ext cx="4371837" cy="626646"/>
          </a:xfrm>
          <a:prstGeom prst="rect">
            <a:avLst/>
          </a:prstGeom>
        </p:spPr>
        <p:txBody>
          <a:bodyPr wrap="square">
            <a:spAutoFit/>
          </a:bodyPr>
          <a:lstStyle/>
          <a:p>
            <a:pPr algn="r" rtl="1"/>
            <a:r>
              <a:rPr lang="ar-EG" sz="3472" b="1" dirty="0"/>
              <a:t>5- الموقف الحالى للمشروع </a:t>
            </a:r>
          </a:p>
        </p:txBody>
      </p:sp>
      <p:sp>
        <p:nvSpPr>
          <p:cNvPr id="7" name="Rectangle 6"/>
          <p:cNvSpPr/>
          <p:nvPr/>
        </p:nvSpPr>
        <p:spPr>
          <a:xfrm>
            <a:off x="6312514" y="3075605"/>
            <a:ext cx="7870714" cy="4540602"/>
          </a:xfrm>
          <a:prstGeom prst="rect">
            <a:avLst/>
          </a:prstGeom>
        </p:spPr>
        <p:txBody>
          <a:bodyPr wrap="square">
            <a:spAutoFit/>
          </a:bodyPr>
          <a:lstStyle/>
          <a:p>
            <a:pPr algn="r" rtl="1">
              <a:lnSpc>
                <a:spcPct val="200000"/>
              </a:lnSpc>
            </a:pPr>
            <a:r>
              <a:rPr lang="ar-EG" sz="2976" b="1" dirty="0"/>
              <a:t>تم تنفيذ عدد 171 مشروع على مستوى المحافظة باجمالي تمويل 3.068,500 ج  بمساحة 275فدان و 8قيراط بمراكز كل من (الشهداء – تلا – السادات ) بواقع 6 وحدات محلية فقط والشكل يوضح توزيع المشروعات على مستوى المراكز خلال الفترة من (2020 : 2022)</a:t>
            </a:r>
            <a:endParaRPr lang="en-US" sz="2976"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22" y="2567038"/>
            <a:ext cx="5376017" cy="480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15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5062" y="2629989"/>
            <a:ext cx="3605383" cy="550279"/>
          </a:xfrm>
          <a:prstGeom prst="rect">
            <a:avLst/>
          </a:prstGeom>
        </p:spPr>
        <p:txBody>
          <a:bodyPr wrap="square">
            <a:spAutoFit/>
          </a:bodyPr>
          <a:lstStyle/>
          <a:p>
            <a:pPr algn="r" rtl="1"/>
            <a:r>
              <a:rPr lang="ar-EG" sz="2976" b="1" dirty="0"/>
              <a:t>6- تحليل الوضع الحالى</a:t>
            </a:r>
          </a:p>
        </p:txBody>
      </p:sp>
      <p:grpSp>
        <p:nvGrpSpPr>
          <p:cNvPr id="4" name="Group 3">
            <a:extLst>
              <a:ext uri="{FF2B5EF4-FFF2-40B4-BE49-F238E27FC236}">
                <a16:creationId xmlns:a16="http://schemas.microsoft.com/office/drawing/2014/main" id="{4BC79980-2103-3159-9595-4660C5357F74}"/>
              </a:ext>
            </a:extLst>
          </p:cNvPr>
          <p:cNvGrpSpPr/>
          <p:nvPr/>
        </p:nvGrpSpPr>
        <p:grpSpPr>
          <a:xfrm>
            <a:off x="2519891" y="3381555"/>
            <a:ext cx="10079567" cy="6169700"/>
            <a:chOff x="1225929" y="1356446"/>
            <a:chExt cx="10079567" cy="5658643"/>
          </a:xfrm>
        </p:grpSpPr>
        <p:graphicFrame>
          <p:nvGraphicFramePr>
            <p:cNvPr id="7" name="Diagram 6"/>
            <p:cNvGraphicFramePr/>
            <p:nvPr>
              <p:extLst>
                <p:ext uri="{D42A27DB-BD31-4B8C-83A1-F6EECF244321}">
                  <p14:modId xmlns:p14="http://schemas.microsoft.com/office/powerpoint/2010/main" val="2360519230"/>
                </p:ext>
              </p:extLst>
            </p:nvPr>
          </p:nvGraphicFramePr>
          <p:xfrm>
            <a:off x="1225929" y="1356446"/>
            <a:ext cx="10079567" cy="550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366464" y="2054868"/>
              <a:ext cx="3921557" cy="2149522"/>
            </a:xfrm>
            <a:prstGeom prst="rect">
              <a:avLst/>
            </a:prstGeom>
            <a:noFill/>
          </p:spPr>
          <p:txBody>
            <a:bodyPr wrap="square" rtlCol="0">
              <a:spAutoFit/>
            </a:bodyPr>
            <a:lstStyle/>
            <a:p>
              <a:pPr marL="354359" indent="-354359" algn="r" rtl="1">
                <a:lnSpc>
                  <a:spcPct val="150000"/>
                </a:lnSpc>
                <a:buFont typeface="Arial" pitchFamily="34" charset="0"/>
                <a:buChar char="•"/>
              </a:pPr>
              <a:r>
                <a:rPr lang="ar-EG" sz="2000" dirty="0"/>
                <a:t>موافقة القيادات التنفيذية لتطبيق الفكرة</a:t>
              </a:r>
            </a:p>
            <a:p>
              <a:pPr marL="354359" indent="-354359" algn="r" rtl="1">
                <a:lnSpc>
                  <a:spcPct val="150000"/>
                </a:lnSpc>
                <a:buFont typeface="Arial" pitchFamily="34" charset="0"/>
                <a:buChar char="•"/>
              </a:pPr>
              <a:r>
                <a:rPr lang="ar-EG" sz="2000" dirty="0"/>
                <a:t>وجود فريق عمل مدرب على تحصيل الأقساط والمتابعه الميدانية المستمرة</a:t>
              </a:r>
            </a:p>
            <a:p>
              <a:pPr marL="354359" indent="-354359" algn="r" rtl="1">
                <a:lnSpc>
                  <a:spcPct val="150000"/>
                </a:lnSpc>
                <a:buFont typeface="Arial" pitchFamily="34" charset="0"/>
                <a:buChar char="•"/>
              </a:pPr>
              <a:r>
                <a:rPr lang="ar-EG" sz="2000" dirty="0"/>
                <a:t>وجود الدعم المالى المبدئى لتنفيذ الفكرة</a:t>
              </a:r>
            </a:p>
            <a:p>
              <a:pPr marL="354359" indent="-354359" algn="r" rtl="1">
                <a:lnSpc>
                  <a:spcPct val="150000"/>
                </a:lnSpc>
                <a:buFont typeface="Arial" pitchFamily="34" charset="0"/>
                <a:buChar char="•"/>
              </a:pPr>
              <a:endParaRPr lang="ar-EG" sz="2000" dirty="0"/>
            </a:p>
          </p:txBody>
        </p:sp>
        <p:sp>
          <p:nvSpPr>
            <p:cNvPr id="10" name="TextBox 9"/>
            <p:cNvSpPr txBox="1"/>
            <p:nvPr/>
          </p:nvSpPr>
          <p:spPr>
            <a:xfrm>
              <a:off x="2908791" y="1592925"/>
              <a:ext cx="1436612" cy="523220"/>
            </a:xfrm>
            <a:prstGeom prst="rect">
              <a:avLst/>
            </a:prstGeom>
            <a:noFill/>
          </p:spPr>
          <p:txBody>
            <a:bodyPr wrap="none" rtlCol="0">
              <a:spAutoFit/>
            </a:bodyPr>
            <a:lstStyle/>
            <a:p>
              <a:r>
                <a:rPr lang="ar-EG" sz="2800" b="1" dirty="0">
                  <a:solidFill>
                    <a:schemeClr val="accent5">
                      <a:lumMod val="75000"/>
                    </a:schemeClr>
                  </a:solidFill>
                </a:rPr>
                <a:t>نقاط القوه </a:t>
              </a:r>
            </a:p>
          </p:txBody>
        </p:sp>
        <p:sp>
          <p:nvSpPr>
            <p:cNvPr id="11" name="TextBox 10"/>
            <p:cNvSpPr txBox="1"/>
            <p:nvPr/>
          </p:nvSpPr>
          <p:spPr>
            <a:xfrm>
              <a:off x="6338404" y="2153590"/>
              <a:ext cx="4710259" cy="1231106"/>
            </a:xfrm>
            <a:prstGeom prst="rect">
              <a:avLst/>
            </a:prstGeom>
            <a:noFill/>
          </p:spPr>
          <p:txBody>
            <a:bodyPr wrap="square" rtlCol="0">
              <a:spAutoFit/>
            </a:bodyPr>
            <a:lstStyle/>
            <a:p>
              <a:pPr marL="354359" indent="-354359" algn="r" rtl="1">
                <a:buFont typeface="Courier New" pitchFamily="49" charset="0"/>
                <a:buChar char="o"/>
              </a:pPr>
              <a:r>
                <a:rPr lang="ar-EG" sz="2000" dirty="0"/>
                <a:t>قلة التمويل المالى</a:t>
              </a:r>
              <a:endParaRPr lang="ar-EG" sz="1800" dirty="0"/>
            </a:p>
            <a:p>
              <a:pPr marL="354359" indent="-354359" algn="r" rtl="1">
                <a:buFont typeface="Courier New" pitchFamily="49" charset="0"/>
                <a:buChar char="o"/>
              </a:pPr>
              <a:r>
                <a:rPr lang="ar-EG" sz="1800" dirty="0"/>
                <a:t>محدودية العمالة لمتابعه المشروعات</a:t>
              </a:r>
            </a:p>
            <a:p>
              <a:pPr marL="354359" indent="-354359" algn="r" rtl="1">
                <a:buFont typeface="Courier New" pitchFamily="49" charset="0"/>
                <a:buChar char="o"/>
              </a:pPr>
              <a:r>
                <a:rPr lang="ar-EG" sz="1800" dirty="0"/>
                <a:t>صعوبة استخراج أوامر الدفع </a:t>
              </a:r>
            </a:p>
            <a:p>
              <a:pPr marL="354359" indent="-354359" algn="r" rtl="1">
                <a:buFont typeface="Courier New" pitchFamily="49" charset="0"/>
                <a:buChar char="o"/>
              </a:pPr>
              <a:r>
                <a:rPr lang="ar-EG" sz="1800" dirty="0"/>
                <a:t>عدم وجود ربط الكترونى</a:t>
              </a:r>
            </a:p>
          </p:txBody>
        </p:sp>
        <p:sp>
          <p:nvSpPr>
            <p:cNvPr id="12" name="TextBox 11"/>
            <p:cNvSpPr txBox="1"/>
            <p:nvPr/>
          </p:nvSpPr>
          <p:spPr>
            <a:xfrm>
              <a:off x="8249448" y="1524186"/>
              <a:ext cx="1492716" cy="461665"/>
            </a:xfrm>
            <a:prstGeom prst="rect">
              <a:avLst/>
            </a:prstGeom>
            <a:noFill/>
          </p:spPr>
          <p:txBody>
            <a:bodyPr wrap="none" rtlCol="0">
              <a:spAutoFit/>
            </a:bodyPr>
            <a:lstStyle/>
            <a:p>
              <a:r>
                <a:rPr lang="ar-EG" sz="2400" b="1" dirty="0">
                  <a:solidFill>
                    <a:schemeClr val="accent5">
                      <a:lumMod val="75000"/>
                    </a:schemeClr>
                  </a:solidFill>
                </a:rPr>
                <a:t>نقاط الضعف </a:t>
              </a:r>
            </a:p>
          </p:txBody>
        </p:sp>
        <p:sp>
          <p:nvSpPr>
            <p:cNvPr id="14" name="TextBox 13"/>
            <p:cNvSpPr txBox="1"/>
            <p:nvPr/>
          </p:nvSpPr>
          <p:spPr>
            <a:xfrm>
              <a:off x="8693533" y="4285233"/>
              <a:ext cx="1095172" cy="461665"/>
            </a:xfrm>
            <a:prstGeom prst="rect">
              <a:avLst/>
            </a:prstGeom>
            <a:noFill/>
          </p:spPr>
          <p:txBody>
            <a:bodyPr wrap="none" rtlCol="0">
              <a:spAutoFit/>
            </a:bodyPr>
            <a:lstStyle/>
            <a:p>
              <a:r>
                <a:rPr lang="ar-EG" sz="2400" b="1" dirty="0">
                  <a:solidFill>
                    <a:schemeClr val="accent5">
                      <a:lumMod val="75000"/>
                    </a:schemeClr>
                  </a:solidFill>
                </a:rPr>
                <a:t>التحديات</a:t>
              </a:r>
              <a:r>
                <a:rPr lang="ar-EG" sz="2000" dirty="0"/>
                <a:t> </a:t>
              </a:r>
            </a:p>
          </p:txBody>
        </p:sp>
        <p:sp>
          <p:nvSpPr>
            <p:cNvPr id="15" name="TextBox 14"/>
            <p:cNvSpPr txBox="1"/>
            <p:nvPr/>
          </p:nvSpPr>
          <p:spPr>
            <a:xfrm>
              <a:off x="3009236" y="4315534"/>
              <a:ext cx="1533441" cy="423424"/>
            </a:xfrm>
            <a:prstGeom prst="rect">
              <a:avLst/>
            </a:prstGeom>
            <a:noFill/>
          </p:spPr>
          <p:txBody>
            <a:bodyPr wrap="square" rtlCol="0">
              <a:spAutoFit/>
            </a:bodyPr>
            <a:lstStyle/>
            <a:p>
              <a:pPr algn="ctr"/>
              <a:r>
                <a:rPr lang="ar-EG" sz="2400" b="1" dirty="0">
                  <a:solidFill>
                    <a:schemeClr val="accent5">
                      <a:lumMod val="75000"/>
                    </a:schemeClr>
                  </a:solidFill>
                </a:rPr>
                <a:t>الفرص</a:t>
              </a:r>
              <a:r>
                <a:rPr lang="ar-EG" sz="2000" dirty="0"/>
                <a:t> </a:t>
              </a:r>
            </a:p>
          </p:txBody>
        </p:sp>
        <p:sp>
          <p:nvSpPr>
            <p:cNvPr id="16" name="TextBox 15"/>
            <p:cNvSpPr txBox="1"/>
            <p:nvPr/>
          </p:nvSpPr>
          <p:spPr>
            <a:xfrm>
              <a:off x="1400052" y="4460544"/>
              <a:ext cx="4751811" cy="2554545"/>
            </a:xfrm>
            <a:prstGeom prst="rect">
              <a:avLst/>
            </a:prstGeom>
            <a:noFill/>
          </p:spPr>
          <p:txBody>
            <a:bodyPr wrap="square" rtlCol="0">
              <a:spAutoFit/>
            </a:bodyPr>
            <a:lstStyle/>
            <a:p>
              <a:pPr marL="354359" indent="-354359" algn="r" rtl="1">
                <a:lnSpc>
                  <a:spcPct val="150000"/>
                </a:lnSpc>
                <a:buFont typeface="Arial" pitchFamily="34" charset="0"/>
                <a:buChar char="•"/>
              </a:pPr>
              <a:endParaRPr lang="ar-EG" sz="2000" dirty="0"/>
            </a:p>
            <a:p>
              <a:pPr marL="354359" indent="-354359" algn="r" rtl="1">
                <a:lnSpc>
                  <a:spcPct val="150000"/>
                </a:lnSpc>
                <a:buFont typeface="Arial" pitchFamily="34" charset="0"/>
                <a:buChar char="•"/>
              </a:pPr>
              <a:r>
                <a:rPr lang="ar-EG" sz="2000" dirty="0"/>
                <a:t>وجود دعم من الدولة لأنظمة الرى الحديث</a:t>
              </a:r>
            </a:p>
            <a:p>
              <a:pPr marL="354359" indent="-354359" algn="r" rtl="1">
                <a:lnSpc>
                  <a:spcPct val="150000"/>
                </a:lnSpc>
                <a:buFont typeface="Arial" pitchFamily="34" charset="0"/>
                <a:buChar char="•"/>
              </a:pPr>
              <a:r>
                <a:rPr lang="ar-EG" sz="2000" dirty="0"/>
                <a:t>المبادرات الرئيسية للتوجهه اتحضرللاخضر</a:t>
              </a:r>
            </a:p>
            <a:p>
              <a:pPr marL="354359" indent="-354359" algn="r" rtl="1">
                <a:lnSpc>
                  <a:spcPct val="150000"/>
                </a:lnSpc>
                <a:buFont typeface="Arial" pitchFamily="34" charset="0"/>
                <a:buChar char="•"/>
              </a:pPr>
              <a:r>
                <a:rPr lang="ar-EG" sz="2000" dirty="0"/>
                <a:t>مناسبة المشروع لجميع أنواع التربة</a:t>
              </a:r>
            </a:p>
            <a:p>
              <a:pPr marL="354359" indent="-354359" algn="r" rtl="1">
                <a:buFont typeface="Arial" pitchFamily="34" charset="0"/>
                <a:buChar char="•"/>
              </a:pPr>
              <a:r>
                <a:rPr lang="ar-EG" sz="2000" dirty="0"/>
                <a:t>ادراج المشروع ضمن المشروعات التى يمولها صندوق التنمية المحليه</a:t>
              </a:r>
            </a:p>
          </p:txBody>
        </p:sp>
        <p:sp>
          <p:nvSpPr>
            <p:cNvPr id="17" name="TextBox 16"/>
            <p:cNvSpPr txBox="1"/>
            <p:nvPr/>
          </p:nvSpPr>
          <p:spPr>
            <a:xfrm>
              <a:off x="6745464" y="4362248"/>
              <a:ext cx="4500684" cy="2572946"/>
            </a:xfrm>
            <a:prstGeom prst="rect">
              <a:avLst/>
            </a:prstGeom>
            <a:noFill/>
          </p:spPr>
          <p:txBody>
            <a:bodyPr wrap="square" rtlCol="0">
              <a:spAutoFit/>
            </a:bodyPr>
            <a:lstStyle/>
            <a:p>
              <a:pPr marL="354359" indent="-354359" algn="r" rtl="1">
                <a:lnSpc>
                  <a:spcPct val="150000"/>
                </a:lnSpc>
                <a:buFont typeface="Arial" pitchFamily="34" charset="0"/>
                <a:buChar char="•"/>
              </a:pPr>
              <a:endParaRPr lang="ar-EG" sz="2000" dirty="0"/>
            </a:p>
            <a:p>
              <a:pPr marL="354359" indent="-354359" algn="r" rtl="1">
                <a:lnSpc>
                  <a:spcPct val="150000"/>
                </a:lnSpc>
                <a:buFont typeface="Arial" pitchFamily="34" charset="0"/>
                <a:buChar char="•"/>
              </a:pPr>
              <a:r>
                <a:rPr lang="ar-EG" sz="2000" dirty="0"/>
                <a:t>الأزمات الإقليمية على مصادر المياة</a:t>
              </a:r>
            </a:p>
            <a:p>
              <a:pPr marL="354359" indent="-354359" algn="r" rtl="1">
                <a:lnSpc>
                  <a:spcPct val="150000"/>
                </a:lnSpc>
                <a:buFont typeface="Arial" pitchFamily="34" charset="0"/>
                <a:buChar char="•"/>
              </a:pPr>
              <a:r>
                <a:rPr lang="ar-EG" sz="2000" dirty="0"/>
                <a:t>التغيرات المناخية</a:t>
              </a:r>
            </a:p>
            <a:p>
              <a:pPr marL="354359" indent="-354359" algn="r" rtl="1">
                <a:lnSpc>
                  <a:spcPct val="150000"/>
                </a:lnSpc>
                <a:buFont typeface="Arial" pitchFamily="34" charset="0"/>
                <a:buChar char="•"/>
              </a:pPr>
              <a:r>
                <a:rPr lang="ar-EG" sz="2000" dirty="0"/>
                <a:t>تغيير الموروثات الثقافية للمزارعين </a:t>
              </a:r>
            </a:p>
            <a:p>
              <a:pPr marL="354359" indent="-354359" algn="r" rtl="1">
                <a:lnSpc>
                  <a:spcPct val="150000"/>
                </a:lnSpc>
                <a:buFont typeface="Arial" pitchFamily="34" charset="0"/>
                <a:buChar char="•"/>
              </a:pPr>
              <a:r>
                <a:rPr lang="ar-EG" sz="2000" dirty="0"/>
                <a:t>وجود جهات تمولية منافسة للمشروع</a:t>
              </a:r>
            </a:p>
            <a:p>
              <a:pPr marL="354359" indent="-354359" algn="r" rtl="1">
                <a:lnSpc>
                  <a:spcPct val="150000"/>
                </a:lnSpc>
                <a:buFont typeface="Arial" pitchFamily="34" charset="0"/>
                <a:buChar char="•"/>
              </a:pPr>
              <a:r>
                <a:rPr lang="ar-EG" sz="2000" dirty="0"/>
                <a:t>دعم الجهات المعنية بالمشروع</a:t>
              </a:r>
            </a:p>
          </p:txBody>
        </p:sp>
      </p:grpSp>
    </p:spTree>
    <p:extLst>
      <p:ext uri="{BB962C8B-B14F-4D97-AF65-F5344CB8AC3E}">
        <p14:creationId xmlns:p14="http://schemas.microsoft.com/office/powerpoint/2010/main" val="303474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2802</TotalTime>
  <Words>1952</Words>
  <Application>Microsoft Office PowerPoint</Application>
  <PresentationFormat>Custom</PresentationFormat>
  <Paragraphs>228</Paragraphs>
  <Slides>25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Courier New</vt:lpstr>
      <vt:lpstr>Times New Roman</vt:lpstr>
      <vt:lpstr>Wingdings</vt:lpstr>
      <vt:lpstr>1_Office Theme</vt:lpstr>
      <vt:lpstr>Office Theme</vt:lpstr>
      <vt:lpstr>مشروع تطوير الرى الحديث بمحافظة المنوفية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131</cp:revision>
  <dcterms:created xsi:type="dcterms:W3CDTF">2022-09-29T13:35:57Z</dcterms:created>
  <dcterms:modified xsi:type="dcterms:W3CDTF">2022-10-21T22:02:02Z</dcterms:modified>
</cp:coreProperties>
</file>