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58" r:id="rId5"/>
    <p:sldId id="262" r:id="rId6"/>
    <p:sldId id="260" r:id="rId7"/>
  </p:sldIdLst>
  <p:sldSz cx="15119350"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6" d="100"/>
          <a:sy n="56" d="100"/>
        </p:scale>
        <p:origin x="130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en-US"/>
              <a:t>Click to edit Master title style</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82D066-E1D5-435E-AAB1-000871C3FCD3}" type="datetimeFigureOut">
              <a:rPr lang="ar-EG" smtClean="0"/>
              <a:t>29/03/1444</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1085804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2D066-E1D5-435E-AAB1-000871C3FCD3}" type="datetimeFigureOut">
              <a:rPr lang="ar-EG" smtClean="0"/>
              <a:t>29/03/1444</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2021460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2D066-E1D5-435E-AAB1-000871C3FCD3}" type="datetimeFigureOut">
              <a:rPr lang="ar-EG" smtClean="0"/>
              <a:t>29/03/1444</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2872207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2D066-E1D5-435E-AAB1-000871C3FCD3}" type="datetimeFigureOut">
              <a:rPr lang="ar-EG" smtClean="0"/>
              <a:t>29/03/1444</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3312104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en-US"/>
              <a:t>Click to edit Master title style</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82D066-E1D5-435E-AAB1-000871C3FCD3}" type="datetimeFigureOut">
              <a:rPr lang="ar-EG" smtClean="0"/>
              <a:t>29/03/1444</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192333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82D066-E1D5-435E-AAB1-000871C3FCD3}" type="datetimeFigureOut">
              <a:rPr lang="ar-EG" smtClean="0"/>
              <a:t>29/03/1444</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3912471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US"/>
              <a:t>Click to edit Master text styles</a:t>
            </a:r>
          </a:p>
        </p:txBody>
      </p:sp>
      <p:sp>
        <p:nvSpPr>
          <p:cNvPr id="4" name="Content Placeholder 3"/>
          <p:cNvSpPr>
            <a:spLocks noGrp="1"/>
          </p:cNvSpPr>
          <p:nvPr>
            <p:ph sz="half" idx="2"/>
          </p:nvPr>
        </p:nvSpPr>
        <p:spPr>
          <a:xfrm>
            <a:off x="1041426" y="3905482"/>
            <a:ext cx="6396193"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US"/>
              <a:t>Click to edit Master text styles</a:t>
            </a:r>
          </a:p>
        </p:txBody>
      </p:sp>
      <p:sp>
        <p:nvSpPr>
          <p:cNvPr id="6" name="Content Placeholder 5"/>
          <p:cNvSpPr>
            <a:spLocks noGrp="1"/>
          </p:cNvSpPr>
          <p:nvPr>
            <p:ph sz="quarter" idx="4"/>
          </p:nvPr>
        </p:nvSpPr>
        <p:spPr>
          <a:xfrm>
            <a:off x="7654172" y="3905482"/>
            <a:ext cx="6427693"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82D066-E1D5-435E-AAB1-000871C3FCD3}" type="datetimeFigureOut">
              <a:rPr lang="ar-EG" smtClean="0"/>
              <a:t>29/03/1444</a:t>
            </a:fld>
            <a:endParaRPr lang="ar-EG"/>
          </a:p>
        </p:txBody>
      </p:sp>
      <p:sp>
        <p:nvSpPr>
          <p:cNvPr id="8" name="Footer Placeholder 7"/>
          <p:cNvSpPr>
            <a:spLocks noGrp="1"/>
          </p:cNvSpPr>
          <p:nvPr>
            <p:ph type="ftr" sz="quarter" idx="11"/>
          </p:nvPr>
        </p:nvSpPr>
        <p:spPr/>
        <p:txBody>
          <a:bodyPr/>
          <a:lstStyle/>
          <a:p>
            <a:endParaRPr lang="ar-EG"/>
          </a:p>
        </p:txBody>
      </p:sp>
      <p:sp>
        <p:nvSpPr>
          <p:cNvPr id="9" name="Slide Number Placeholder 8"/>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4010264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82D066-E1D5-435E-AAB1-000871C3FCD3}" type="datetimeFigureOut">
              <a:rPr lang="ar-EG" smtClean="0"/>
              <a:t>29/03/1444</a:t>
            </a:fld>
            <a:endParaRPr lang="ar-EG"/>
          </a:p>
        </p:txBody>
      </p:sp>
      <p:sp>
        <p:nvSpPr>
          <p:cNvPr id="4" name="Footer Placeholder 3"/>
          <p:cNvSpPr>
            <a:spLocks noGrp="1"/>
          </p:cNvSpPr>
          <p:nvPr>
            <p:ph type="ftr" sz="quarter" idx="11"/>
          </p:nvPr>
        </p:nvSpPr>
        <p:spPr/>
        <p:txBody>
          <a:bodyPr/>
          <a:lstStyle/>
          <a:p>
            <a:endParaRPr lang="ar-EG"/>
          </a:p>
        </p:txBody>
      </p:sp>
      <p:sp>
        <p:nvSpPr>
          <p:cNvPr id="5" name="Slide Number Placeholder 4"/>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2724219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2D066-E1D5-435E-AAB1-000871C3FCD3}" type="datetimeFigureOut">
              <a:rPr lang="ar-EG" smtClean="0"/>
              <a:t>29/03/1444</a:t>
            </a:fld>
            <a:endParaRPr lang="ar-EG"/>
          </a:p>
        </p:txBody>
      </p:sp>
      <p:sp>
        <p:nvSpPr>
          <p:cNvPr id="3" name="Footer Placeholder 2"/>
          <p:cNvSpPr>
            <a:spLocks noGrp="1"/>
          </p:cNvSpPr>
          <p:nvPr>
            <p:ph type="ftr" sz="quarter" idx="11"/>
          </p:nvPr>
        </p:nvSpPr>
        <p:spPr/>
        <p:txBody>
          <a:bodyPr/>
          <a:lstStyle/>
          <a:p>
            <a:endParaRPr lang="ar-EG"/>
          </a:p>
        </p:txBody>
      </p:sp>
      <p:sp>
        <p:nvSpPr>
          <p:cNvPr id="4" name="Slide Number Placeholder 3"/>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585486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US"/>
              <a:t>Click to edit Master title style</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US"/>
              <a:t>Click to edit Master text styles</a:t>
            </a:r>
          </a:p>
        </p:txBody>
      </p:sp>
      <p:sp>
        <p:nvSpPr>
          <p:cNvPr id="5" name="Date Placeholder 4"/>
          <p:cNvSpPr>
            <a:spLocks noGrp="1"/>
          </p:cNvSpPr>
          <p:nvPr>
            <p:ph type="dt" sz="half" idx="10"/>
          </p:nvPr>
        </p:nvSpPr>
        <p:spPr/>
        <p:txBody>
          <a:bodyPr/>
          <a:lstStyle/>
          <a:p>
            <a:fld id="{8682D066-E1D5-435E-AAB1-000871C3FCD3}" type="datetimeFigureOut">
              <a:rPr lang="ar-EG" smtClean="0"/>
              <a:t>29/03/1444</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3146153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US"/>
              <a:t>Click to edit Master title style</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en-US"/>
              <a:t>Click icon to add picture</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US"/>
              <a:t>Click to edit Master text styles</a:t>
            </a:r>
          </a:p>
        </p:txBody>
      </p:sp>
      <p:sp>
        <p:nvSpPr>
          <p:cNvPr id="5" name="Date Placeholder 4"/>
          <p:cNvSpPr>
            <a:spLocks noGrp="1"/>
          </p:cNvSpPr>
          <p:nvPr>
            <p:ph type="dt" sz="half" idx="10"/>
          </p:nvPr>
        </p:nvSpPr>
        <p:spPr/>
        <p:txBody>
          <a:bodyPr/>
          <a:lstStyle/>
          <a:p>
            <a:fld id="{8682D066-E1D5-435E-AAB1-000871C3FCD3}" type="datetimeFigureOut">
              <a:rPr lang="ar-EG" smtClean="0"/>
              <a:t>29/03/1444</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FFE8E38B-3A5B-40C5-9933-6260CA32EC75}" type="slidenum">
              <a:rPr lang="ar-EG" smtClean="0"/>
              <a:t>‹#›</a:t>
            </a:fld>
            <a:endParaRPr lang="ar-EG"/>
          </a:p>
        </p:txBody>
      </p:sp>
    </p:spTree>
    <p:extLst>
      <p:ext uri="{BB962C8B-B14F-4D97-AF65-F5344CB8AC3E}">
        <p14:creationId xmlns:p14="http://schemas.microsoft.com/office/powerpoint/2010/main" val="748887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8682D066-E1D5-435E-AAB1-000871C3FCD3}" type="datetimeFigureOut">
              <a:rPr lang="ar-EG" smtClean="0"/>
              <a:t>29/03/1444</a:t>
            </a:fld>
            <a:endParaRPr lang="ar-EG"/>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ar-EG"/>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FFE8E38B-3A5B-40C5-9933-6260CA32EC75}" type="slidenum">
              <a:rPr lang="ar-EG" smtClean="0"/>
              <a:t>‹#›</a:t>
            </a:fld>
            <a:endParaRPr lang="ar-EG"/>
          </a:p>
        </p:txBody>
      </p:sp>
    </p:spTree>
    <p:extLst>
      <p:ext uri="{BB962C8B-B14F-4D97-AF65-F5344CB8AC3E}">
        <p14:creationId xmlns:p14="http://schemas.microsoft.com/office/powerpoint/2010/main" val="3007648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425550" rtl="1"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r" defTabSz="1425550" rtl="1"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r" defTabSz="1425550" rtl="1"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r" defTabSz="1425550" rtl="1"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r" defTabSz="1425550" rtl="1" eaLnBrk="1" latinLnBrk="0" hangingPunct="1">
        <a:defRPr sz="2806" kern="1200">
          <a:solidFill>
            <a:schemeClr val="tx1"/>
          </a:solidFill>
          <a:latin typeface="+mn-lt"/>
          <a:ea typeface="+mn-ea"/>
          <a:cs typeface="+mn-cs"/>
        </a:defRPr>
      </a:lvl1pPr>
      <a:lvl2pPr marL="712775" algn="r" defTabSz="1425550" rtl="1" eaLnBrk="1" latinLnBrk="0" hangingPunct="1">
        <a:defRPr sz="2806" kern="1200">
          <a:solidFill>
            <a:schemeClr val="tx1"/>
          </a:solidFill>
          <a:latin typeface="+mn-lt"/>
          <a:ea typeface="+mn-ea"/>
          <a:cs typeface="+mn-cs"/>
        </a:defRPr>
      </a:lvl2pPr>
      <a:lvl3pPr marL="1425550" algn="r" defTabSz="1425550" rtl="1" eaLnBrk="1" latinLnBrk="0" hangingPunct="1">
        <a:defRPr sz="2806" kern="1200">
          <a:solidFill>
            <a:schemeClr val="tx1"/>
          </a:solidFill>
          <a:latin typeface="+mn-lt"/>
          <a:ea typeface="+mn-ea"/>
          <a:cs typeface="+mn-cs"/>
        </a:defRPr>
      </a:lvl3pPr>
      <a:lvl4pPr marL="2138324" algn="r" defTabSz="1425550" rtl="1" eaLnBrk="1" latinLnBrk="0" hangingPunct="1">
        <a:defRPr sz="2806" kern="1200">
          <a:solidFill>
            <a:schemeClr val="tx1"/>
          </a:solidFill>
          <a:latin typeface="+mn-lt"/>
          <a:ea typeface="+mn-ea"/>
          <a:cs typeface="+mn-cs"/>
        </a:defRPr>
      </a:lvl4pPr>
      <a:lvl5pPr marL="2851099" algn="r" defTabSz="1425550" rtl="1" eaLnBrk="1" latinLnBrk="0" hangingPunct="1">
        <a:defRPr sz="2806" kern="1200">
          <a:solidFill>
            <a:schemeClr val="tx1"/>
          </a:solidFill>
          <a:latin typeface="+mn-lt"/>
          <a:ea typeface="+mn-ea"/>
          <a:cs typeface="+mn-cs"/>
        </a:defRPr>
      </a:lvl5pPr>
      <a:lvl6pPr marL="3563874" algn="r" defTabSz="1425550" rtl="1" eaLnBrk="1" latinLnBrk="0" hangingPunct="1">
        <a:defRPr sz="2806" kern="1200">
          <a:solidFill>
            <a:schemeClr val="tx1"/>
          </a:solidFill>
          <a:latin typeface="+mn-lt"/>
          <a:ea typeface="+mn-ea"/>
          <a:cs typeface="+mn-cs"/>
        </a:defRPr>
      </a:lvl6pPr>
      <a:lvl7pPr marL="4276649" algn="r" defTabSz="1425550" rtl="1" eaLnBrk="1" latinLnBrk="0" hangingPunct="1">
        <a:defRPr sz="2806" kern="1200">
          <a:solidFill>
            <a:schemeClr val="tx1"/>
          </a:solidFill>
          <a:latin typeface="+mn-lt"/>
          <a:ea typeface="+mn-ea"/>
          <a:cs typeface="+mn-cs"/>
        </a:defRPr>
      </a:lvl7pPr>
      <a:lvl8pPr marL="4989424" algn="r" defTabSz="1425550" rtl="1" eaLnBrk="1" latinLnBrk="0" hangingPunct="1">
        <a:defRPr sz="2806" kern="1200">
          <a:solidFill>
            <a:schemeClr val="tx1"/>
          </a:solidFill>
          <a:latin typeface="+mn-lt"/>
          <a:ea typeface="+mn-ea"/>
          <a:cs typeface="+mn-cs"/>
        </a:defRPr>
      </a:lvl8pPr>
      <a:lvl9pPr marL="5702198" algn="r" defTabSz="1425550" rtl="1"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1889919" y="2662790"/>
            <a:ext cx="11339513" cy="2053317"/>
          </a:xfrm>
        </p:spPr>
        <p:txBody>
          <a:bodyPr>
            <a:normAutofit/>
          </a:bodyPr>
          <a:lstStyle/>
          <a:p>
            <a:r>
              <a:rPr lang="en-US" sz="5952" b="1" i="1" dirty="0">
                <a:solidFill>
                  <a:srgbClr val="0070C0"/>
                </a:solidFill>
                <a:latin typeface="Times New Roman" panose="02020603050405020304" pitchFamily="18" charset="0"/>
                <a:cs typeface="Times New Roman" panose="02020603050405020304" pitchFamily="18" charset="0"/>
              </a:rPr>
              <a:t>Environmentally Friendly ROV</a:t>
            </a:r>
            <a:br>
              <a:rPr lang="en-US" sz="6821" dirty="0">
                <a:solidFill>
                  <a:srgbClr val="0070C0"/>
                </a:solidFill>
              </a:rPr>
            </a:br>
            <a:r>
              <a:rPr lang="ar-EG" sz="2976" b="1" dirty="0">
                <a:solidFill>
                  <a:schemeClr val="accent6"/>
                </a:solidFill>
                <a:latin typeface="Cambria" panose="02040503050406030204" pitchFamily="18" charset="0"/>
              </a:rPr>
              <a:t>المبادرة الوطنية للمشروعات الخضراء الذكية</a:t>
            </a:r>
            <a:br>
              <a:rPr lang="ar-EG" sz="2976" b="1" dirty="0">
                <a:solidFill>
                  <a:schemeClr val="accent6"/>
                </a:solidFill>
                <a:latin typeface="Cambria" panose="02040503050406030204" pitchFamily="18" charset="0"/>
              </a:rPr>
            </a:br>
            <a:r>
              <a:rPr lang="ar-EG" sz="2976" b="1" dirty="0">
                <a:solidFill>
                  <a:schemeClr val="accent6"/>
                </a:solidFill>
                <a:latin typeface="Cambria" panose="02040503050406030204" pitchFamily="18" charset="0"/>
              </a:rPr>
              <a:t>تحت رعاية فخامة السيد الرئيس عبد الفتاح السيسي</a:t>
            </a:r>
            <a:endParaRPr lang="en-US" sz="2976" dirty="0">
              <a:solidFill>
                <a:schemeClr val="accent6"/>
              </a:solidFill>
            </a:endParaRPr>
          </a:p>
        </p:txBody>
      </p:sp>
      <p:sp>
        <p:nvSpPr>
          <p:cNvPr id="6" name="Subtitle 5">
            <a:extLst>
              <a:ext uri="{FF2B5EF4-FFF2-40B4-BE49-F238E27FC236}">
                <a16:creationId xmlns:a16="http://schemas.microsoft.com/office/drawing/2014/main" id="{5A6C4E67-BF04-13AA-C547-3CA0C38A9E2A}"/>
              </a:ext>
            </a:extLst>
          </p:cNvPr>
          <p:cNvSpPr>
            <a:spLocks noGrp="1"/>
          </p:cNvSpPr>
          <p:nvPr>
            <p:ph type="subTitle" idx="1"/>
          </p:nvPr>
        </p:nvSpPr>
        <p:spPr>
          <a:xfrm>
            <a:off x="4848053" y="5345906"/>
            <a:ext cx="5193168" cy="1809677"/>
          </a:xfrm>
        </p:spPr>
        <p:txBody>
          <a:bodyPr/>
          <a:lstStyle/>
          <a:p>
            <a:endParaRPr lang="en-US" b="1" dirty="0"/>
          </a:p>
        </p:txBody>
      </p:sp>
      <p:pic>
        <p:nvPicPr>
          <p:cNvPr id="18" name="Picture 17">
            <a:extLst>
              <a:ext uri="{FF2B5EF4-FFF2-40B4-BE49-F238E27FC236}">
                <a16:creationId xmlns:a16="http://schemas.microsoft.com/office/drawing/2014/main" id="{2BF02A05-A8C2-038C-E7BD-E25AE9A23D5D}"/>
              </a:ext>
            </a:extLst>
          </p:cNvPr>
          <p:cNvPicPr>
            <a:picLocks noChangeAspect="1"/>
          </p:cNvPicPr>
          <p:nvPr/>
        </p:nvPicPr>
        <p:blipFill>
          <a:blip r:embed="rId2"/>
          <a:stretch>
            <a:fillRect/>
          </a:stretch>
        </p:blipFill>
        <p:spPr>
          <a:xfrm>
            <a:off x="3134287" y="4716107"/>
            <a:ext cx="8292019" cy="41578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45083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39456" y="2917772"/>
            <a:ext cx="13040439" cy="6526575"/>
          </a:xfrm>
          <a:prstGeom prst="rect">
            <a:avLst/>
          </a:prstGeom>
        </p:spPr>
        <p:txBody>
          <a:bodyPr vert="horz" lIns="113395" tIns="56698" rIns="113395" bIns="56698"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1133947" rtl="1">
              <a:spcBef>
                <a:spcPts val="1240"/>
              </a:spcBef>
              <a:buNone/>
              <a:defRPr/>
            </a:pPr>
            <a:endParaRPr lang="ar-EG" sz="3472" dirty="0">
              <a:solidFill>
                <a:sysClr val="windowText" lastClr="000000"/>
              </a:solidFill>
              <a:latin typeface="Calibri" panose="020F0502020204030204"/>
              <a:cs typeface="Arial" panose="020B0604020202020204" pitchFamily="34" charset="0"/>
            </a:endParaRPr>
          </a:p>
          <a:p>
            <a:pPr algn="r" defTabSz="1133947" rtl="1">
              <a:spcBef>
                <a:spcPts val="1240"/>
              </a:spcBef>
              <a:buFont typeface="Wingdings" panose="05000000000000000000" pitchFamily="2" charset="2"/>
              <a:buChar char="Ø"/>
              <a:defRPr/>
            </a:pPr>
            <a:r>
              <a:rPr lang="ar-EG" sz="5456" b="1" i="1" dirty="0">
                <a:solidFill>
                  <a:srgbClr val="0070C0"/>
                </a:solidFill>
                <a:latin typeface="Calibri" panose="020F0502020204030204"/>
                <a:cs typeface="Arial" panose="020B0604020202020204" pitchFamily="34" charset="0"/>
              </a:rPr>
              <a:t> الاسم</a:t>
            </a:r>
            <a:r>
              <a:rPr lang="en-US" sz="5456" b="1" i="1" dirty="0">
                <a:solidFill>
                  <a:srgbClr val="0070C0"/>
                </a:solidFill>
                <a:latin typeface="Calibri" panose="020F0502020204030204"/>
                <a:cs typeface="Arial" panose="020B0604020202020204" pitchFamily="34" charset="0"/>
              </a:rPr>
              <a:t>: </a:t>
            </a:r>
          </a:p>
          <a:p>
            <a:pPr marL="283487" indent="-283487" algn="r" defTabSz="1133947" rtl="1">
              <a:spcBef>
                <a:spcPts val="1240"/>
              </a:spcBef>
              <a:defRPr/>
            </a:pPr>
            <a:r>
              <a:rPr lang="ar-EG" sz="4960" dirty="0">
                <a:solidFill>
                  <a:schemeClr val="bg2">
                    <a:lumMod val="25000"/>
                  </a:schemeClr>
                </a:solidFill>
                <a:latin typeface="Calibri" panose="020F0502020204030204"/>
                <a:cs typeface="Arial" panose="020B0604020202020204" pitchFamily="34" charset="0"/>
              </a:rPr>
              <a:t>سيف الدين احمد مختار</a:t>
            </a:r>
          </a:p>
          <a:p>
            <a:pPr marL="283487" indent="-283487" algn="r" defTabSz="1133947" rtl="1">
              <a:spcBef>
                <a:spcPts val="1240"/>
              </a:spcBef>
              <a:defRPr/>
            </a:pPr>
            <a:r>
              <a:rPr lang="ar-EG" sz="5456" b="1" i="1" dirty="0">
                <a:solidFill>
                  <a:srgbClr val="0070C0"/>
                </a:solidFill>
                <a:latin typeface="Calibri" panose="020F0502020204030204"/>
                <a:cs typeface="Arial" panose="020B0604020202020204" pitchFamily="34" charset="0"/>
              </a:rPr>
              <a:t> اسم المشروع:</a:t>
            </a:r>
            <a:endParaRPr lang="en-US" sz="5456" b="1" i="1" dirty="0">
              <a:solidFill>
                <a:srgbClr val="0070C0"/>
              </a:solidFill>
              <a:latin typeface="Calibri" panose="020F0502020204030204"/>
              <a:cs typeface="Arial" panose="020B0604020202020204" pitchFamily="34" charset="0"/>
            </a:endParaRPr>
          </a:p>
          <a:p>
            <a:pPr marL="283487" indent="-283487" algn="r" defTabSz="1133947" rtl="1">
              <a:spcBef>
                <a:spcPts val="1240"/>
              </a:spcBef>
              <a:defRPr/>
            </a:pPr>
            <a:r>
              <a:rPr lang="ar-EG" sz="4960" dirty="0">
                <a:solidFill>
                  <a:schemeClr val="bg2">
                    <a:lumMod val="25000"/>
                  </a:schemeClr>
                </a:solidFill>
                <a:latin typeface="Calibri" panose="020F0502020204030204"/>
                <a:cs typeface="Arial" panose="020B0604020202020204" pitchFamily="34" charset="0"/>
              </a:rPr>
              <a:t>روبوت صديق للبيئة لإزالة المخلفات و الزيوت من البحار</a:t>
            </a:r>
            <a:endParaRPr lang="en-US" sz="4960" dirty="0">
              <a:solidFill>
                <a:schemeClr val="bg2">
                  <a:lumMod val="25000"/>
                </a:schemeClr>
              </a:solidFill>
              <a:latin typeface="Calibri" panose="020F0502020204030204"/>
              <a:cs typeface="Arial" panose="020B0604020202020204" pitchFamily="34" charset="0"/>
            </a:endParaRPr>
          </a:p>
          <a:p>
            <a:pPr algn="r" defTabSz="1133947" rtl="1">
              <a:spcBef>
                <a:spcPts val="1240"/>
              </a:spcBef>
              <a:buFont typeface="Wingdings" panose="05000000000000000000" pitchFamily="2" charset="2"/>
              <a:buChar char="Ø"/>
              <a:defRPr/>
            </a:pPr>
            <a:r>
              <a:rPr lang="ar-EG" sz="5456" b="1" i="1" dirty="0">
                <a:solidFill>
                  <a:srgbClr val="0070C0"/>
                </a:solidFill>
                <a:latin typeface="Calibri" panose="020F0502020204030204"/>
                <a:cs typeface="Arial" panose="020B0604020202020204" pitchFamily="34" charset="0"/>
              </a:rPr>
              <a:t> المهنة:</a:t>
            </a:r>
            <a:endParaRPr lang="en-US" sz="5456" b="1" i="1" dirty="0">
              <a:solidFill>
                <a:srgbClr val="0070C0"/>
              </a:solidFill>
              <a:latin typeface="Calibri" panose="020F0502020204030204"/>
              <a:cs typeface="Arial" panose="020B0604020202020204" pitchFamily="34" charset="0"/>
            </a:endParaRPr>
          </a:p>
          <a:p>
            <a:pPr marL="283487" indent="-283487" algn="r" defTabSz="1133947" rtl="1">
              <a:spcBef>
                <a:spcPts val="1240"/>
              </a:spcBef>
              <a:defRPr/>
            </a:pPr>
            <a:r>
              <a:rPr lang="ar-EG" sz="4960" dirty="0">
                <a:solidFill>
                  <a:schemeClr val="bg2">
                    <a:lumMod val="25000"/>
                  </a:schemeClr>
                </a:solidFill>
                <a:cs typeface="Arial" panose="020B0604020202020204" pitchFamily="34" charset="0"/>
              </a:rPr>
              <a:t>طالب بكلية الهندسة جامعة الاسكندرية قسم الحاسبات ونظم الاتصالات. (ممتاز مع المعدل التراكمي: 3.53 / 4)</a:t>
            </a:r>
          </a:p>
          <a:p>
            <a:pPr marL="283487" indent="-283487" algn="r" defTabSz="1133947" rtl="1">
              <a:spcBef>
                <a:spcPts val="1240"/>
              </a:spcBef>
              <a:defRPr/>
            </a:pPr>
            <a:r>
              <a:rPr lang="ar-EG" sz="5456" b="1" i="1" dirty="0">
                <a:solidFill>
                  <a:srgbClr val="0070C0"/>
                </a:solidFill>
                <a:latin typeface="Calibri" panose="020F0502020204030204"/>
                <a:cs typeface="Arial" panose="020B0604020202020204" pitchFamily="34" charset="0"/>
              </a:rPr>
              <a:t> الخبرة العلمية:</a:t>
            </a:r>
            <a:endParaRPr lang="en-US" sz="5456" b="1" i="1" dirty="0">
              <a:solidFill>
                <a:srgbClr val="0070C0"/>
              </a:solidFill>
              <a:latin typeface="Calibri" panose="020F0502020204030204"/>
              <a:cs typeface="Arial" panose="020B0604020202020204" pitchFamily="34" charset="0"/>
            </a:endParaRPr>
          </a:p>
          <a:p>
            <a:pPr marL="283487" indent="-283487" algn="r" defTabSz="1133947" rtl="1">
              <a:spcBef>
                <a:spcPts val="1240"/>
              </a:spcBef>
              <a:defRPr/>
            </a:pPr>
            <a:r>
              <a:rPr lang="ar-EG" sz="4960" dirty="0">
                <a:solidFill>
                  <a:schemeClr val="bg2">
                    <a:lumMod val="25000"/>
                  </a:schemeClr>
                </a:solidFill>
                <a:latin typeface="Calibri" panose="020F0502020204030204"/>
                <a:cs typeface="Arial" panose="020B0604020202020204" pitchFamily="34" charset="0"/>
              </a:rPr>
              <a:t>عضو في </a:t>
            </a:r>
            <a:r>
              <a:rPr lang="en-US" sz="4960" dirty="0">
                <a:solidFill>
                  <a:schemeClr val="bg2">
                    <a:lumMod val="25000"/>
                  </a:schemeClr>
                </a:solidFill>
                <a:latin typeface="Calibri" panose="020F0502020204030204"/>
                <a:cs typeface="Arial" panose="020B0604020202020204" pitchFamily="34" charset="0"/>
              </a:rPr>
              <a:t>Vortex Robotics Academy</a:t>
            </a:r>
            <a:endParaRPr lang="ar-EG" sz="4960" dirty="0">
              <a:solidFill>
                <a:schemeClr val="bg2">
                  <a:lumMod val="25000"/>
                </a:schemeClr>
              </a:solidFill>
              <a:latin typeface="Calibri" panose="020F0502020204030204"/>
              <a:cs typeface="Arial" panose="020B0604020202020204" pitchFamily="34" charset="0"/>
            </a:endParaRPr>
          </a:p>
          <a:p>
            <a:pPr marL="283487" indent="-283487" algn="r" defTabSz="1133947" rtl="1">
              <a:spcBef>
                <a:spcPts val="1240"/>
              </a:spcBef>
              <a:defRPr/>
            </a:pPr>
            <a:r>
              <a:rPr lang="ar-EG" sz="4960" dirty="0">
                <a:solidFill>
                  <a:schemeClr val="bg2">
                    <a:lumMod val="25000"/>
                  </a:schemeClr>
                </a:solidFill>
                <a:latin typeface="Calibri" panose="020F0502020204030204"/>
                <a:cs typeface="Arial" panose="020B0604020202020204" pitchFamily="34" charset="0"/>
              </a:rPr>
              <a:t>مهندس برمجيات باستخدام لغات </a:t>
            </a:r>
            <a:r>
              <a:rPr lang="en-US" sz="4960" dirty="0">
                <a:solidFill>
                  <a:schemeClr val="bg2">
                    <a:lumMod val="25000"/>
                  </a:schemeClr>
                </a:solidFill>
                <a:latin typeface="Calibri" panose="020F0502020204030204"/>
                <a:cs typeface="Arial" panose="020B0604020202020204" pitchFamily="34" charset="0"/>
              </a:rPr>
              <a:t>C/C++/java/HTML/CSS/JavaScript/Python</a:t>
            </a:r>
            <a:endParaRPr lang="ar-EG" sz="4960" dirty="0">
              <a:solidFill>
                <a:schemeClr val="bg2">
                  <a:lumMod val="25000"/>
                </a:schemeClr>
              </a:solidFill>
              <a:latin typeface="Calibri" panose="020F0502020204030204"/>
              <a:cs typeface="Arial" panose="020B0604020202020204" pitchFamily="34" charset="0"/>
            </a:endParaRPr>
          </a:p>
          <a:p>
            <a:pPr marL="283487" indent="-283487" algn="r" defTabSz="1133947" rtl="1">
              <a:spcBef>
                <a:spcPts val="1240"/>
              </a:spcBef>
              <a:defRPr/>
            </a:pPr>
            <a:r>
              <a:rPr lang="ar-EG" sz="5456" b="1" i="1" dirty="0">
                <a:solidFill>
                  <a:srgbClr val="0070C0"/>
                </a:solidFill>
                <a:latin typeface="Calibri" panose="020F0502020204030204"/>
                <a:cs typeface="Arial" panose="020B0604020202020204" pitchFamily="34" charset="0"/>
              </a:rPr>
              <a:t> الخبرة الاجتماعية</a:t>
            </a:r>
            <a:r>
              <a:rPr lang="en-US" sz="5456" b="1" i="1" dirty="0">
                <a:solidFill>
                  <a:srgbClr val="0070C0"/>
                </a:solidFill>
                <a:latin typeface="Calibri" panose="020F0502020204030204"/>
                <a:cs typeface="Arial" panose="020B0604020202020204" pitchFamily="34" charset="0"/>
              </a:rPr>
              <a:t>:</a:t>
            </a:r>
          </a:p>
          <a:p>
            <a:pPr marL="283487" indent="-283487" algn="r" defTabSz="1133947" rtl="1">
              <a:spcBef>
                <a:spcPts val="1240"/>
              </a:spcBef>
              <a:defRPr/>
            </a:pPr>
            <a:r>
              <a:rPr lang="ar-EG" sz="4960" dirty="0">
                <a:solidFill>
                  <a:schemeClr val="bg2">
                    <a:lumMod val="25000"/>
                  </a:schemeClr>
                </a:solidFill>
                <a:latin typeface="Calibri" panose="020F0502020204030204"/>
                <a:cs typeface="Arial" panose="020B0604020202020204" pitchFamily="34" charset="0"/>
              </a:rPr>
              <a:t>رئيس نادي</a:t>
            </a:r>
            <a:r>
              <a:rPr lang="en-US" sz="4960" dirty="0">
                <a:solidFill>
                  <a:schemeClr val="bg2">
                    <a:lumMod val="25000"/>
                  </a:schemeClr>
                </a:solidFill>
                <a:latin typeface="Calibri" panose="020F0502020204030204"/>
                <a:cs typeface="Arial" panose="020B0604020202020204" pitchFamily="34" charset="0"/>
              </a:rPr>
              <a:t>  Omega Leo Royal Club </a:t>
            </a:r>
          </a:p>
          <a:p>
            <a:pPr marL="283487" indent="-283487" algn="r" defTabSz="1133947" rtl="1">
              <a:spcBef>
                <a:spcPts val="1240"/>
              </a:spcBef>
              <a:defRPr/>
            </a:pPr>
            <a:r>
              <a:rPr lang="ar-EG" sz="4960" dirty="0">
                <a:solidFill>
                  <a:schemeClr val="bg2">
                    <a:lumMod val="25000"/>
                  </a:schemeClr>
                </a:solidFill>
                <a:latin typeface="Calibri" panose="020F0502020204030204"/>
                <a:cs typeface="Arial" panose="020B0604020202020204" pitchFamily="34" charset="0"/>
              </a:rPr>
              <a:t> عضو في مؤسسة فكرة</a:t>
            </a:r>
            <a:endParaRPr lang="ar-EG" sz="3472" dirty="0">
              <a:solidFill>
                <a:schemeClr val="bg2">
                  <a:lumMod val="25000"/>
                </a:scheme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3643703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039456" y="2237062"/>
            <a:ext cx="13040439" cy="1643836"/>
          </a:xfrm>
          <a:prstGeom prst="rect">
            <a:avLst/>
          </a:prstGeom>
        </p:spPr>
        <p:txBody>
          <a:bodyPr vert="horz" lIns="113395" tIns="56698" rIns="113395" bIns="5669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1133947" rtl="1">
              <a:defRPr/>
            </a:pPr>
            <a:endParaRPr lang="en-US" sz="5456" dirty="0">
              <a:solidFill>
                <a:sysClr val="windowText" lastClr="000000"/>
              </a:solidFill>
              <a:latin typeface="Calibri Light" panose="020F0302020204030204"/>
            </a:endParaRPr>
          </a:p>
        </p:txBody>
      </p:sp>
      <p:sp>
        <p:nvSpPr>
          <p:cNvPr id="9" name="Content Placeholder 2"/>
          <p:cNvSpPr txBox="1">
            <a:spLocks/>
          </p:cNvSpPr>
          <p:nvPr/>
        </p:nvSpPr>
        <p:spPr>
          <a:xfrm>
            <a:off x="660554" y="2392678"/>
            <a:ext cx="13419341" cy="7051669"/>
          </a:xfrm>
          <a:prstGeom prst="rect">
            <a:avLst/>
          </a:prstGeom>
        </p:spPr>
        <p:txBody>
          <a:bodyPr vert="horz" lIns="113395" tIns="56698" rIns="113395" bIns="56698"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10000"/>
              </a:lnSpc>
              <a:buNone/>
              <a:defRPr/>
            </a:pPr>
            <a:r>
              <a:rPr lang="ar-EG" sz="3472" b="1" i="1" dirty="0">
                <a:solidFill>
                  <a:srgbClr val="92D050"/>
                </a:solidFill>
                <a:latin typeface="Arial" panose="020B0604020202020204" pitchFamily="34" charset="0"/>
              </a:rPr>
              <a:t>روبوت صديق للبيئة </a:t>
            </a:r>
            <a:r>
              <a:rPr lang="en-US" sz="3472" b="1" i="1" dirty="0">
                <a:solidFill>
                  <a:srgbClr val="92D050"/>
                </a:solidFill>
                <a:latin typeface="Arial" panose="020B0604020202020204" pitchFamily="34" charset="0"/>
              </a:rPr>
              <a:t>(ROV)</a:t>
            </a:r>
          </a:p>
          <a:p>
            <a:pPr marL="0" indent="0" algn="ctr" rtl="1">
              <a:lnSpc>
                <a:spcPct val="110000"/>
              </a:lnSpc>
              <a:buNone/>
              <a:defRPr/>
            </a:pPr>
            <a:endParaRPr lang="ar-EG" sz="3472" dirty="0">
              <a:solidFill>
                <a:srgbClr val="434343"/>
              </a:solidFill>
              <a:latin typeface="Arial" panose="020B0604020202020204" pitchFamily="34" charset="0"/>
            </a:endParaRPr>
          </a:p>
          <a:p>
            <a:pPr marL="0" indent="0" algn="ctr" rtl="1">
              <a:lnSpc>
                <a:spcPct val="110000"/>
              </a:lnSpc>
              <a:buNone/>
              <a:defRPr/>
            </a:pPr>
            <a:r>
              <a:rPr lang="en-US" sz="2976" b="1" i="1" dirty="0">
                <a:solidFill>
                  <a:srgbClr val="0070C0"/>
                </a:solidFill>
                <a:latin typeface="Arial" panose="020B0604020202020204" pitchFamily="34" charset="0"/>
              </a:rPr>
              <a:t> ROV </a:t>
            </a:r>
            <a:r>
              <a:rPr lang="ar-EG" sz="2976" b="1" i="1" dirty="0">
                <a:solidFill>
                  <a:srgbClr val="0070C0"/>
                </a:solidFill>
                <a:latin typeface="Arial" panose="020B0604020202020204" pitchFamily="34" charset="0"/>
              </a:rPr>
              <a:t>هي مركبة تعمل تحت الماء مصممة لمعالجة المشاكل البحرية ويمكن استخدامها من أجل:</a:t>
            </a:r>
            <a:endParaRPr lang="en-US" sz="2976" b="1" i="1" dirty="0">
              <a:solidFill>
                <a:srgbClr val="0070C0"/>
              </a:solidFill>
              <a:latin typeface="Arial" panose="020B0604020202020204" pitchFamily="34" charset="0"/>
            </a:endParaRPr>
          </a:p>
          <a:p>
            <a:pPr marL="0" indent="0" algn="ctr" rtl="1">
              <a:lnSpc>
                <a:spcPct val="110000"/>
              </a:lnSpc>
              <a:buNone/>
              <a:defRPr/>
            </a:pPr>
            <a:endParaRPr lang="en-US" sz="2976" b="1" i="1" dirty="0">
              <a:solidFill>
                <a:srgbClr val="0070C0"/>
              </a:solidFill>
              <a:latin typeface="Arial" panose="020B0604020202020204" pitchFamily="34" charset="0"/>
            </a:endParaRPr>
          </a:p>
          <a:p>
            <a:pPr algn="ctr" rtl="1">
              <a:lnSpc>
                <a:spcPct val="110000"/>
              </a:lnSpc>
              <a:defRPr/>
            </a:pPr>
            <a:r>
              <a:rPr lang="ar-EG" sz="2480" dirty="0">
                <a:solidFill>
                  <a:srgbClr val="434343"/>
                </a:solidFill>
                <a:latin typeface="Arial" panose="020B0604020202020204" pitchFamily="34" charset="0"/>
              </a:rPr>
              <a:t>إزالة أي شكل من أشكال النفايات من البحار بالإضافة إلى أي نوع من تسرب النفط من القوارب باستخدام تقنيات الذكاء الاصطناعي للحفاظ على البيئة والمخلوقات البحرية وتنظيف الموانئ والسواحل المصرية الملوثة.</a:t>
            </a:r>
            <a:endParaRPr lang="en-US" sz="2480" dirty="0">
              <a:solidFill>
                <a:srgbClr val="434343"/>
              </a:solidFill>
              <a:latin typeface="Arial" panose="020B0604020202020204" pitchFamily="34" charset="0"/>
            </a:endParaRPr>
          </a:p>
          <a:p>
            <a:pPr algn="ctr" rtl="1">
              <a:lnSpc>
                <a:spcPct val="110000"/>
              </a:lnSpc>
              <a:defRPr/>
            </a:pPr>
            <a:endParaRPr lang="en-US" sz="2480" dirty="0">
              <a:solidFill>
                <a:srgbClr val="434343"/>
              </a:solidFill>
              <a:latin typeface="Arial" panose="020B0604020202020204" pitchFamily="34" charset="0"/>
            </a:endParaRPr>
          </a:p>
          <a:p>
            <a:pPr lvl="1" algn="ctr" rtl="1">
              <a:lnSpc>
                <a:spcPct val="110000"/>
              </a:lnSpc>
              <a:defRPr/>
            </a:pPr>
            <a:r>
              <a:rPr lang="ar-EG" sz="2480" dirty="0">
                <a:solidFill>
                  <a:srgbClr val="434343"/>
                </a:solidFill>
                <a:latin typeface="Arial" panose="020B0604020202020204" pitchFamily="34" charset="0"/>
              </a:rPr>
              <a:t>رصد الحياة البحرية وجمع إحصاءات مهمة عن تأثير تغير المناخ على الحياة البحرية ، مثل الشعاب المرجانية والأسماك.</a:t>
            </a:r>
            <a:endParaRPr lang="en-US" sz="2480" dirty="0">
              <a:solidFill>
                <a:srgbClr val="434343"/>
              </a:solidFill>
              <a:latin typeface="Arial" panose="020B0604020202020204" pitchFamily="34" charset="0"/>
            </a:endParaRPr>
          </a:p>
          <a:p>
            <a:pPr lvl="1" algn="ctr" rtl="1">
              <a:lnSpc>
                <a:spcPct val="110000"/>
              </a:lnSpc>
              <a:defRPr/>
            </a:pPr>
            <a:endParaRPr lang="en-US" sz="2480" dirty="0">
              <a:solidFill>
                <a:srgbClr val="434343"/>
              </a:solidFill>
              <a:latin typeface="Arial" panose="020B0604020202020204" pitchFamily="34" charset="0"/>
            </a:endParaRPr>
          </a:p>
          <a:p>
            <a:pPr lvl="1" algn="ctr" rtl="1">
              <a:lnSpc>
                <a:spcPct val="110000"/>
              </a:lnSpc>
              <a:defRPr/>
            </a:pPr>
            <a:r>
              <a:rPr lang="ar-EG" sz="2480" dirty="0">
                <a:solidFill>
                  <a:srgbClr val="434343"/>
                </a:solidFill>
                <a:latin typeface="Arial" panose="020B0604020202020204" pitchFamily="34" charset="0"/>
              </a:rPr>
              <a:t>سيتم تشغيل المحطة باستخدام الطاقة الشمسية لضمان بصمة خضراء على البيئة وعدم الحاجة إلى أي مولد يعمل بالوقود.</a:t>
            </a:r>
            <a:endParaRPr lang="en-US" sz="2480" dirty="0">
              <a:solidFill>
                <a:srgbClr val="434343"/>
              </a:solidFill>
              <a:latin typeface="Arial" panose="020B0604020202020204" pitchFamily="34" charset="0"/>
            </a:endParaRPr>
          </a:p>
          <a:p>
            <a:pPr lvl="1" algn="ctr" rtl="1">
              <a:lnSpc>
                <a:spcPct val="110000"/>
              </a:lnSpc>
              <a:defRPr/>
            </a:pPr>
            <a:endParaRPr lang="en-US" sz="2480" dirty="0">
              <a:solidFill>
                <a:srgbClr val="434343"/>
              </a:solidFill>
              <a:latin typeface="Arial" panose="020B0604020202020204" pitchFamily="34" charset="0"/>
            </a:endParaRPr>
          </a:p>
          <a:p>
            <a:pPr lvl="1" algn="ctr" rtl="1">
              <a:lnSpc>
                <a:spcPct val="110000"/>
              </a:lnSpc>
              <a:defRPr/>
            </a:pPr>
            <a:r>
              <a:rPr lang="ar-EG" sz="2480" dirty="0">
                <a:solidFill>
                  <a:srgbClr val="434343"/>
                </a:solidFill>
                <a:latin typeface="Arial" panose="020B0604020202020204" pitchFamily="34" charset="0"/>
              </a:rPr>
              <a:t>الوصول إلى أعماق كبيرة للغاية تحت الماء لا يمكن لأي شخص عادي الوصول إليها ويمكن استخدامها في الاستكشافات.</a:t>
            </a:r>
            <a:endParaRPr lang="en-US" sz="2480" dirty="0">
              <a:solidFill>
                <a:srgbClr val="434343"/>
              </a:solidFill>
              <a:latin typeface="Arial" panose="020B0604020202020204" pitchFamily="34" charset="0"/>
            </a:endParaRPr>
          </a:p>
          <a:p>
            <a:pPr marL="0" indent="0" algn="ctr">
              <a:lnSpc>
                <a:spcPct val="110000"/>
              </a:lnSpc>
              <a:buNone/>
              <a:defRPr/>
            </a:pPr>
            <a:endParaRPr lang="en-US" sz="2976" dirty="0">
              <a:solidFill>
                <a:srgbClr val="434343"/>
              </a:solidFill>
              <a:latin typeface="Arial" panose="020B0604020202020204" pitchFamily="34" charset="0"/>
            </a:endParaRPr>
          </a:p>
          <a:p>
            <a:pPr marL="0" indent="0" algn="ctr" rtl="1">
              <a:lnSpc>
                <a:spcPct val="110000"/>
              </a:lnSpc>
              <a:buNone/>
              <a:defRPr/>
            </a:pPr>
            <a:r>
              <a:rPr lang="en-US" sz="2976" dirty="0">
                <a:solidFill>
                  <a:srgbClr val="434343"/>
                </a:solidFill>
                <a:latin typeface="Arial" panose="020B0604020202020204" pitchFamily="34" charset="0"/>
              </a:rPr>
              <a:t> </a:t>
            </a:r>
            <a:endParaRPr lang="ar-EG" sz="2976" dirty="0">
              <a:solidFill>
                <a:srgbClr val="434343"/>
              </a:solidFill>
              <a:latin typeface="Arial" panose="020B0604020202020204" pitchFamily="34" charset="0"/>
            </a:endParaRPr>
          </a:p>
        </p:txBody>
      </p:sp>
    </p:spTree>
    <p:extLst>
      <p:ext uri="{BB962C8B-B14F-4D97-AF65-F5344CB8AC3E}">
        <p14:creationId xmlns:p14="http://schemas.microsoft.com/office/powerpoint/2010/main" val="780681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039456" y="2237062"/>
            <a:ext cx="13040439" cy="1643836"/>
          </a:xfrm>
          <a:prstGeom prst="rect">
            <a:avLst/>
          </a:prstGeom>
        </p:spPr>
        <p:txBody>
          <a:bodyPr vert="horz" lIns="113395" tIns="56698" rIns="113395" bIns="5669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1133947" rtl="1">
              <a:defRPr/>
            </a:pPr>
            <a:endParaRPr lang="en-US" sz="3472" b="1" i="1" dirty="0">
              <a:solidFill>
                <a:srgbClr val="92D050"/>
              </a:solidFill>
              <a:latin typeface="Arial" panose="020B0604020202020204" pitchFamily="34" charset="0"/>
              <a:ea typeface="+mn-ea"/>
              <a:cs typeface="+mn-cs"/>
            </a:endParaRPr>
          </a:p>
        </p:txBody>
      </p:sp>
      <p:sp>
        <p:nvSpPr>
          <p:cNvPr id="7" name="Content Placeholder 2"/>
          <p:cNvSpPr txBox="1">
            <a:spLocks/>
          </p:cNvSpPr>
          <p:nvPr/>
        </p:nvSpPr>
        <p:spPr>
          <a:xfrm>
            <a:off x="1039456" y="2967074"/>
            <a:ext cx="13040439" cy="6477272"/>
          </a:xfrm>
          <a:prstGeom prst="rect">
            <a:avLst/>
          </a:prstGeom>
        </p:spPr>
        <p:txBody>
          <a:bodyPr vert="horz" lIns="113395" tIns="56698" rIns="113395" bIns="5669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r" rtl="1">
              <a:lnSpc>
                <a:spcPct val="150000"/>
              </a:lnSpc>
              <a:buFont typeface="Wingdings" panose="05000000000000000000" pitchFamily="2" charset="2"/>
              <a:buChar char="Ø"/>
              <a:defRPr/>
            </a:pPr>
            <a:r>
              <a:rPr lang="ar-EG" sz="3224" b="1" i="1" dirty="0">
                <a:solidFill>
                  <a:schemeClr val="accent6"/>
                </a:solidFill>
                <a:latin typeface="Arial" panose="020B0604020202020204" pitchFamily="34" charset="0"/>
              </a:rPr>
              <a:t> </a:t>
            </a:r>
            <a:r>
              <a:rPr lang="ar-EG" sz="2728" b="1" i="1" dirty="0">
                <a:solidFill>
                  <a:schemeClr val="accent6"/>
                </a:solidFill>
                <a:latin typeface="Arial" panose="020B0604020202020204" pitchFamily="34" charset="0"/>
              </a:rPr>
              <a:t>الأثر الاقتصادي:</a:t>
            </a:r>
          </a:p>
          <a:p>
            <a:pPr lvl="1" algn="r" rtl="1">
              <a:lnSpc>
                <a:spcPct val="150000"/>
              </a:lnSpc>
              <a:defRPr/>
            </a:pPr>
            <a:r>
              <a:rPr lang="ar-EG" sz="2356" dirty="0">
                <a:solidFill>
                  <a:schemeClr val="bg2">
                    <a:lumMod val="25000"/>
                  </a:schemeClr>
                </a:solidFill>
                <a:latin typeface="Arial" panose="020B0604020202020204" pitchFamily="34" charset="0"/>
              </a:rPr>
              <a:t>الإحصائيات التي ستجمعها المركبة ضرورية لجميع الشركات العالمية المهتمة بالمجال البيئي وتغير المناخ.</a:t>
            </a:r>
          </a:p>
          <a:p>
            <a:pPr lvl="1" algn="r" rtl="1">
              <a:lnSpc>
                <a:spcPct val="150000"/>
              </a:lnSpc>
              <a:defRPr/>
            </a:pPr>
            <a:r>
              <a:rPr lang="ar-EG" sz="2356" dirty="0">
                <a:solidFill>
                  <a:schemeClr val="bg2">
                    <a:lumMod val="25000"/>
                  </a:schemeClr>
                </a:solidFill>
                <a:latin typeface="Arial" panose="020B0604020202020204" pitchFamily="34" charset="0"/>
              </a:rPr>
              <a:t>يمكن إعادة تدوير النفايات المجمعة لاستخدامها مرة أخرى ، كما يمكن استخدام الزيت الذي تم جمعه من القوارب في الصناعة إن أمكن</a:t>
            </a:r>
            <a:r>
              <a:rPr lang="ar-EG" sz="2728" dirty="0">
                <a:solidFill>
                  <a:schemeClr val="bg2">
                    <a:lumMod val="25000"/>
                  </a:schemeClr>
                </a:solidFill>
                <a:latin typeface="Arial" panose="020B0604020202020204" pitchFamily="34" charset="0"/>
              </a:rPr>
              <a:t>.</a:t>
            </a:r>
            <a:endParaRPr lang="en-US" sz="2976" b="1" i="1" dirty="0">
              <a:solidFill>
                <a:schemeClr val="bg2">
                  <a:lumMod val="25000"/>
                </a:schemeClr>
              </a:solidFill>
              <a:latin typeface="Arial" panose="020B0604020202020204" pitchFamily="34" charset="0"/>
            </a:endParaRPr>
          </a:p>
          <a:p>
            <a:pPr lvl="1" algn="r" rtl="1">
              <a:lnSpc>
                <a:spcPct val="150000"/>
              </a:lnSpc>
              <a:buFont typeface="Wingdings" panose="05000000000000000000" pitchFamily="2" charset="2"/>
              <a:buChar char="Ø"/>
              <a:defRPr/>
            </a:pPr>
            <a:r>
              <a:rPr lang="ar-EG" sz="3224" b="1" i="1" dirty="0">
                <a:solidFill>
                  <a:schemeClr val="accent6"/>
                </a:solidFill>
                <a:latin typeface="Arial" panose="020B0604020202020204" pitchFamily="34" charset="0"/>
              </a:rPr>
              <a:t> </a:t>
            </a:r>
            <a:r>
              <a:rPr lang="ar-EG" sz="2728" b="1" i="1" dirty="0">
                <a:solidFill>
                  <a:schemeClr val="accent6"/>
                </a:solidFill>
                <a:latin typeface="Arial" panose="020B0604020202020204" pitchFamily="34" charset="0"/>
              </a:rPr>
              <a:t>الأثر الاجتماعي</a:t>
            </a:r>
            <a:r>
              <a:rPr lang="en-US" sz="3224" b="1" i="1" dirty="0">
                <a:solidFill>
                  <a:schemeClr val="accent6"/>
                </a:solidFill>
                <a:latin typeface="Arial" panose="020B0604020202020204" pitchFamily="34" charset="0"/>
              </a:rPr>
              <a:t>:</a:t>
            </a:r>
          </a:p>
          <a:p>
            <a:pPr lvl="1" algn="r" rtl="1">
              <a:lnSpc>
                <a:spcPct val="150000"/>
              </a:lnSpc>
              <a:defRPr/>
            </a:pPr>
            <a:r>
              <a:rPr lang="ar-EG" sz="2356" dirty="0">
                <a:solidFill>
                  <a:schemeClr val="bg2">
                    <a:lumMod val="25000"/>
                  </a:schemeClr>
                </a:solidFill>
                <a:latin typeface="Arial" panose="020B0604020202020204" pitchFamily="34" charset="0"/>
              </a:rPr>
              <a:t>سيتمكن الجميع من الاستمتاع بجمال الشاطئ والطبيعة البحرية دون وجود أي نوع من التلوث البلاستيكي أو الكيميائي ، مما سيساعد على زيادة السياحة في بلادنا.</a:t>
            </a:r>
          </a:p>
          <a:p>
            <a:pPr lvl="1" algn="r" rtl="1">
              <a:lnSpc>
                <a:spcPct val="150000"/>
              </a:lnSpc>
              <a:buFont typeface="Wingdings" panose="05000000000000000000" pitchFamily="2" charset="2"/>
              <a:buChar char="Ø"/>
              <a:defRPr/>
            </a:pPr>
            <a:r>
              <a:rPr lang="ar-EG" sz="2728" b="1" i="1" dirty="0">
                <a:solidFill>
                  <a:schemeClr val="accent6"/>
                </a:solidFill>
                <a:latin typeface="Arial" panose="020B0604020202020204" pitchFamily="34" charset="0"/>
              </a:rPr>
              <a:t> الأثر البيئي</a:t>
            </a:r>
            <a:r>
              <a:rPr lang="en-US" sz="2728" b="1" i="1" dirty="0">
                <a:solidFill>
                  <a:schemeClr val="accent6"/>
                </a:solidFill>
                <a:latin typeface="Arial" panose="020B0604020202020204" pitchFamily="34" charset="0"/>
              </a:rPr>
              <a:t>:</a:t>
            </a:r>
          </a:p>
          <a:p>
            <a:pPr lvl="1" algn="r" rtl="1">
              <a:lnSpc>
                <a:spcPct val="150000"/>
              </a:lnSpc>
              <a:defRPr/>
            </a:pPr>
            <a:r>
              <a:rPr lang="ar-EG" sz="2356" dirty="0">
                <a:solidFill>
                  <a:schemeClr val="bg2">
                    <a:lumMod val="25000"/>
                  </a:schemeClr>
                </a:solidFill>
                <a:latin typeface="Arial" panose="020B0604020202020204" pitchFamily="34" charset="0"/>
              </a:rPr>
              <a:t>سيساعد المشروع في الحد من الانبعاثات ، حيث تتحرك المركبة باستخدام الطاقة الشمسية والكهربائية ، كما سيساعد في الحفاظ على الحياة البحرية والأسماك ، خاصة المهددة بالانقراض.</a:t>
            </a:r>
            <a:endParaRPr lang="en-US" sz="2356" b="1" i="1" dirty="0">
              <a:solidFill>
                <a:schemeClr val="bg2">
                  <a:lumMod val="25000"/>
                </a:schemeClr>
              </a:solidFill>
              <a:latin typeface="Arial" panose="020B0604020202020204" pitchFamily="34" charset="0"/>
            </a:endParaRPr>
          </a:p>
          <a:p>
            <a:pPr lvl="2">
              <a:buFont typeface="Wingdings" panose="05000000000000000000" pitchFamily="2" charset="2"/>
              <a:buChar char="Ø"/>
              <a:defRPr/>
            </a:pPr>
            <a:endParaRPr lang="en-US" sz="2728" b="1" i="1" dirty="0">
              <a:solidFill>
                <a:schemeClr val="accent6"/>
              </a:solidFill>
              <a:latin typeface="Arial" panose="020B0604020202020204" pitchFamily="34" charset="0"/>
            </a:endParaRPr>
          </a:p>
          <a:p>
            <a:pPr marL="1133947" lvl="2" indent="0">
              <a:buNone/>
              <a:defRPr/>
            </a:pPr>
            <a:endParaRPr lang="en-US" sz="2728" b="1" i="1" dirty="0">
              <a:solidFill>
                <a:schemeClr val="accent6"/>
              </a:solidFill>
              <a:latin typeface="Arial" panose="020B0604020202020204" pitchFamily="34" charset="0"/>
            </a:endParaRPr>
          </a:p>
          <a:p>
            <a:pPr lvl="2">
              <a:buFont typeface="Wingdings" panose="05000000000000000000" pitchFamily="2" charset="2"/>
              <a:buChar char="Ø"/>
              <a:defRPr/>
            </a:pPr>
            <a:endParaRPr lang="en-US" sz="2728" b="1" i="1" dirty="0">
              <a:solidFill>
                <a:schemeClr val="accent6"/>
              </a:solidFill>
              <a:latin typeface="Arial" panose="020B0604020202020204" pitchFamily="34" charset="0"/>
            </a:endParaRPr>
          </a:p>
          <a:p>
            <a:pPr lvl="2">
              <a:buFont typeface="Wingdings" panose="05000000000000000000" pitchFamily="2" charset="2"/>
              <a:buChar char="Ø"/>
              <a:defRPr/>
            </a:pPr>
            <a:endParaRPr lang="ar-EG" sz="2728" b="1" i="1" dirty="0">
              <a:solidFill>
                <a:schemeClr val="accent6"/>
              </a:solidFill>
              <a:latin typeface="Arial" panose="020B0604020202020204" pitchFamily="34" charset="0"/>
            </a:endParaRPr>
          </a:p>
          <a:p>
            <a:pPr lvl="1" algn="r" rtl="1">
              <a:defRPr/>
            </a:pPr>
            <a:endParaRPr lang="ar-EG" sz="2976" dirty="0">
              <a:solidFill>
                <a:sysClr val="windowText" lastClr="000000"/>
              </a:solidFill>
              <a:latin typeface="Arial" panose="020B0604020202020204" pitchFamily="34" charset="0"/>
            </a:endParaRPr>
          </a:p>
          <a:p>
            <a:pPr lvl="1" algn="r" rtl="1">
              <a:defRPr/>
            </a:pPr>
            <a:endParaRPr lang="ar-EG" sz="2976" dirty="0">
              <a:solidFill>
                <a:sysClr val="windowText" lastClr="000000"/>
              </a:solidFill>
              <a:latin typeface="Arial" panose="020B0604020202020204" pitchFamily="34" charset="0"/>
            </a:endParaRPr>
          </a:p>
          <a:p>
            <a:pPr marL="566974" lvl="1" indent="0" algn="r" rtl="1">
              <a:buNone/>
              <a:defRPr/>
            </a:pPr>
            <a:endParaRPr lang="ar-EG" sz="2976" dirty="0">
              <a:solidFill>
                <a:sysClr val="windowText" lastClr="000000"/>
              </a:solidFill>
              <a:latin typeface="Arial" panose="020B0604020202020204" pitchFamily="34" charset="0"/>
            </a:endParaRPr>
          </a:p>
        </p:txBody>
      </p:sp>
    </p:spTree>
    <p:extLst>
      <p:ext uri="{BB962C8B-B14F-4D97-AF65-F5344CB8AC3E}">
        <p14:creationId xmlns:p14="http://schemas.microsoft.com/office/powerpoint/2010/main" val="868384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30281" y="1633041"/>
            <a:ext cx="13040439" cy="1917579"/>
          </a:xfrm>
          <a:prstGeom prst="rect">
            <a:avLst/>
          </a:prstGeom>
        </p:spPr>
        <p:txBody>
          <a:bodyPr vert="horz" lIns="113395" tIns="56698" rIns="113395" bIns="5669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133947" rtl="1">
              <a:defRPr/>
            </a:pPr>
            <a:r>
              <a:rPr lang="ar-EG" sz="3472" b="1" i="1" dirty="0">
                <a:solidFill>
                  <a:srgbClr val="92D050"/>
                </a:solidFill>
                <a:latin typeface="Arial" panose="020B0604020202020204" pitchFamily="34" charset="0"/>
                <a:ea typeface="+mn-ea"/>
                <a:cs typeface="+mn-cs"/>
              </a:rPr>
              <a:t>ما تم تنفيذه</a:t>
            </a:r>
            <a:endParaRPr lang="en-US" sz="3472" b="1" i="1" dirty="0">
              <a:solidFill>
                <a:srgbClr val="92D050"/>
              </a:solidFill>
              <a:latin typeface="Arial" panose="020B0604020202020204" pitchFamily="34" charset="0"/>
              <a:ea typeface="+mn-ea"/>
              <a:cs typeface="+mn-cs"/>
            </a:endParaRPr>
          </a:p>
        </p:txBody>
      </p:sp>
      <p:sp>
        <p:nvSpPr>
          <p:cNvPr id="7" name="Content Placeholder 2"/>
          <p:cNvSpPr txBox="1">
            <a:spLocks/>
          </p:cNvSpPr>
          <p:nvPr/>
        </p:nvSpPr>
        <p:spPr>
          <a:xfrm>
            <a:off x="1039456" y="2822040"/>
            <a:ext cx="13040439" cy="6446161"/>
          </a:xfrm>
          <a:prstGeom prst="rect">
            <a:avLst/>
          </a:prstGeom>
        </p:spPr>
        <p:txBody>
          <a:bodyPr vert="horz" lIns="113395" tIns="56698" rIns="113395" bIns="5669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spcBef>
                <a:spcPts val="1240"/>
              </a:spcBef>
              <a:buNone/>
              <a:defRPr/>
            </a:pPr>
            <a:endParaRPr lang="en-US" sz="2976" dirty="0">
              <a:solidFill>
                <a:srgbClr val="434343"/>
              </a:solidFill>
              <a:latin typeface="Arial" panose="020B0604020202020204" pitchFamily="34" charset="0"/>
            </a:endParaRPr>
          </a:p>
          <a:p>
            <a:pPr marL="0" indent="0" algn="ctr" rtl="1">
              <a:spcBef>
                <a:spcPts val="1240"/>
              </a:spcBef>
              <a:buNone/>
              <a:defRPr/>
            </a:pPr>
            <a:r>
              <a:rPr lang="ar-EG" sz="2976" dirty="0">
                <a:solidFill>
                  <a:schemeClr val="bg2">
                    <a:lumMod val="25000"/>
                  </a:schemeClr>
                </a:solidFill>
                <a:latin typeface="Arial" panose="020B0604020202020204" pitchFamily="34" charset="0"/>
              </a:rPr>
              <a:t>لدينا حاليًا نموذج عمل صغير جاهز للقيام بمهام مختلفة</a:t>
            </a:r>
            <a:r>
              <a:rPr lang="ar-EG" sz="2976" dirty="0">
                <a:solidFill>
                  <a:srgbClr val="434343"/>
                </a:solidFill>
                <a:latin typeface="Arial" panose="020B0604020202020204" pitchFamily="34" charset="0"/>
              </a:rPr>
              <a:t>.</a:t>
            </a:r>
            <a:endParaRPr lang="ar-EG" sz="3472" dirty="0">
              <a:solidFill>
                <a:sysClr val="windowText" lastClr="000000"/>
              </a:solidFill>
              <a:latin typeface="Calibri" panose="020F0502020204030204"/>
              <a:cs typeface="Arial" panose="020B0604020202020204" pitchFamily="34" charset="0"/>
            </a:endParaRPr>
          </a:p>
          <a:p>
            <a:pPr marL="283487" indent="-283487" algn="r" defTabSz="1133947" rtl="1">
              <a:spcBef>
                <a:spcPts val="1240"/>
              </a:spcBef>
              <a:defRPr/>
            </a:pPr>
            <a:endParaRPr lang="ar-EG" sz="3472" dirty="0">
              <a:solidFill>
                <a:sysClr val="windowText" lastClr="000000"/>
              </a:solidFill>
              <a:latin typeface="Calibri" panose="020F0502020204030204"/>
              <a:cs typeface="Arial" panose="020B0604020202020204" pitchFamily="34" charset="0"/>
            </a:endParaRPr>
          </a:p>
          <a:p>
            <a:pPr marL="283487" indent="-283487" algn="r" defTabSz="1133947" rtl="1">
              <a:spcBef>
                <a:spcPts val="1240"/>
              </a:spcBef>
              <a:defRPr/>
            </a:pPr>
            <a:endParaRPr lang="ar-EG" sz="3472" dirty="0">
              <a:solidFill>
                <a:sysClr val="windowText" lastClr="000000"/>
              </a:solidFill>
              <a:latin typeface="Calibri" panose="020F0502020204030204"/>
              <a:cs typeface="Arial" panose="020B0604020202020204" pitchFamily="34" charset="0"/>
            </a:endParaRPr>
          </a:p>
          <a:p>
            <a:pPr marL="0" indent="0" algn="r" defTabSz="1133947" rtl="1">
              <a:spcBef>
                <a:spcPts val="1240"/>
              </a:spcBef>
              <a:buNone/>
              <a:defRPr/>
            </a:pPr>
            <a:endParaRPr lang="ar-EG" sz="3472" dirty="0">
              <a:solidFill>
                <a:sysClr val="windowText" lastClr="000000"/>
              </a:solidFill>
              <a:latin typeface="Calibri" panose="020F0502020204030204"/>
              <a:cs typeface="Arial" panose="020B0604020202020204" pitchFamily="34" charset="0"/>
            </a:endParaRPr>
          </a:p>
        </p:txBody>
      </p:sp>
      <p:pic>
        <p:nvPicPr>
          <p:cNvPr id="3" name="Picture 2" descr="A picture containing cake, indoor, toy&#10;&#10;Description automatically generated">
            <a:extLst>
              <a:ext uri="{FF2B5EF4-FFF2-40B4-BE49-F238E27FC236}">
                <a16:creationId xmlns:a16="http://schemas.microsoft.com/office/drawing/2014/main" id="{2822C1C1-F238-B13D-A597-31E299935F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56" y="4334918"/>
            <a:ext cx="8852420" cy="5263306"/>
          </a:xfrm>
          <a:prstGeom prst="rect">
            <a:avLst/>
          </a:prstGeom>
        </p:spPr>
      </p:pic>
      <p:pic>
        <p:nvPicPr>
          <p:cNvPr id="4" name="Video 2">
            <a:hlinkClick r:id="" action="ppaction://media"/>
            <a:extLst>
              <a:ext uri="{FF2B5EF4-FFF2-40B4-BE49-F238E27FC236}">
                <a16:creationId xmlns:a16="http://schemas.microsoft.com/office/drawing/2014/main" id="{71C2BB2B-3402-087D-4411-A91893C3A6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72252" y="4739619"/>
            <a:ext cx="6627371" cy="4319153"/>
          </a:xfrm>
          <a:prstGeom prst="rect">
            <a:avLst/>
          </a:prstGeom>
        </p:spPr>
      </p:pic>
    </p:spTree>
    <p:extLst>
      <p:ext uri="{BB962C8B-B14F-4D97-AF65-F5344CB8AC3E}">
        <p14:creationId xmlns:p14="http://schemas.microsoft.com/office/powerpoint/2010/main" val="167135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212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718380" y="2256849"/>
            <a:ext cx="3100017" cy="1643836"/>
          </a:xfrm>
          <a:prstGeom prst="rect">
            <a:avLst/>
          </a:prstGeom>
        </p:spPr>
        <p:txBody>
          <a:bodyPr vert="horz" lIns="113395" tIns="56698" rIns="113395" bIns="5669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133947" rtl="1">
              <a:lnSpc>
                <a:spcPct val="200000"/>
              </a:lnSpc>
              <a:defRPr/>
            </a:pPr>
            <a:r>
              <a:rPr lang="ar-EG" sz="3472" b="1" i="1" dirty="0">
                <a:solidFill>
                  <a:srgbClr val="92D050"/>
                </a:solidFill>
                <a:latin typeface="Arial" panose="020B0604020202020204" pitchFamily="34" charset="0"/>
                <a:ea typeface="+mn-ea"/>
                <a:cs typeface="+mn-cs"/>
              </a:rPr>
              <a:t>الخطط المستقبلية</a:t>
            </a:r>
            <a:endParaRPr lang="en-US" sz="3472" b="1" i="1" dirty="0">
              <a:solidFill>
                <a:srgbClr val="92D050"/>
              </a:solidFill>
              <a:latin typeface="Arial" panose="020B0604020202020204" pitchFamily="34" charset="0"/>
              <a:ea typeface="+mn-ea"/>
              <a:cs typeface="+mn-cs"/>
            </a:endParaRPr>
          </a:p>
        </p:txBody>
      </p:sp>
      <p:sp>
        <p:nvSpPr>
          <p:cNvPr id="9" name="Content Placeholder 2"/>
          <p:cNvSpPr txBox="1">
            <a:spLocks/>
          </p:cNvSpPr>
          <p:nvPr/>
        </p:nvSpPr>
        <p:spPr>
          <a:xfrm>
            <a:off x="1039456" y="4048234"/>
            <a:ext cx="13040439" cy="5396112"/>
          </a:xfrm>
          <a:prstGeom prst="rect">
            <a:avLst/>
          </a:prstGeom>
        </p:spPr>
        <p:txBody>
          <a:bodyPr vert="horz" lIns="113395" tIns="56698" rIns="113395" bIns="5669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87" indent="-283487" algn="r" defTabSz="1133947" rtl="1">
              <a:lnSpc>
                <a:spcPct val="200000"/>
              </a:lnSpc>
              <a:spcBef>
                <a:spcPts val="1240"/>
              </a:spcBef>
              <a:defRPr/>
            </a:pPr>
            <a:endParaRPr lang="en-US" sz="3472" dirty="0">
              <a:solidFill>
                <a:sysClr val="windowText" lastClr="000000"/>
              </a:solidFill>
              <a:latin typeface="Calibri" panose="020F0502020204030204"/>
            </a:endParaRPr>
          </a:p>
        </p:txBody>
      </p:sp>
      <p:sp>
        <p:nvSpPr>
          <p:cNvPr id="3" name="TextBox 2">
            <a:extLst>
              <a:ext uri="{FF2B5EF4-FFF2-40B4-BE49-F238E27FC236}">
                <a16:creationId xmlns:a16="http://schemas.microsoft.com/office/drawing/2014/main" id="{3B9DD5A3-76E2-9CFB-BEA3-2AAD09B3A61E}"/>
              </a:ext>
            </a:extLst>
          </p:cNvPr>
          <p:cNvSpPr txBox="1"/>
          <p:nvPr/>
        </p:nvSpPr>
        <p:spPr>
          <a:xfrm>
            <a:off x="1039455" y="3740360"/>
            <a:ext cx="12341353" cy="4529638"/>
          </a:xfrm>
          <a:prstGeom prst="rect">
            <a:avLst/>
          </a:prstGeom>
          <a:noFill/>
        </p:spPr>
        <p:txBody>
          <a:bodyPr wrap="square">
            <a:spAutoFit/>
          </a:bodyPr>
          <a:lstStyle/>
          <a:p>
            <a:pPr marL="425230" indent="-425230" algn="ctr" rtl="1">
              <a:lnSpc>
                <a:spcPct val="200000"/>
              </a:lnSpc>
              <a:buFont typeface="Arial" panose="020B0604020202020204" pitchFamily="34" charset="0"/>
              <a:buChar char="•"/>
              <a:defRPr/>
            </a:pPr>
            <a:r>
              <a:rPr lang="ar-EG" sz="2976" dirty="0">
                <a:solidFill>
                  <a:srgbClr val="434343"/>
                </a:solidFill>
                <a:latin typeface="Arial" panose="020B0604020202020204" pitchFamily="34" charset="0"/>
              </a:rPr>
              <a:t>لجعل </a:t>
            </a:r>
            <a:r>
              <a:rPr lang="en-US" sz="2976" dirty="0">
                <a:solidFill>
                  <a:srgbClr val="434343"/>
                </a:solidFill>
                <a:latin typeface="Arial" panose="020B0604020202020204" pitchFamily="34" charset="0"/>
              </a:rPr>
              <a:t>ROV</a:t>
            </a:r>
            <a:r>
              <a:rPr lang="ar-EG" sz="2976" dirty="0">
                <a:solidFill>
                  <a:srgbClr val="434343"/>
                </a:solidFill>
                <a:latin typeface="Arial" panose="020B0604020202020204" pitchFamily="34" charset="0"/>
              </a:rPr>
              <a:t> أكثر قابلية للنقل وأسهل في التشغيل ، نبحث عن منهجيات للاتصال المركبة بالأقمار الصناعية، بالإضافة إلى زيادة حجمها.</a:t>
            </a:r>
            <a:endParaRPr lang="en-US" sz="2976" dirty="0">
              <a:solidFill>
                <a:srgbClr val="434343"/>
              </a:solidFill>
              <a:latin typeface="Arial" panose="020B0604020202020204" pitchFamily="34" charset="0"/>
            </a:endParaRPr>
          </a:p>
          <a:p>
            <a:pPr marL="425230" indent="-425230" algn="ctr" rtl="1">
              <a:lnSpc>
                <a:spcPct val="200000"/>
              </a:lnSpc>
              <a:buFont typeface="Arial" panose="020B0604020202020204" pitchFamily="34" charset="0"/>
              <a:buChar char="•"/>
              <a:defRPr/>
            </a:pPr>
            <a:r>
              <a:rPr lang="ar-EG" sz="2976" dirty="0">
                <a:solidFill>
                  <a:srgbClr val="434343"/>
                </a:solidFill>
                <a:latin typeface="Arial" panose="020B0604020202020204" pitchFamily="34" charset="0"/>
              </a:rPr>
              <a:t>لزيادة كمية الأشياء البلاستيكية التي يتم إزالتها من تحت سطح البحر ، نبحث عن طريقة لضغط البلاستيك المُجمع إلى مساحة أصغر في حاوية أكبر حتى تتمكن </a:t>
            </a:r>
            <a:r>
              <a:rPr lang="en-US" sz="2976" dirty="0">
                <a:solidFill>
                  <a:srgbClr val="434343"/>
                </a:solidFill>
                <a:latin typeface="Arial" panose="020B0604020202020204" pitchFamily="34" charset="0"/>
              </a:rPr>
              <a:t>ROV</a:t>
            </a:r>
            <a:r>
              <a:rPr lang="ar-EG" sz="2976" dirty="0">
                <a:solidFill>
                  <a:srgbClr val="434343"/>
                </a:solidFill>
                <a:latin typeface="Arial" panose="020B0604020202020204" pitchFamily="34" charset="0"/>
              </a:rPr>
              <a:t> من جمع المزيد في دفعة واحدة.</a:t>
            </a:r>
            <a:endParaRPr lang="en-US" sz="2976" dirty="0">
              <a:solidFill>
                <a:srgbClr val="434343"/>
              </a:solidFill>
              <a:latin typeface="Arial" panose="020B0604020202020204" pitchFamily="34" charset="0"/>
            </a:endParaRPr>
          </a:p>
        </p:txBody>
      </p:sp>
    </p:spTree>
    <p:extLst>
      <p:ext uri="{BB962C8B-B14F-4D97-AF65-F5344CB8AC3E}">
        <p14:creationId xmlns:p14="http://schemas.microsoft.com/office/powerpoint/2010/main" val="30236542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372</TotalTime>
  <Words>388</Words>
  <Application>Microsoft Office PowerPoint</Application>
  <PresentationFormat>Custom</PresentationFormat>
  <Paragraphs>46</Paragraphs>
  <Slides>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Calibri Light</vt:lpstr>
      <vt:lpstr>Cambria</vt:lpstr>
      <vt:lpstr>Times New Roman</vt:lpstr>
      <vt:lpstr>Wingdings</vt:lpstr>
      <vt:lpstr>Office Theme</vt:lpstr>
      <vt:lpstr>Environmentally Friendly ROV المبادرة الوطنية للمشروعات الخضراء الذكية تحت رعاية فخامة السيد الرئيس عبد الفتاح السيسي</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mohamed adel</dc:creator>
  <cp:lastModifiedBy>Mohamed Elmelegy</cp:lastModifiedBy>
  <cp:revision>6</cp:revision>
  <dcterms:created xsi:type="dcterms:W3CDTF">2022-09-29T13:35:57Z</dcterms:created>
  <dcterms:modified xsi:type="dcterms:W3CDTF">2022-10-24T16:43:49Z</dcterms:modified>
</cp:coreProperties>
</file>