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Lst>
  <p:sldSz cx="15119350"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47858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45786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2259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846151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27/03/1444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4930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037246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27/03/1444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58349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27/03/1444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0020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27/03/1444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81182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50902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27/03/1444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188017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27/03/1444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007043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buniversal.uk/" TargetMode="External"/><Relationship Id="rId2" Type="http://schemas.openxmlformats.org/officeDocument/2006/relationships/hyperlink" Target="mailto:erkan.oterkus@strath.ac.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orcid.org/0000-0003-0758-5630" TargetMode="External"/><Relationship Id="rId7" Type="http://schemas.openxmlformats.org/officeDocument/2006/relationships/image" Target="../media/image3.jpeg"/><Relationship Id="rId2" Type="http://schemas.openxmlformats.org/officeDocument/2006/relationships/hyperlink" Target="https://scholar.google.com/citations?user=x5ow_08AAAAJ&amp;hl=en" TargetMode="Externa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s://publons.com/researcher/2141159/islam-a-amin/" TargetMode="External"/><Relationship Id="rId4" Type="http://schemas.openxmlformats.org/officeDocument/2006/relationships/hyperlink" Target="https://www.scopus.com/authid/detail.uri?authorId=57217016463" TargetMode="External"/><Relationship Id="rId9"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180712" y="3058281"/>
            <a:ext cx="12757926" cy="1559716"/>
          </a:xfrm>
        </p:spPr>
        <p:txBody>
          <a:bodyPr>
            <a:normAutofit/>
          </a:bodyPr>
          <a:lstStyle/>
          <a:p>
            <a:pPr rtl="1"/>
            <a:r>
              <a:rPr lang="ar-EG" sz="4216" dirty="0"/>
              <a:t>الخلايا</a:t>
            </a:r>
            <a:r>
              <a:rPr lang="en-GB" sz="4216" dirty="0"/>
              <a:t> </a:t>
            </a:r>
            <a:r>
              <a:rPr lang="ar-EG" sz="4216" dirty="0"/>
              <a:t>الكهروضوئية</a:t>
            </a:r>
            <a:r>
              <a:rPr lang="en-GB" sz="4216" dirty="0"/>
              <a:t> </a:t>
            </a:r>
            <a:r>
              <a:rPr lang="ar-EG" sz="4216" dirty="0"/>
              <a:t>العائمة</a:t>
            </a:r>
            <a:r>
              <a:rPr lang="en-GB" sz="4216" dirty="0"/>
              <a:t> </a:t>
            </a:r>
            <a:r>
              <a:rPr lang="ar-EG" sz="4216" dirty="0"/>
              <a:t>لانتاج</a:t>
            </a:r>
            <a:r>
              <a:rPr lang="en-GB" sz="4216" dirty="0"/>
              <a:t> </a:t>
            </a:r>
            <a:r>
              <a:rPr lang="ar-EG" sz="4216" dirty="0"/>
              <a:t>الهيدروجين</a:t>
            </a:r>
            <a:r>
              <a:rPr lang="en-GB" sz="4216" dirty="0"/>
              <a:t> </a:t>
            </a:r>
            <a:r>
              <a:rPr lang="ar-EG" sz="4216" dirty="0"/>
              <a:t>الاخضر</a:t>
            </a:r>
            <a:r>
              <a:rPr lang="en-GB" sz="4216" dirty="0"/>
              <a:t> </a:t>
            </a:r>
            <a:r>
              <a:rPr lang="ar-EG" sz="4216" dirty="0"/>
              <a:t>وحماية</a:t>
            </a:r>
            <a:r>
              <a:rPr lang="en-GB" sz="4216" dirty="0"/>
              <a:t> </a:t>
            </a:r>
            <a:r>
              <a:rPr lang="ar-EG" sz="4216" dirty="0"/>
              <a:t>بحيرة</a:t>
            </a:r>
            <a:r>
              <a:rPr lang="en-GB" sz="4216" dirty="0"/>
              <a:t> </a:t>
            </a:r>
            <a:r>
              <a:rPr lang="ar-EG" sz="4216" dirty="0"/>
              <a:t>المنزلة</a:t>
            </a:r>
            <a:r>
              <a:rPr lang="en-GB" sz="4216" dirty="0"/>
              <a:t> </a:t>
            </a:r>
            <a:r>
              <a:rPr lang="ar-EG" sz="4216" dirty="0"/>
              <a:t>من</a:t>
            </a:r>
            <a:r>
              <a:rPr lang="en-GB" sz="4216" dirty="0"/>
              <a:t> </a:t>
            </a:r>
            <a:r>
              <a:rPr lang="ar-EG" sz="4216" dirty="0"/>
              <a:t>اثار التغيرات المناخية</a:t>
            </a:r>
            <a:endParaRPr lang="en-US" sz="4216" dirty="0"/>
          </a:p>
        </p:txBody>
      </p:sp>
      <p:sp>
        <p:nvSpPr>
          <p:cNvPr id="4" name="Subtitle 2"/>
          <p:cNvSpPr>
            <a:spLocks noGrp="1"/>
          </p:cNvSpPr>
          <p:nvPr>
            <p:ph type="subTitle" idx="1"/>
          </p:nvPr>
        </p:nvSpPr>
        <p:spPr>
          <a:xfrm>
            <a:off x="1889919" y="8481806"/>
            <a:ext cx="11339513" cy="722831"/>
          </a:xfrm>
        </p:spPr>
        <p:txBody>
          <a:bodyPr/>
          <a:lstStyle/>
          <a:p>
            <a:r>
              <a:rPr lang="ar-EG" dirty="0"/>
              <a:t>المبادرة الوطنية للمشروعات الخضراء الذكية</a:t>
            </a:r>
            <a:endParaRPr lang="en-US" dirty="0"/>
          </a:p>
        </p:txBody>
      </p:sp>
      <p:sp>
        <p:nvSpPr>
          <p:cNvPr id="6" name="Title 1"/>
          <p:cNvSpPr txBox="1">
            <a:spLocks/>
          </p:cNvSpPr>
          <p:nvPr/>
        </p:nvSpPr>
        <p:spPr>
          <a:xfrm>
            <a:off x="1180712" y="4617997"/>
            <a:ext cx="12757926" cy="1559716"/>
          </a:xfrm>
          <a:prstGeom prst="rect">
            <a:avLst/>
          </a:prstGeom>
        </p:spPr>
        <p:txBody>
          <a:bodyPr vert="horz" lIns="113395" tIns="56698" rIns="113395" bIns="56698"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216" b="1" dirty="0"/>
              <a:t>Floating Photovoltaics Platform to Produce Green Hydrogen and Protect EL-</a:t>
            </a:r>
            <a:r>
              <a:rPr lang="en-GB" sz="4216" b="1" dirty="0" err="1"/>
              <a:t>Manzala</a:t>
            </a:r>
            <a:r>
              <a:rPr lang="en-GB" sz="4216" b="1" dirty="0"/>
              <a:t> Lake form Climate Change Impacts</a:t>
            </a:r>
            <a:endParaRPr lang="en-US" sz="4216" b="1" dirty="0"/>
          </a:p>
        </p:txBody>
      </p:sp>
      <p:sp>
        <p:nvSpPr>
          <p:cNvPr id="7" name="Title 1"/>
          <p:cNvSpPr txBox="1">
            <a:spLocks/>
          </p:cNvSpPr>
          <p:nvPr/>
        </p:nvSpPr>
        <p:spPr>
          <a:xfrm>
            <a:off x="780322" y="6922090"/>
            <a:ext cx="8059100" cy="1407042"/>
          </a:xfrm>
          <a:prstGeom prst="rect">
            <a:avLst/>
          </a:prstGeom>
        </p:spPr>
        <p:txBody>
          <a:bodyPr vert="horz" lIns="113395" tIns="56698" rIns="113395" bIns="56698" rtlCol="0" anchor="t">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232" b="1" dirty="0"/>
              <a:t>Islam Amin </a:t>
            </a:r>
            <a:r>
              <a:rPr lang="en-US" sz="1240" b="1" dirty="0">
                <a:solidFill>
                  <a:srgbClr val="FF0000"/>
                </a:solidFill>
              </a:rPr>
              <a:t>Professor</a:t>
            </a:r>
            <a:br>
              <a:rPr lang="en-US" sz="1240" b="1" i="1" dirty="0">
                <a:solidFill>
                  <a:srgbClr val="FF0000"/>
                </a:solidFill>
              </a:rPr>
            </a:br>
            <a:r>
              <a:rPr lang="en-US" sz="1984" i="1" dirty="0"/>
              <a:t>NAME dept., Port Said Univ., Egypt.</a:t>
            </a:r>
            <a:br>
              <a:rPr lang="en-US" sz="1984" b="1" i="1" dirty="0"/>
            </a:br>
            <a:r>
              <a:rPr lang="en-GB" sz="1984" i="1" dirty="0"/>
              <a:t>NAOME dept., University of Strathclyde, UK.</a:t>
            </a:r>
          </a:p>
          <a:p>
            <a:r>
              <a:rPr lang="en-GB" sz="1984" i="1" dirty="0"/>
              <a:t>CEO of Consulting Engineering Bureau (CEB)</a:t>
            </a:r>
            <a:br>
              <a:rPr lang="en-GB" sz="1984" i="1" dirty="0"/>
            </a:br>
            <a:r>
              <a:rPr lang="en-GB" sz="1984" i="1" dirty="0"/>
              <a:t>Email: (</a:t>
            </a:r>
            <a:r>
              <a:rPr lang="en-GB" sz="1984" i="1" dirty="0">
                <a:hlinkClick r:id="rId2"/>
              </a:rPr>
              <a:t>i.amin@strath.ac.uk</a:t>
            </a:r>
            <a:r>
              <a:rPr lang="en-GB" sz="1984" i="1" dirty="0"/>
              <a:t> )</a:t>
            </a:r>
          </a:p>
          <a:p>
            <a:r>
              <a:rPr lang="en-GB" sz="1984" i="1" dirty="0"/>
              <a:t>Web: </a:t>
            </a:r>
            <a:r>
              <a:rPr lang="en-GB" sz="1984" i="1" dirty="0">
                <a:hlinkClick r:id="rId3"/>
              </a:rPr>
              <a:t>www.CEBuniversal.uk</a:t>
            </a:r>
            <a:endParaRPr lang="en-GB" sz="1984" i="1" dirty="0"/>
          </a:p>
          <a:p>
            <a:endParaRPr lang="en-GB" sz="1984" i="1" dirty="0"/>
          </a:p>
        </p:txBody>
      </p:sp>
      <p:sp>
        <p:nvSpPr>
          <p:cNvPr id="8" name="Title 1"/>
          <p:cNvSpPr txBox="1">
            <a:spLocks/>
          </p:cNvSpPr>
          <p:nvPr/>
        </p:nvSpPr>
        <p:spPr>
          <a:xfrm>
            <a:off x="7245667" y="6922090"/>
            <a:ext cx="7342432" cy="1559716"/>
          </a:xfrm>
          <a:prstGeom prst="rect">
            <a:avLst/>
          </a:prstGeom>
        </p:spPr>
        <p:txBody>
          <a:bodyPr vert="horz" lIns="113395" tIns="56698" rIns="113395" bIns="56698" rtlCol="0" anchor="t">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ar-EG" sz="2232" b="1" dirty="0"/>
              <a:t>اسلام احمد امين </a:t>
            </a:r>
          </a:p>
          <a:p>
            <a:pPr algn="r" rtl="1"/>
            <a:r>
              <a:rPr lang="ar-EG" sz="1984" i="1" dirty="0"/>
              <a:t>استاذ دكتور فيقسم الهندسة البحرية وعمارة السفن في كلا من </a:t>
            </a:r>
          </a:p>
          <a:p>
            <a:pPr marL="354359" indent="-354359" algn="r" rtl="1">
              <a:buFont typeface="Arial" panose="020B0604020202020204" pitchFamily="34" charset="0"/>
              <a:buChar char="•"/>
            </a:pPr>
            <a:r>
              <a:rPr lang="ar-EG" sz="1984" i="1" dirty="0"/>
              <a:t> كلية الهندسة جامعة بورسعيد بمصر.</a:t>
            </a:r>
          </a:p>
          <a:p>
            <a:pPr marL="354359" indent="-354359" algn="r" rtl="1">
              <a:buFont typeface="Arial" panose="020B0604020202020204" pitchFamily="34" charset="0"/>
              <a:buChar char="•"/>
            </a:pPr>
            <a:r>
              <a:rPr lang="ar-EG" sz="1984" i="1" dirty="0"/>
              <a:t>كلية الهندسة جامعة ستراثكليد بالمملكة المتحدة. </a:t>
            </a:r>
            <a:endParaRPr lang="en-GB" sz="1984" i="1" dirty="0"/>
          </a:p>
          <a:p>
            <a:pPr algn="r" rtl="1"/>
            <a:r>
              <a:rPr lang="ar-EG" sz="1984" i="1" dirty="0"/>
              <a:t>مدير المكتب الاستشاري الهندسي بمصر والمملكة المتحدة </a:t>
            </a:r>
          </a:p>
          <a:p>
            <a:pPr algn="r" rtl="1"/>
            <a:r>
              <a:rPr lang="en-GB" sz="1984" i="1" dirty="0"/>
              <a:t>Email: (</a:t>
            </a:r>
            <a:r>
              <a:rPr lang="en-GB" sz="1984" i="1" dirty="0">
                <a:hlinkClick r:id="rId2"/>
              </a:rPr>
              <a:t>i.amin@strath.ac.uk</a:t>
            </a:r>
            <a:r>
              <a:rPr lang="en-GB" sz="1984" i="1" dirty="0"/>
              <a:t> )</a:t>
            </a:r>
          </a:p>
          <a:p>
            <a:pPr algn="r" rtl="1"/>
            <a:r>
              <a:rPr lang="en-GB" sz="1984" i="1" dirty="0"/>
              <a:t>Web: </a:t>
            </a:r>
            <a:r>
              <a:rPr lang="en-GB" sz="1984" i="1" dirty="0">
                <a:hlinkClick r:id="rId3"/>
              </a:rPr>
              <a:t>www.CEBuniversal.uk</a:t>
            </a:r>
            <a:endParaRPr lang="en-GB" sz="1984" i="1" dirty="0"/>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989778" y="2237062"/>
            <a:ext cx="5090117" cy="1194571"/>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عن مقدم المشروع</a:t>
            </a:r>
            <a:endParaRPr lang="en-US" sz="5456" dirty="0">
              <a:solidFill>
                <a:sysClr val="windowText" lastClr="000000"/>
              </a:solidFill>
              <a:latin typeface="Calibri Light" panose="020F0302020204030204"/>
            </a:endParaRPr>
          </a:p>
        </p:txBody>
      </p:sp>
      <p:sp>
        <p:nvSpPr>
          <p:cNvPr id="7" name="Content Placeholder 2"/>
          <p:cNvSpPr txBox="1">
            <a:spLocks/>
          </p:cNvSpPr>
          <p:nvPr/>
        </p:nvSpPr>
        <p:spPr>
          <a:xfrm>
            <a:off x="283487" y="2765290"/>
            <a:ext cx="11967863" cy="6832933"/>
          </a:xfrm>
          <a:prstGeom prst="rect">
            <a:avLst/>
          </a:prstGeom>
        </p:spPr>
        <p:txBody>
          <a:bodyPr vert="horz" lIns="113395" tIns="56698" rIns="113395" bIns="56698"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54359" indent="-354359" algn="l">
              <a:buFont typeface="Arial" panose="020B0604020202020204" pitchFamily="34" charset="0"/>
              <a:buChar char="•"/>
            </a:pPr>
            <a:r>
              <a:rPr lang="en-GB" sz="1984" dirty="0"/>
              <a:t>Name: </a:t>
            </a:r>
            <a:r>
              <a:rPr lang="en-GB" sz="1984" b="1" dirty="0"/>
              <a:t>Islam Ahmed Amin</a:t>
            </a:r>
          </a:p>
          <a:p>
            <a:pPr marL="354359" indent="-354359" algn="l">
              <a:buFont typeface="Arial" panose="020B0604020202020204" pitchFamily="34" charset="0"/>
              <a:buChar char="•"/>
            </a:pPr>
            <a:r>
              <a:rPr lang="en-GB" sz="1984" dirty="0"/>
              <a:t>Date of birth : 16 July 1979.</a:t>
            </a:r>
            <a:endParaRPr lang="en-GB" sz="1488" dirty="0"/>
          </a:p>
          <a:p>
            <a:pPr marL="354359" indent="-354359" algn="l">
              <a:buFont typeface="Arial" panose="020B0604020202020204" pitchFamily="34" charset="0"/>
              <a:buChar char="•"/>
            </a:pPr>
            <a:r>
              <a:rPr lang="en-GB" sz="1984" dirty="0"/>
              <a:t>Current positions: </a:t>
            </a:r>
          </a:p>
          <a:p>
            <a:pPr marL="779589" lvl="1" indent="-212615" algn="l">
              <a:buFont typeface="Wingdings" panose="05000000000000000000" pitchFamily="2" charset="2"/>
              <a:buChar char="Ø"/>
            </a:pPr>
            <a:r>
              <a:rPr lang="en-GB" sz="1488" dirty="0"/>
              <a:t>Form 2022, Professor in Naval Architecture and Marine Engineering, Port Said University, Egypt.</a:t>
            </a:r>
          </a:p>
          <a:p>
            <a:pPr marL="779589" lvl="1" indent="-212615" algn="l">
              <a:buFont typeface="Wingdings" panose="05000000000000000000" pitchFamily="2" charset="2"/>
              <a:buChar char="Ø"/>
            </a:pPr>
            <a:r>
              <a:rPr lang="en-GB" sz="1488" dirty="0"/>
              <a:t>Form 2012 Research Associated in Naval Architecture, Ocean and Marine Engineering, Strathclyde University, Glasgow, UK.</a:t>
            </a:r>
          </a:p>
          <a:p>
            <a:pPr marL="779589" lvl="1" indent="-212615" algn="l">
              <a:buFont typeface="Wingdings" panose="05000000000000000000" pitchFamily="2" charset="2"/>
              <a:buChar char="Ø"/>
            </a:pPr>
            <a:r>
              <a:rPr lang="en-GB" sz="1488" dirty="0"/>
              <a:t>General Manger of Consultant Engineering Bureau (CEB). </a:t>
            </a:r>
          </a:p>
          <a:p>
            <a:pPr marL="354359" indent="-354359" algn="l">
              <a:buFont typeface="Wingdings" panose="05000000000000000000" pitchFamily="2" charset="2"/>
              <a:buChar char="q"/>
            </a:pPr>
            <a:r>
              <a:rPr lang="en-GB" sz="1984" dirty="0"/>
              <a:t>Working in Marine Renewable Energy field from 2012.</a:t>
            </a:r>
          </a:p>
          <a:p>
            <a:pPr marL="354359" indent="-354359" algn="l">
              <a:buFont typeface="Wingdings" panose="05000000000000000000" pitchFamily="2" charset="2"/>
              <a:buChar char="q"/>
            </a:pPr>
            <a:r>
              <a:rPr lang="en-GB" sz="1984" dirty="0"/>
              <a:t>Ph.D. 2011 entitle of “</a:t>
            </a:r>
            <a:r>
              <a:rPr lang="en-GB" sz="2232" b="1" dirty="0"/>
              <a:t>Efficiency of Wing-In-Ground Marine Crafts</a:t>
            </a:r>
            <a:r>
              <a:rPr lang="en-GB" sz="1984" dirty="0"/>
              <a:t>”.</a:t>
            </a:r>
          </a:p>
          <a:p>
            <a:pPr marL="425230" indent="-425230" algn="l">
              <a:buFont typeface="Wingdings" panose="05000000000000000000" pitchFamily="2" charset="2"/>
              <a:buChar char="q"/>
            </a:pPr>
            <a:r>
              <a:rPr lang="en-GB" sz="1984" dirty="0"/>
              <a:t>M.Sc. 2006 entitle of “</a:t>
            </a:r>
            <a:r>
              <a:rPr lang="en-GB" sz="2232" b="1" dirty="0"/>
              <a:t>Hydrodynamic Design Aspects of High Speed Marine Crafts</a:t>
            </a:r>
            <a:r>
              <a:rPr lang="en-GB" sz="1984" dirty="0"/>
              <a:t>”.</a:t>
            </a:r>
          </a:p>
          <a:p>
            <a:pPr marL="354359" indent="-354359" algn="l">
              <a:buFont typeface="Wingdings" panose="05000000000000000000" pitchFamily="2" charset="2"/>
              <a:buChar char="q"/>
            </a:pPr>
            <a:r>
              <a:rPr lang="en-GB" sz="1984" dirty="0"/>
              <a:t>B.Sc. 2001 honour's grade for Suez Canal University.</a:t>
            </a:r>
          </a:p>
          <a:p>
            <a:pPr marL="354359" indent="-354359" algn="l">
              <a:buFont typeface="Wingdings" panose="05000000000000000000" pitchFamily="2" charset="2"/>
              <a:buChar char="q"/>
            </a:pPr>
            <a:r>
              <a:rPr lang="en-GB" sz="1984" dirty="0"/>
              <a:t>Secondary school 1996: excellent grade (96.2%) for Port Said Military School.</a:t>
            </a:r>
          </a:p>
          <a:p>
            <a:pPr marL="354359" indent="-354359" algn="l">
              <a:buFont typeface="Wingdings" panose="05000000000000000000" pitchFamily="2" charset="2"/>
              <a:buChar char="q"/>
            </a:pPr>
            <a:r>
              <a:rPr lang="en-GB" sz="1860" dirty="0"/>
              <a:t>Published more than 40 conference, book chapters and journal papers.</a:t>
            </a:r>
          </a:p>
          <a:p>
            <a:pPr lvl="1" algn="l"/>
            <a:r>
              <a:rPr lang="en-GB" sz="1364" dirty="0">
                <a:hlinkClick r:id="rId2"/>
              </a:rPr>
              <a:t>https://scholar.google.com/citations?user=x5ow_08AAAAJ&amp;hl=en</a:t>
            </a:r>
            <a:endParaRPr lang="en-GB" sz="1364" dirty="0"/>
          </a:p>
          <a:p>
            <a:pPr lvl="1" algn="l"/>
            <a:r>
              <a:rPr lang="en-GB" sz="1364" dirty="0">
                <a:hlinkClick r:id="rId3"/>
              </a:rPr>
              <a:t>https://orcid.org/0000-0003-0758-5630</a:t>
            </a:r>
            <a:endParaRPr lang="en-GB" sz="1364" dirty="0"/>
          </a:p>
          <a:p>
            <a:pPr lvl="1" algn="l"/>
            <a:r>
              <a:rPr lang="en-GB" sz="1364" dirty="0">
                <a:hlinkClick r:id="rId4"/>
              </a:rPr>
              <a:t>https://www.scopus.com/authid/detail.uri?authorId=57217016463</a:t>
            </a:r>
            <a:endParaRPr lang="en-GB" sz="1364" dirty="0"/>
          </a:p>
          <a:p>
            <a:pPr lvl="1" algn="l"/>
            <a:r>
              <a:rPr lang="en-GB" sz="1364" dirty="0">
                <a:hlinkClick r:id="rId5"/>
              </a:rPr>
              <a:t>https://publons.com/researcher/2141159/islam-a-amin/</a:t>
            </a:r>
            <a:endParaRPr lang="en-GB" sz="1860" dirty="0"/>
          </a:p>
          <a:p>
            <a:pPr marL="354359" indent="-354359" algn="l">
              <a:buFont typeface="Wingdings" panose="05000000000000000000" pitchFamily="2" charset="2"/>
              <a:buChar char="q"/>
            </a:pPr>
            <a:r>
              <a:rPr lang="en-GB" sz="1860" dirty="0"/>
              <a:t>Joint nine R&amp;D Project between Egypt and UK.</a:t>
            </a:r>
          </a:p>
          <a:p>
            <a:pPr marL="354359" indent="-354359" algn="l">
              <a:buFont typeface="Wingdings" panose="05000000000000000000" pitchFamily="2" charset="2"/>
              <a:buChar char="q"/>
            </a:pPr>
            <a:r>
              <a:rPr lang="en-GB" sz="1860" dirty="0"/>
              <a:t>Working in marine consultancy field from more than 25 years through Consultant Engineering Bureau.</a:t>
            </a: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67131" y="6831212"/>
            <a:ext cx="1298536" cy="1264484"/>
          </a:xfrm>
          <a:prstGeom prst="rect">
            <a:avLst/>
          </a:prstGeom>
        </p:spPr>
      </p:pic>
      <p:pic>
        <p:nvPicPr>
          <p:cNvPr id="11" name="Picture 10" descr="Logo, company name&#10;&#10;Description automatically generated"/>
          <p:cNvPicPr/>
          <p:nvPr/>
        </p:nvPicPr>
        <p:blipFill>
          <a:blip r:embed="rId7">
            <a:extLst>
              <a:ext uri="{28A0092B-C50C-407E-A947-70E740481C1C}">
                <a14:useLocalDpi xmlns:a14="http://schemas.microsoft.com/office/drawing/2010/main" val="0"/>
              </a:ext>
            </a:extLst>
          </a:blip>
          <a:srcRect/>
          <a:stretch>
            <a:fillRect/>
          </a:stretch>
        </p:blipFill>
        <p:spPr bwMode="auto">
          <a:xfrm>
            <a:off x="11110998" y="7260180"/>
            <a:ext cx="1325377" cy="1011754"/>
          </a:xfrm>
          <a:prstGeom prst="rect">
            <a:avLst/>
          </a:prstGeom>
          <a:noFill/>
          <a:ln>
            <a:noFill/>
          </a:ln>
        </p:spPr>
      </p:pic>
      <p:pic>
        <p:nvPicPr>
          <p:cNvPr id="1026" name="Picture 2" descr="Consulting Engineering Bureau | Universa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51352" y="8522812"/>
            <a:ext cx="1500321" cy="133799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05620" y="3801621"/>
            <a:ext cx="2061511" cy="2659603"/>
          </a:xfrm>
          <a:prstGeom prst="rect">
            <a:avLst/>
          </a:prstGeom>
        </p:spPr>
      </p:pic>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458060" y="1641003"/>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مقدمة</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5291774" y="3080927"/>
            <a:ext cx="9578185" cy="6908462"/>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rtl="1">
              <a:defRPr/>
            </a:pPr>
            <a:r>
              <a:rPr lang="ar-EG" sz="2400" dirty="0">
                <a:solidFill>
                  <a:sysClr val="windowText" lastClr="000000"/>
                </a:solidFill>
              </a:rPr>
              <a:t>يعتبرقطاع الطاقة المصري محرًكا رئيسًيا للتنمية الاجتماعية والاقتصادية في مصر بحصة 13٪ من الناتج المحلي الإجمالي ومصر لديها أجندة طموحة للتنمية المستدامة في مجال الطاقة بحلول عام 2030 وذلك بزيادة الاعتماد على الطاقة النظيفة والمتجددةو علي رأسهم انتاج الهيروجين الاخضر حيث وقعت مصر مذكرات تفاهم لانتاج الوقود النظيف لما له من اهمية اقتصادية عالية في استخدامة في صناعة الاسمدة والعديد من الصناعات التطبيقية الحديثة.</a:t>
            </a:r>
          </a:p>
          <a:p>
            <a:pPr lvl="0" algn="just" rtl="1">
              <a:defRPr/>
            </a:pPr>
            <a:r>
              <a:rPr lang="ar-EG" sz="2400" dirty="0">
                <a:solidFill>
                  <a:sysClr val="windowText" lastClr="000000"/>
                </a:solidFill>
              </a:rPr>
              <a:t>كما ان مصر تولي اهمية قصوي بالحفاظ علي مواردها المائية وانهارها وبحيراتها من التلوث وتأثير التغيرات المناخيةو ان بحيرة المنزلة ببورسعيد خير مثال علي استثمار الدولة في الحفاظ علي البيئة البحرية وتنظيف البحيرات الشمالية.</a:t>
            </a:r>
          </a:p>
          <a:p>
            <a:pPr lvl="0" algn="just" rtl="1">
              <a:defRPr/>
            </a:pPr>
            <a:r>
              <a:rPr lang="ar-EG" sz="2400" dirty="0">
                <a:solidFill>
                  <a:sysClr val="windowText" lastClr="000000"/>
                </a:solidFill>
              </a:rPr>
              <a:t>مصر لديها تاريخ طويل لاستخدام أنظمة الخلايا الكهروضوئية الأرضية في مختلف التطبيقات البعيدة خارج الشبكة. ومع ذلك ،فإن هذه الانظامة لها قيود تشغيل بسبب كفاءتها المنخفضة (6-18 ٪ وتقطع الامداد خصوصا خلال ساعات الليل وعدم القدرة على التنبؤ بالانتاج في بعض الاحيان، واحتياجها لمساحات أرض كبيرة قد تكون غير متوفرة او عالية التكلفة في محافظات ساحلية مثل بورسعيد والحساسية لدرجة حرارة الخلية (تنخفض الكفاءة بنسبة 5.0٪ لكل 1 درجة مئوية) مما يقلل كفائتها خصوصا في فصل الصيف.</a:t>
            </a:r>
          </a:p>
          <a:p>
            <a:pPr lvl="0" algn="just" rtl="1">
              <a:defRPr/>
            </a:pPr>
            <a:r>
              <a:rPr lang="ar-EG" sz="2400" dirty="0">
                <a:solidFill>
                  <a:sysClr val="windowText" lastClr="000000"/>
                </a:solidFill>
                <a:latin typeface="Calibri" panose="020F0502020204030204"/>
              </a:rPr>
              <a:t>من خلال فهمنا لطبيعة التأثيرات الضارة للتغيرات المناخية ومن منطلق الحفاظ علي بحيرة المنزلة والتقليل من استخدام الوقود الاحفوري تم اقتراح حل مبتكر لانتاج الهيدروجين الاخضر من الخلايا الشمسية العائمة علي سطح البحيرة التي لها دور مزدوج وهو الحفاظ علي موارد البحيرة المائية من الجفاف تيجة البخر الزائد خلال شهور الصيف و توليد الوقود النظيف واستغلال المساحات الشاسهة للبحيرة.</a:t>
            </a:r>
            <a:endParaRPr lang="en-US" sz="2400" dirty="0">
              <a:solidFill>
                <a:sysClr val="windowText" lastClr="000000"/>
              </a:solidFill>
              <a:latin typeface="Calibri" panose="020F0502020204030204"/>
            </a:endParaRPr>
          </a:p>
        </p:txBody>
      </p:sp>
      <p:pic>
        <p:nvPicPr>
          <p:cNvPr id="1026" name="Picture 2" descr="Review on aquatic macrophytes in Lake Manzala, Egypt - ScienceDir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73721"/>
            <a:ext cx="5291773" cy="31777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تعرف على على حدود بحيرة المنزلة والمدن المطلة عليها | بوابة أخبار اليوم  الإلكتروني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489" y="6051461"/>
            <a:ext cx="4724797" cy="354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446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25672" y="1729273"/>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فكرة المشروع</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7559675" y="3058979"/>
            <a:ext cx="6855339" cy="5742879"/>
          </a:xfrm>
          <a:prstGeom prst="rect">
            <a:avLst/>
          </a:prstGeom>
        </p:spPr>
        <p:txBody>
          <a:bodyPr vert="horz" lIns="113395" tIns="56698" rIns="113395" bIns="56698"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just" rtl="1">
              <a:defRPr/>
            </a:pPr>
            <a:r>
              <a:rPr lang="ar-EG" sz="2400" dirty="0"/>
              <a:t>نقترح مشروع مبتكر و فعال باستخدام الخلايا الكهروضوئية العائمة لانتاج الهيدروجين الاخضر والامونيا حيث ان الخلايا العائمة لديها كفاءة أفضل بنسبة 11٪ مقارتا بالخلايا الارضية، حيث يهدف هذا المشروع إلى تطوير حل مبتكر وهو محطة طاقة عائمة متكاملة يتم التحكم فيها ومراقبتها بواسطة انظمة تحكم ذكية للحركة في تتبع اشعة الشمس والتحكم في ساعات وقدرات الانتاج للمحطة. </a:t>
            </a:r>
          </a:p>
          <a:p>
            <a:pPr lvl="0" algn="just" rtl="1">
              <a:defRPr/>
            </a:pPr>
            <a:r>
              <a:rPr lang="ar-EG" sz="2400" dirty="0"/>
              <a:t>انتاج الخلايا الشمسية يغذي ألكتروليزر المسؤول عن فصل الهيدروجين من المياة وتخزينة في تنكات مخصوصة مصصمة لهذا الغرض. </a:t>
            </a:r>
          </a:p>
          <a:p>
            <a:pPr lvl="0" algn="just" rtl="1">
              <a:defRPr/>
            </a:pPr>
            <a:r>
              <a:rPr lang="ar-EG" sz="2400" dirty="0"/>
              <a:t>المحطة المبتكرة لديها عدد من الفوائد الاجتماعية والاقتصادية مثل الكفاءة العالية مقارنا بالخلايا الارضية، واستخدام نظام التبريد الحراري الطبيعي من المسطحات المائية، واستقرار الانتاج وتحويلة لهيروجين اخضر او امونيا وانتاج اكسوجين يمكن استخدامة صناعيا ،وإمكانية التحكم بأنظمة ذكية، وحماية النظام البيئي للبحيرات من تغير المناخ عن طريق الحماية من أشعة الشمس المباشرة وتقليل تأثير التبخرونموالطحالب البطيء.</a:t>
            </a:r>
            <a:endParaRPr lang="en-US" sz="2400" dirty="0">
              <a:solidFill>
                <a:sysClr val="windowText" lastClr="000000"/>
              </a:solidFill>
              <a:latin typeface="Calibri" panose="020F0502020204030204"/>
            </a:endParaRP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33" y="3058979"/>
            <a:ext cx="7406727" cy="5903561"/>
          </a:xfrm>
          <a:prstGeom prst="rect">
            <a:avLst/>
          </a:prstGeom>
        </p:spPr>
      </p:pic>
      <p:sp>
        <p:nvSpPr>
          <p:cNvPr id="2" name="TextBox 1"/>
          <p:cNvSpPr txBox="1"/>
          <p:nvPr/>
        </p:nvSpPr>
        <p:spPr>
          <a:xfrm>
            <a:off x="66734" y="9070260"/>
            <a:ext cx="7473458" cy="1023357"/>
          </a:xfrm>
          <a:prstGeom prst="rect">
            <a:avLst/>
          </a:prstGeom>
          <a:noFill/>
        </p:spPr>
        <p:txBody>
          <a:bodyPr wrap="square" rtlCol="0">
            <a:spAutoFit/>
          </a:bodyPr>
          <a:lstStyle/>
          <a:p>
            <a:pPr algn="ctr" rtl="1"/>
            <a:r>
              <a:rPr lang="ar-EG" sz="3025" dirty="0"/>
              <a:t>مشاريع خلايا شمسية عائمة في بعض الدول وما تمثله من مردود اقتصادي وبيئي</a:t>
            </a:r>
            <a:endParaRPr lang="en-GB" sz="3025" dirty="0"/>
          </a:p>
        </p:txBody>
      </p:sp>
    </p:spTree>
    <p:extLst>
      <p:ext uri="{BB962C8B-B14F-4D97-AF65-F5344CB8AC3E}">
        <p14:creationId xmlns:p14="http://schemas.microsoft.com/office/powerpoint/2010/main" val="2814046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378168" y="1721629"/>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rtl="1">
              <a:defRPr/>
            </a:pPr>
            <a:r>
              <a:rPr lang="ar-EG" sz="3100" b="1" u="sng" dirty="0">
                <a:solidFill>
                  <a:sysClr val="windowText" lastClr="000000"/>
                </a:solidFill>
              </a:rPr>
              <a:t>الفئة المستفيدة من المشروع</a:t>
            </a:r>
            <a:endParaRPr lang="en-US" sz="3100" b="1" u="sng" dirty="0">
              <a:solidFill>
                <a:sysClr val="windowText" lastClr="000000"/>
              </a:solidFill>
              <a:latin typeface="Calibri Light" panose="020F0302020204030204"/>
            </a:endParaRPr>
          </a:p>
        </p:txBody>
      </p:sp>
      <p:sp>
        <p:nvSpPr>
          <p:cNvPr id="9" name="Content Placeholder 2"/>
          <p:cNvSpPr txBox="1">
            <a:spLocks/>
          </p:cNvSpPr>
          <p:nvPr/>
        </p:nvSpPr>
        <p:spPr>
          <a:xfrm>
            <a:off x="5932482" y="2797511"/>
            <a:ext cx="8643943" cy="3416525"/>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rtl="1">
              <a:defRPr/>
            </a:pPr>
            <a:r>
              <a:rPr lang="ar-EG" sz="2232" dirty="0"/>
              <a:t>الدولة بتوفير مصدر مستدام ونظيف للطاقة.</a:t>
            </a:r>
          </a:p>
          <a:p>
            <a:pPr lvl="0" algn="r" rtl="1">
              <a:defRPr/>
            </a:pPr>
            <a:r>
              <a:rPr lang="ar-EG" sz="2232" dirty="0"/>
              <a:t>القطاع الخاص متمثل في قطاعات الصناعة لهذا المنوذج. </a:t>
            </a:r>
          </a:p>
          <a:p>
            <a:pPr lvl="0" algn="r" rtl="1">
              <a:defRPr/>
            </a:pPr>
            <a:r>
              <a:rPr lang="ar-EG" sz="2232" dirty="0"/>
              <a:t>سكان المناطق النائية حول البحيرات التي تفتقد للطاقة نتيجة بعدها عن الشبكات القومية.</a:t>
            </a:r>
          </a:p>
          <a:p>
            <a:pPr lvl="0" algn="r" rtl="1">
              <a:defRPr/>
            </a:pPr>
            <a:r>
              <a:rPr lang="ar-EG" sz="2232" dirty="0"/>
              <a:t>حماية جميع البحيرات المصرية من خطر التغيرات المناخية وخصوصا البحيرات العذبة. </a:t>
            </a:r>
          </a:p>
          <a:p>
            <a:pPr lvl="0" algn="r" rtl="1">
              <a:defRPr/>
            </a:pPr>
            <a:r>
              <a:rPr lang="ar-EG" sz="2232" dirty="0"/>
              <a:t>حماية المخزون المائي لمصرفي بحيرة ناصر وبحيرة توشكي من البخرممكن ان يوفر لمصرمليارات االمياة المكعبة سنويا من اثر تقليل نسبة البخر.</a:t>
            </a:r>
          </a:p>
          <a:p>
            <a:pPr lvl="0" algn="r" rtl="1">
              <a:defRPr/>
            </a:pPr>
            <a:r>
              <a:rPr lang="ar-EG" sz="2232" dirty="0">
                <a:solidFill>
                  <a:sysClr val="windowText" lastClr="000000"/>
                </a:solidFill>
                <a:latin typeface="Calibri" panose="020F0502020204030204"/>
              </a:rPr>
              <a:t>قطاع الهيدروجين الاخضر وتحويله لامونيا لازم لانتاج الاسمدة.</a:t>
            </a:r>
            <a:endParaRPr lang="en-US" sz="2232" dirty="0">
              <a:solidFill>
                <a:sysClr val="windowText" lastClr="000000"/>
              </a:solidFill>
              <a:latin typeface="Calibri" panose="020F0502020204030204"/>
            </a:endParaRPr>
          </a:p>
        </p:txBody>
      </p:sp>
      <p:sp>
        <p:nvSpPr>
          <p:cNvPr id="7" name="Title 1"/>
          <p:cNvSpPr txBox="1">
            <a:spLocks/>
          </p:cNvSpPr>
          <p:nvPr/>
        </p:nvSpPr>
        <p:spPr>
          <a:xfrm>
            <a:off x="1378168" y="5327692"/>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rtl="1">
              <a:defRPr/>
            </a:pPr>
            <a:r>
              <a:rPr lang="ar-EG" sz="3100" b="1" u="sng" dirty="0">
                <a:solidFill>
                  <a:sysClr val="windowText" lastClr="000000"/>
                </a:solidFill>
              </a:rPr>
              <a:t>الميزة التنافسية للمشروع</a:t>
            </a:r>
            <a:endParaRPr lang="en-US" sz="3100" b="1" u="sng" dirty="0">
              <a:solidFill>
                <a:sysClr val="windowText" lastClr="000000"/>
              </a:solidFill>
              <a:latin typeface="Calibri Light" panose="020F0302020204030204"/>
            </a:endParaRPr>
          </a:p>
        </p:txBody>
      </p:sp>
      <p:sp>
        <p:nvSpPr>
          <p:cNvPr id="10" name="Content Placeholder 2"/>
          <p:cNvSpPr txBox="1">
            <a:spLocks/>
          </p:cNvSpPr>
          <p:nvPr/>
        </p:nvSpPr>
        <p:spPr>
          <a:xfrm>
            <a:off x="6370865" y="6397516"/>
            <a:ext cx="8363378" cy="2611967"/>
          </a:xfrm>
          <a:prstGeom prst="rect">
            <a:avLst/>
          </a:prstGeom>
        </p:spPr>
        <p:txBody>
          <a:bodyPr vert="horz" lIns="113395" tIns="56698" rIns="113395" bIns="5669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rtl="1">
              <a:defRPr/>
            </a:pPr>
            <a:r>
              <a:rPr lang="ar-EG" sz="2232" dirty="0"/>
              <a:t>مشروع حديث لم ينتج في مصر مسبقا.</a:t>
            </a:r>
          </a:p>
          <a:p>
            <a:pPr lvl="0" algn="r" rtl="1">
              <a:defRPr/>
            </a:pPr>
            <a:r>
              <a:rPr lang="ar-EG" sz="2232" dirty="0">
                <a:solidFill>
                  <a:sysClr val="windowText" lastClr="000000"/>
                </a:solidFill>
                <a:latin typeface="Calibri" panose="020F0502020204030204"/>
              </a:rPr>
              <a:t>يعتمد علي نظام التكرار والانتاج الكمي فهو عبارة عن </a:t>
            </a:r>
            <a:r>
              <a:rPr lang="en-GB" sz="2232" dirty="0">
                <a:solidFill>
                  <a:sysClr val="windowText" lastClr="000000"/>
                </a:solidFill>
                <a:latin typeface="Calibri" panose="020F0502020204030204"/>
              </a:rPr>
              <a:t>module</a:t>
            </a:r>
            <a:r>
              <a:rPr lang="ar-EG" sz="2232" dirty="0">
                <a:solidFill>
                  <a:sysClr val="windowText" lastClr="000000"/>
                </a:solidFill>
                <a:latin typeface="Calibri" panose="020F0502020204030204"/>
              </a:rPr>
              <a:t> يمكن تكراره وتجميعه</a:t>
            </a:r>
          </a:p>
          <a:p>
            <a:pPr lvl="0" algn="r" rtl="1">
              <a:defRPr/>
            </a:pPr>
            <a:r>
              <a:rPr lang="ar-EG" sz="2232" dirty="0">
                <a:solidFill>
                  <a:sysClr val="windowText" lastClr="000000"/>
                </a:solidFill>
                <a:latin typeface="Calibri" panose="020F0502020204030204"/>
              </a:rPr>
              <a:t>مشروع صديق للبيئة وينتج طاقة كهربائية نظيفة يتم تحويلها الي هيدروجين اخضر.</a:t>
            </a:r>
          </a:p>
          <a:p>
            <a:pPr lvl="0" algn="r" rtl="1">
              <a:defRPr/>
            </a:pPr>
            <a:r>
              <a:rPr lang="ar-EG" sz="2232" dirty="0">
                <a:solidFill>
                  <a:sysClr val="windowText" lastClr="000000"/>
                </a:solidFill>
                <a:latin typeface="Calibri" panose="020F0502020204030204"/>
              </a:rPr>
              <a:t>يحافظ علي مخزون المياة في البحيرات من البخر بعمل ستار عاكس لاشعة الشمس.</a:t>
            </a:r>
          </a:p>
          <a:p>
            <a:pPr lvl="0" algn="r" rtl="1">
              <a:defRPr/>
            </a:pPr>
            <a:r>
              <a:rPr lang="ar-EG" sz="2232" dirty="0">
                <a:solidFill>
                  <a:sysClr val="windowText" lastClr="000000"/>
                </a:solidFill>
                <a:latin typeface="Calibri" panose="020F0502020204030204"/>
              </a:rPr>
              <a:t>نظام ذكي للتشغيل والتحكم.</a:t>
            </a:r>
          </a:p>
          <a:p>
            <a:pPr lvl="0" algn="r" rtl="1">
              <a:defRPr/>
            </a:pPr>
            <a:r>
              <a:rPr lang="ar-EG" sz="2232" dirty="0">
                <a:solidFill>
                  <a:sysClr val="windowText" lastClr="000000"/>
                </a:solidFill>
                <a:latin typeface="Calibri" panose="020F0502020204030204"/>
              </a:rPr>
              <a:t>خامات المحطة من خامات رخيصة نسبيا ومعظمها منتج مصري متوفر. </a:t>
            </a:r>
            <a:endParaRPr lang="en-US" sz="2232" dirty="0">
              <a:solidFill>
                <a:sysClr val="windowText" lastClr="000000"/>
              </a:solidFill>
              <a:latin typeface="Calibri" panose="020F0502020204030204"/>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12" y="2078829"/>
            <a:ext cx="6032152" cy="3854637"/>
          </a:xfrm>
          <a:prstGeom prst="rect">
            <a:avLst/>
          </a:prstGeom>
        </p:spPr>
      </p:pic>
      <p:sp>
        <p:nvSpPr>
          <p:cNvPr id="12" name="Title 1"/>
          <p:cNvSpPr txBox="1">
            <a:spLocks/>
          </p:cNvSpPr>
          <p:nvPr/>
        </p:nvSpPr>
        <p:spPr>
          <a:xfrm>
            <a:off x="-149356" y="5683614"/>
            <a:ext cx="6520220" cy="968534"/>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r" rtl="1">
              <a:defRPr/>
            </a:pPr>
            <a:r>
              <a:rPr lang="ar-EG" sz="3100" b="1" u="sng" dirty="0">
                <a:solidFill>
                  <a:sysClr val="windowText" lastClr="000000"/>
                </a:solidFill>
              </a:rPr>
              <a:t>أثر المشروع الاقتصادي والاجتماعي والبيئي </a:t>
            </a:r>
            <a:endParaRPr lang="en-US" sz="3100" b="1" u="sng" dirty="0">
              <a:solidFill>
                <a:sysClr val="windowText" lastClr="000000"/>
              </a:solidFill>
              <a:latin typeface="Calibri Light" panose="020F0302020204030204"/>
            </a:endParaRPr>
          </a:p>
        </p:txBody>
      </p:sp>
      <p:sp>
        <p:nvSpPr>
          <p:cNvPr id="2" name="Rectangle 1"/>
          <p:cNvSpPr/>
          <p:nvPr/>
        </p:nvSpPr>
        <p:spPr>
          <a:xfrm>
            <a:off x="677729" y="6387604"/>
            <a:ext cx="5535318" cy="3816429"/>
          </a:xfrm>
          <a:prstGeom prst="rect">
            <a:avLst/>
          </a:prstGeom>
        </p:spPr>
        <p:txBody>
          <a:bodyPr wrap="square">
            <a:spAutoFit/>
          </a:bodyPr>
          <a:lstStyle/>
          <a:p>
            <a:pPr marL="354359" indent="-354359" algn="r" rtl="1">
              <a:buFont typeface="Arial" panose="020B0604020202020204" pitchFamily="34" charset="0"/>
              <a:buChar char="•"/>
              <a:defRPr/>
            </a:pPr>
            <a:r>
              <a:rPr lang="ar-EG" sz="3025" dirty="0"/>
              <a:t>ممكن ان يتحول الي مشروع قومي لحفظ جميع البحيرات المصرية من خطر التغيرات المناخية وخصوصا البحيرات العذبة مثل توشكي وبحيرة السد لما له من اثر بيئي ايجابي ومردود اقتصادي جيد. </a:t>
            </a:r>
          </a:p>
          <a:p>
            <a:pPr marL="354359" indent="-354359" algn="r" rtl="1">
              <a:buFont typeface="Arial" panose="020B0604020202020204" pitchFamily="34" charset="0"/>
              <a:buChar char="•"/>
              <a:defRPr/>
            </a:pPr>
            <a:r>
              <a:rPr lang="ar-EG" sz="3025" dirty="0"/>
              <a:t>مصدر طاقة مستدامة ونظيفة وما لها من مردود بيئي في تقليل الانبعاثات الاضارة</a:t>
            </a:r>
          </a:p>
          <a:p>
            <a:pPr marL="354359" indent="-354359" algn="r" rtl="1">
              <a:buFont typeface="Arial" panose="020B0604020202020204" pitchFamily="34" charset="0"/>
              <a:buChar char="•"/>
              <a:defRPr/>
            </a:pPr>
            <a:r>
              <a:rPr lang="ar-EG" sz="3025" dirty="0"/>
              <a:t>توفير فرص عمل كبيرة لانه سهل التنفيذ.</a:t>
            </a:r>
          </a:p>
        </p:txBody>
      </p:sp>
      <p:sp>
        <p:nvSpPr>
          <p:cNvPr id="3" name="TextBox 2"/>
          <p:cNvSpPr txBox="1"/>
          <p:nvPr/>
        </p:nvSpPr>
        <p:spPr>
          <a:xfrm>
            <a:off x="700743" y="1716061"/>
            <a:ext cx="2129568" cy="557845"/>
          </a:xfrm>
          <a:prstGeom prst="rect">
            <a:avLst/>
          </a:prstGeom>
          <a:noFill/>
        </p:spPr>
        <p:txBody>
          <a:bodyPr wrap="square" rtlCol="0">
            <a:spAutoFit/>
          </a:bodyPr>
          <a:lstStyle/>
          <a:p>
            <a:r>
              <a:rPr lang="ar-EG" sz="3025" dirty="0"/>
              <a:t>النموذج المقترح</a:t>
            </a:r>
            <a:endParaRPr lang="en-GB" sz="3025" dirty="0"/>
          </a:p>
        </p:txBody>
      </p:sp>
    </p:spTree>
    <p:extLst>
      <p:ext uri="{BB962C8B-B14F-4D97-AF65-F5344CB8AC3E}">
        <p14:creationId xmlns:p14="http://schemas.microsoft.com/office/powerpoint/2010/main" val="33091544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969</Words>
  <Application>Microsoft Office PowerPoint</Application>
  <PresentationFormat>Custom</PresentationFormat>
  <Paragraphs>61</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الخلايا الكهروضوئية العائمة لانتاج الهيدروجين الاخضر وحماية بحيرة المنزلة من اثار التغيرات المناخية</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28</cp:revision>
  <dcterms:created xsi:type="dcterms:W3CDTF">2022-09-29T13:35:57Z</dcterms:created>
  <dcterms:modified xsi:type="dcterms:W3CDTF">2022-10-22T01:43:49Z</dcterms:modified>
</cp:coreProperties>
</file>