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6" r:id="rId2"/>
    <p:sldId id="259" r:id="rId3"/>
    <p:sldId id="263" r:id="rId4"/>
    <p:sldId id="265" r:id="rId5"/>
    <p:sldId id="273" r:id="rId6"/>
    <p:sldId id="280" r:id="rId7"/>
    <p:sldId id="281" r:id="rId8"/>
  </p:sldIdLst>
  <p:sldSz cx="15119350" cy="1069181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 userDrawn="1">
          <p15:clr>
            <a:srgbClr val="A4A3A4"/>
          </p15:clr>
        </p15:guide>
        <p15:guide id="2" pos="47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59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252" y="84"/>
      </p:cViewPr>
      <p:guideLst>
        <p:guide orient="horz" pos="3368"/>
        <p:guide pos="4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83C97-E946-4364-9CD7-4D0292F86F61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D842E-EA1C-4096-8F3A-38DA4CDD2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81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7576F-4358-40A3-8974-777C2BE8D3C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C2393-9711-4204-9420-3BF9C884E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35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38921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1pPr>
    <a:lvl2pPr marL="619460" algn="l" defTabSz="1238921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2pPr>
    <a:lvl3pPr marL="1238921" algn="l" defTabSz="1238921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3pPr>
    <a:lvl4pPr marL="1858381" algn="l" defTabSz="1238921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4pPr>
    <a:lvl5pPr marL="2477841" algn="l" defTabSz="1238921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5pPr>
    <a:lvl6pPr marL="3097301" algn="l" defTabSz="1238921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6pPr>
    <a:lvl7pPr marL="3716762" algn="l" defTabSz="1238921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7pPr>
    <a:lvl8pPr marL="4336222" algn="l" defTabSz="1238921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8pPr>
    <a:lvl9pPr marL="4955682" algn="l" defTabSz="1238921" rtl="0" eaLnBrk="1" latinLnBrk="0" hangingPunct="1">
      <a:defRPr sz="162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C2393-9711-4204-9420-3BF9C884EC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9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1093-CA38-45A8-8441-CF34B78C173A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2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22B0-2E18-4312-880F-4FA0A8E2FCA9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33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7F715-7CD3-407A-BA64-D3633EF22D6F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66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2DAF7-8B95-445C-A130-5FC203AF2762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54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0C66E-1F70-481A-B20E-C2038D3B1AB1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59534-4006-4ED8-8EA2-99F57ABC2022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2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9E719-B1C2-4DA6-8A50-5043CBFCCC45}" type="datetime1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47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083AE-2099-44FF-8707-1F998023CF39}" type="datetime1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29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9FFA-9B9D-4EB8-AFD9-243B838ABD3E}" type="datetime1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0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2258-6C3B-4ADC-8BE6-EFA379622474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5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D9B6-2F4C-4125-818A-72945576C2B2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3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E9E41-095B-44A9-A623-A10AE3A358BC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A01E4-AFBE-4045-9A1D-374CEB1B9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425550" rtl="1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r" defTabSz="1425550" rtl="1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r" defTabSz="1425550" rtl="1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r" defTabSz="1425550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924280" y="4845627"/>
            <a:ext cx="11992394" cy="1567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altLang="en-US" sz="446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الحد من ظاهرة حرق عيدان الذرة والسحابة السوداء في محافظة أسيوط</a:t>
            </a:r>
            <a:br>
              <a:rPr lang="ar-EG" altLang="en-US" sz="446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r-EG" altLang="en-US" sz="446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ar-EG" altLang="en-US" sz="446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إدارة ومعالجة</a:t>
            </a:r>
            <a:r>
              <a:rPr lang="ar-EG" altLang="en-US" sz="446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altLang="en-US" sz="4464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3081676" y="6814722"/>
            <a:ext cx="9516351" cy="31419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EG" altLang="en-US" sz="3472" b="1" dirty="0">
                <a:latin typeface="Times New Roman" panose="02020603050405020304" pitchFamily="18" charset="0"/>
                <a:cs typeface="+mj-cs"/>
              </a:rPr>
              <a:t>د/ محمود عبداللطيف محمد</a:t>
            </a:r>
            <a:endParaRPr lang="en-US" altLang="en-US" sz="3472" b="1" dirty="0">
              <a:latin typeface="Times New Roman" panose="02020603050405020304" pitchFamily="18" charset="0"/>
              <a:cs typeface="+mj-cs"/>
            </a:endParaRPr>
          </a:p>
          <a:p>
            <a:pPr marL="0" indent="0" algn="ctr" rtl="1">
              <a:buNone/>
            </a:pPr>
            <a:r>
              <a:rPr lang="ar-EG" altLang="en-US" sz="3472" b="1" dirty="0">
                <a:solidFill>
                  <a:srgbClr val="0070C0"/>
                </a:solidFill>
                <a:latin typeface="Times New Roman" panose="02020603050405020304" pitchFamily="18" charset="0"/>
                <a:cs typeface="+mj-cs"/>
              </a:rPr>
              <a:t>كلية الزراعة - جامعة أسيوط</a:t>
            </a:r>
          </a:p>
          <a:p>
            <a:pPr marL="0" indent="0" algn="ctr" rtl="1">
              <a:buNone/>
            </a:pPr>
            <a:r>
              <a:rPr lang="ar-EG" altLang="en-US" sz="3472" b="1" dirty="0">
                <a:latin typeface="Times New Roman" panose="02020603050405020304" pitchFamily="18" charset="0"/>
                <a:cs typeface="+mj-cs"/>
              </a:rPr>
              <a:t>دكتوراه في تغذية الحيوان – جامعة أثينا الزراعية باليونان</a:t>
            </a:r>
          </a:p>
          <a:p>
            <a:pPr marL="0" indent="0" algn="ctr" rtl="1">
              <a:buNone/>
            </a:pPr>
            <a:r>
              <a:rPr lang="ar-EG" altLang="en-US" sz="3472" b="1" dirty="0">
                <a:solidFill>
                  <a:srgbClr val="0070C0"/>
                </a:solidFill>
                <a:latin typeface="Times New Roman" panose="02020603050405020304" pitchFamily="18" charset="0"/>
                <a:cs typeface="+mj-cs"/>
              </a:rPr>
              <a:t>تدريب على إدارة مزارع الألبان – جامعة أرسطو - ثيسالونيكى </a:t>
            </a:r>
          </a:p>
          <a:p>
            <a:pPr marL="0" indent="0" algn="ctr" rtl="1">
              <a:buNone/>
            </a:pPr>
            <a:r>
              <a:rPr lang="ar-EG" altLang="en-US" sz="3472" b="1" dirty="0">
                <a:latin typeface="Times New Roman" panose="02020603050405020304" pitchFamily="18" charset="0"/>
                <a:cs typeface="+mj-cs"/>
              </a:rPr>
              <a:t>موبيل : 01024304084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724" y="3208353"/>
            <a:ext cx="1744771" cy="16097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603" y="1224004"/>
            <a:ext cx="2807272" cy="1721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3328" y="3558124"/>
            <a:ext cx="5357557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altLang="en-US" sz="4464" b="1" dirty="0">
                <a:solidFill>
                  <a:srgbClr val="00B050"/>
                </a:solidFill>
              </a:rPr>
              <a:t>المشروعات الخضراء الذكية</a:t>
            </a:r>
            <a:endParaRPr lang="en-US" sz="4464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863" y="3208353"/>
            <a:ext cx="1265626" cy="163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03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0846" y="1779106"/>
            <a:ext cx="10956563" cy="5997166"/>
          </a:xfrm>
          <a:prstGeom prst="rect">
            <a:avLst/>
          </a:prstGeom>
        </p:spPr>
        <p:txBody>
          <a:bodyPr/>
          <a:lstStyle/>
          <a:p>
            <a:pPr marL="283487" indent="-283487" algn="just" rtl="1">
              <a:spcBef>
                <a:spcPts val="1240"/>
              </a:spcBef>
              <a:buFont typeface="Arial" panose="020B0604020202020204" pitchFamily="34" charset="0"/>
              <a:buChar char="•"/>
            </a:pPr>
            <a:r>
              <a:rPr lang="ar-EG" altLang="en-US" sz="3472" b="1" dirty="0">
                <a:solidFill>
                  <a:srgbClr val="00B050"/>
                </a:solidFill>
                <a:cs typeface="+mj-cs"/>
              </a:rPr>
              <a:t>المكون الأخضر</a:t>
            </a:r>
          </a:p>
          <a:p>
            <a:pPr marL="283487" indent="-283487" algn="just" rtl="1">
              <a:spcBef>
                <a:spcPts val="1240"/>
              </a:spcBef>
              <a:buFont typeface="Arial" panose="020B0604020202020204" pitchFamily="34" charset="0"/>
              <a:buChar char="•"/>
            </a:pPr>
            <a:r>
              <a:rPr lang="ar-EG" altLang="en-US" sz="2976" b="1" dirty="0">
                <a:cs typeface="+mj-cs"/>
              </a:rPr>
              <a:t>أجمالى المخلفات الزراعية في مصر 35 مليون طن يتم تدوير 10 % فقط منها.</a:t>
            </a:r>
          </a:p>
          <a:p>
            <a:pPr marL="283487" indent="-283487" algn="just" rtl="1">
              <a:spcBef>
                <a:spcPts val="1240"/>
              </a:spcBef>
              <a:buFont typeface="Arial" panose="020B0604020202020204" pitchFamily="34" charset="0"/>
              <a:buChar char="•"/>
            </a:pPr>
            <a:r>
              <a:rPr lang="ar-EG" altLang="en-US" sz="2976" b="1" dirty="0">
                <a:cs typeface="+mj-cs"/>
              </a:rPr>
              <a:t>الباقى ( قش ارز – عيدان ذرة – حطب قطن وسمسم – مصاصة قطب – مخلفات موز –نخيل – تقليم أشجار .... الخ ) يتم حرقه او تخزينه ( دخان و  تعفن تلوث للبيئة ).</a:t>
            </a:r>
          </a:p>
          <a:p>
            <a:pPr marL="283487" indent="-283487" algn="just" rtl="1">
              <a:spcBef>
                <a:spcPts val="1240"/>
              </a:spcBef>
              <a:buFont typeface="Arial" panose="020B0604020202020204" pitchFamily="34" charset="0"/>
              <a:buChar char="•"/>
            </a:pPr>
            <a:r>
              <a:rPr lang="ar-EG" altLang="en-US" sz="2976" b="1" dirty="0">
                <a:cs typeface="+mj-cs"/>
              </a:rPr>
              <a:t>مخلفات عيدان الذرة فقط  4.5 مليون طن جاف يعنى حوالى 13 مليون طن أخضر تصلح كعلف للحيوان.</a:t>
            </a:r>
          </a:p>
          <a:p>
            <a:pPr marL="283487" indent="-283487" algn="just" rtl="1">
              <a:spcBef>
                <a:spcPts val="1240"/>
              </a:spcBef>
              <a:buFont typeface="Arial" panose="020B0604020202020204" pitchFamily="34" charset="0"/>
              <a:buChar char="•"/>
            </a:pPr>
            <a:r>
              <a:rPr lang="ar-EG" altLang="en-US" sz="2976" b="1" dirty="0">
                <a:cs typeface="+mj-cs"/>
              </a:rPr>
              <a:t>فى أسيوط يتم زراعة 200 الف فدان ذرة (130 الف شامى + 70 الف ذره رفيعة ) </a:t>
            </a:r>
          </a:p>
          <a:p>
            <a:pPr algn="just" rtl="1">
              <a:spcBef>
                <a:spcPts val="1240"/>
              </a:spcBef>
            </a:pPr>
            <a:r>
              <a:rPr lang="ar-EG" altLang="en-US" sz="3472" b="1" dirty="0">
                <a:solidFill>
                  <a:srgbClr val="FF0000"/>
                </a:solidFill>
                <a:cs typeface="+mj-cs"/>
              </a:rPr>
              <a:t>ظاهرة حرق الذرة في صعيد مصر جديدة أم قديمة - اهم الأسباب</a:t>
            </a:r>
          </a:p>
          <a:p>
            <a:pPr marL="283487" indent="-283487" algn="just" rtl="1">
              <a:spcBef>
                <a:spcPts val="1240"/>
              </a:spcBef>
              <a:buFont typeface="Arial" panose="020B0604020202020204" pitchFamily="34" charset="0"/>
              <a:buChar char="•"/>
            </a:pPr>
            <a:r>
              <a:rPr lang="ar-EG" altLang="en-US" sz="2976" b="1" dirty="0">
                <a:cs typeface="+mj-cs"/>
              </a:rPr>
              <a:t>أرتفاع أجور العمالة الزراعية ( 120 جنيه يومياً) لجمع ماليس له قيمة من وجهة نظرهم.</a:t>
            </a:r>
          </a:p>
          <a:p>
            <a:pPr marL="283487" indent="-283487" algn="just" rtl="1">
              <a:spcBef>
                <a:spcPts val="1240"/>
              </a:spcBef>
              <a:buFont typeface="Arial" panose="020B0604020202020204" pitchFamily="34" charset="0"/>
              <a:buChar char="•"/>
            </a:pPr>
            <a:r>
              <a:rPr lang="ar-EG" altLang="en-US" sz="2976" b="1" dirty="0">
                <a:cs typeface="+mj-cs"/>
              </a:rPr>
              <a:t>ارتفاع أسعار السولار والديزل ( والتحول من النقل بالحيوانات للنقل بالجرارات).</a:t>
            </a:r>
          </a:p>
          <a:p>
            <a:pPr marL="283487" indent="-283487" algn="just" rtl="1">
              <a:spcBef>
                <a:spcPts val="1240"/>
              </a:spcBef>
              <a:buFont typeface="Arial" panose="020B0604020202020204" pitchFamily="34" charset="0"/>
              <a:buChar char="•"/>
            </a:pPr>
            <a:r>
              <a:rPr lang="ar-EG" altLang="en-US" sz="2976" b="1" dirty="0">
                <a:cs typeface="+mj-cs"/>
              </a:rPr>
              <a:t>عدم وجود منظومة مستدامة ينتظرها المزارعين كل حصاد.</a:t>
            </a:r>
          </a:p>
          <a:p>
            <a:pPr marL="283487" indent="-283487" algn="just" rtl="1">
              <a:spcBef>
                <a:spcPts val="1240"/>
              </a:spcBef>
              <a:buFont typeface="Arial" panose="020B0604020202020204" pitchFamily="34" charset="0"/>
              <a:buChar char="•"/>
            </a:pPr>
            <a:r>
              <a:rPr lang="ar-EG" altLang="en-US" sz="2976" b="1" dirty="0">
                <a:cs typeface="+mj-cs"/>
              </a:rPr>
              <a:t>تغير ثقافة المزارعين في العمل والميل الى عدم بذل الجهد.</a:t>
            </a:r>
          </a:p>
          <a:p>
            <a:pPr marL="283487" indent="-283487" algn="just" rtl="1">
              <a:spcBef>
                <a:spcPts val="1240"/>
              </a:spcBef>
              <a:buFont typeface="Arial" panose="020B0604020202020204" pitchFamily="34" charset="0"/>
              <a:buChar char="•"/>
            </a:pPr>
            <a:endParaRPr lang="ar-EG" altLang="en-US" sz="2976" b="1" dirty="0">
              <a:cs typeface="+mj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99465" y="1303673"/>
            <a:ext cx="5278577" cy="9508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altLang="en-US" sz="4464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مقدمة</a:t>
            </a:r>
            <a:endParaRPr lang="en-US" altLang="en-US" sz="4464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33" y="5690919"/>
            <a:ext cx="3204418" cy="1791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34" y="7489750"/>
            <a:ext cx="3173588" cy="1939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33" y="1858771"/>
            <a:ext cx="3173589" cy="1916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3" y="3774845"/>
            <a:ext cx="3204419" cy="192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43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227864" y="1139142"/>
            <a:ext cx="6389479" cy="73281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1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ar-EG" altLang="en-US" sz="3472" dirty="0">
                <a:solidFill>
                  <a:srgbClr val="C00000"/>
                </a:solidFill>
              </a:rPr>
              <a:t>أضرار حرق مخلفات عيدان الذرة</a:t>
            </a:r>
            <a:endParaRPr lang="en-US" altLang="en-US" sz="3472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89097" y="1988520"/>
            <a:ext cx="10699820" cy="298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95" tIns="56698" rIns="113395" bIns="56698" numCol="1" anchor="t" anchorCtr="0" compatLnSpc="1">
            <a:prstTxWarp prst="textNoShape">
              <a:avLst/>
            </a:prstTxWarp>
          </a:bodyPr>
          <a:lstStyle/>
          <a:p>
            <a:pPr marL="566974" indent="-566974" algn="just" rtl="1">
              <a:spcBef>
                <a:spcPct val="20000"/>
              </a:spcBef>
              <a:buClr>
                <a:schemeClr val="folHlink"/>
              </a:buClr>
              <a:buSzPct val="60000"/>
              <a:buFont typeface="Arial" panose="020B0604020202020204" pitchFamily="34" charset="0"/>
              <a:buChar char="•"/>
            </a:pPr>
            <a:r>
              <a:rPr lang="ar-EG" altLang="en-US" sz="297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أضرار بالغة للأطفال والحوامل ومرضى حساسية الصدر </a:t>
            </a:r>
          </a:p>
          <a:p>
            <a:pPr marL="566974" indent="-566974" algn="just" rtl="1">
              <a:spcBef>
                <a:spcPct val="20000"/>
              </a:spcBef>
              <a:buClr>
                <a:schemeClr val="folHlink"/>
              </a:buClr>
              <a:buSzPct val="60000"/>
              <a:buFont typeface="Arial" panose="020B0604020202020204" pitchFamily="34" charset="0"/>
              <a:buChar char="•"/>
            </a:pPr>
            <a:r>
              <a:rPr lang="ar-EG" altLang="en-US" sz="297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الموت البطئ  للمرضى بالمستشفيات. </a:t>
            </a:r>
          </a:p>
          <a:p>
            <a:pPr marL="566974" indent="-566974" algn="just" rtl="1">
              <a:spcBef>
                <a:spcPct val="20000"/>
              </a:spcBef>
              <a:buClr>
                <a:schemeClr val="folHlink"/>
              </a:buClr>
              <a:buSzPct val="60000"/>
              <a:buFont typeface="Arial" panose="020B0604020202020204" pitchFamily="34" charset="0"/>
              <a:buChar char="•"/>
            </a:pPr>
            <a:r>
              <a:rPr lang="ar-EG" altLang="en-US" sz="297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تصادم السيارات على الطرق السريعة ( شبورة الدخان).</a:t>
            </a:r>
            <a:endParaRPr lang="en-US" altLang="en-US" sz="297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6974" indent="-566974" algn="just" rtl="1">
              <a:spcBef>
                <a:spcPct val="20000"/>
              </a:spcBef>
              <a:buClr>
                <a:schemeClr val="folHlink"/>
              </a:buClr>
              <a:buSzPct val="60000"/>
              <a:buFont typeface="Arial" panose="020B0604020202020204" pitchFamily="34" charset="0"/>
              <a:buChar char="•"/>
            </a:pPr>
            <a:r>
              <a:rPr lang="ar-EG" altLang="en-US" sz="297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تدهور محاصيل الخضر وأشجار الفاكهة المستديمة.</a:t>
            </a:r>
          </a:p>
          <a:p>
            <a:pPr marL="566974" indent="-566974" algn="just" rtl="1">
              <a:spcBef>
                <a:spcPct val="20000"/>
              </a:spcBef>
              <a:buClr>
                <a:schemeClr val="folHlink"/>
              </a:buClr>
              <a:buSzPct val="60000"/>
              <a:buFont typeface="Arial" panose="020B0604020202020204" pitchFamily="34" charset="0"/>
              <a:buChar char="•"/>
            </a:pPr>
            <a:r>
              <a:rPr lang="ar-EG" altLang="en-US" sz="297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تلوث البيئة والمساهمة فى الاحتباس الحرارى.</a:t>
            </a:r>
          </a:p>
          <a:p>
            <a:pPr marL="566974" indent="-566974" algn="just" rtl="1">
              <a:spcBef>
                <a:spcPct val="20000"/>
              </a:spcBef>
              <a:buClr>
                <a:schemeClr val="folHlink"/>
              </a:buClr>
              <a:buSzPct val="60000"/>
              <a:buFont typeface="Arial" panose="020B0604020202020204" pitchFamily="34" charset="0"/>
              <a:buChar char="•"/>
            </a:pPr>
            <a:r>
              <a:rPr lang="ar-EG" altLang="en-US" sz="2976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المستهدف تدويره في محافظة أسيوط 10000 فدان من القرى والمراكز القريبة من المحافظة.</a:t>
            </a:r>
          </a:p>
          <a:p>
            <a:pPr marL="566974" indent="-566974" algn="just" rtl="1">
              <a:spcBef>
                <a:spcPct val="20000"/>
              </a:spcBef>
              <a:buClr>
                <a:schemeClr val="folHlink"/>
              </a:buClr>
              <a:buSzPct val="60000"/>
              <a:buFont typeface="Arial" panose="020B0604020202020204" pitchFamily="34" charset="0"/>
              <a:buChar char="•"/>
            </a:pPr>
            <a:endParaRPr lang="ar-EG" altLang="en-US" sz="3472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6974" indent="-566974" algn="just" rtl="1">
              <a:lnSpc>
                <a:spcPct val="15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Arial" panose="020B0604020202020204" pitchFamily="34" charset="0"/>
              <a:buChar char="•"/>
            </a:pPr>
            <a:endParaRPr lang="ar-EG" altLang="en-US" sz="347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08" y="2081333"/>
            <a:ext cx="3201231" cy="245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08" y="4657195"/>
            <a:ext cx="3201228" cy="2563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167" y="6507308"/>
            <a:ext cx="9797175" cy="269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42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109468" y="1344945"/>
            <a:ext cx="6642696" cy="8907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1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ar-EG" altLang="en-US" sz="3472" dirty="0">
                <a:solidFill>
                  <a:srgbClr val="C00000"/>
                </a:solidFill>
              </a:rPr>
              <a:t> الحلول العلمية المستدامة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19569" y="1954278"/>
            <a:ext cx="11599781" cy="5550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2204" lvl="1" indent="-425230" algn="r" rtl="1">
              <a:buFont typeface="Wingdings" panose="05000000000000000000" pitchFamily="2" charset="2"/>
              <a:buChar char="§"/>
            </a:pPr>
            <a:r>
              <a:rPr lang="ar-EG" sz="3224" dirty="0"/>
              <a:t>تعظيم الاستفادة بالقيمة الغذائية بفرم عيدان الذرة يوم الحصاد (عمر 100 يوم ) – زراعة الذرة الهجين ( كيزان ناضجة – عود أخضر)- يفضل نزع الكيزان لتعظيم استفادة الفلاح – توفير 2.5 مليون طن ذره  </a:t>
            </a:r>
          </a:p>
          <a:p>
            <a:pPr marL="992204" lvl="1" indent="-425230" algn="r" rtl="1">
              <a:buFont typeface="Wingdings" panose="05000000000000000000" pitchFamily="2" charset="2"/>
              <a:buChar char="§"/>
            </a:pPr>
            <a:r>
              <a:rPr lang="ar-EG" sz="3224" dirty="0"/>
              <a:t>أضافة المولاس كبديل لنزع الكيزان واليوريا لرفع نسبة البروتين وضبط نسبة الرطوبة والمادة الجافة في الذرة المفرومة حتى لا تتعفن بعد الكبس</a:t>
            </a:r>
          </a:p>
          <a:p>
            <a:pPr marL="992204" lvl="1" indent="-425230" algn="r" rtl="1">
              <a:buFont typeface="Wingdings" panose="05000000000000000000" pitchFamily="2" charset="2"/>
              <a:buChar char="§"/>
            </a:pPr>
            <a:r>
              <a:rPr lang="ar-EG" sz="3224" dirty="0"/>
              <a:t>شراء ماكينات شوبر تقوم بالحصاد والفرم و وأخرى تقوم بالكبس والتغليف للبالات مباشرة.</a:t>
            </a:r>
          </a:p>
          <a:p>
            <a:pPr marL="992204" lvl="1" indent="-425230" algn="r" rtl="1">
              <a:buFont typeface="Wingdings" panose="05000000000000000000" pitchFamily="2" charset="2"/>
              <a:buChar char="§"/>
            </a:pPr>
            <a:r>
              <a:rPr lang="ar-EG" sz="3224" dirty="0"/>
              <a:t> قدرة الماكينة حش وفرم 30 فدان /يوم أي حوالى 2500 فدان في موسم حصاد الذرة.</a:t>
            </a:r>
          </a:p>
          <a:p>
            <a:pPr marL="992204" lvl="1" indent="-425230" algn="r" rtl="1">
              <a:buFont typeface="Wingdings" panose="05000000000000000000" pitchFamily="2" charset="2"/>
              <a:buChar char="§"/>
            </a:pPr>
            <a:r>
              <a:rPr lang="ar-EG" sz="3224" dirty="0"/>
              <a:t>فترة الحفظ للبالات تصل الى عامين دون تغير فى جودة السيلاج يذكر خلالها يتم التوزيع والبيع للمزارعين والمزارع الخاصة بالتسمين وإنتاج اللبن</a:t>
            </a:r>
            <a:r>
              <a:rPr lang="ar-EG" sz="2976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73" y="2050648"/>
            <a:ext cx="2785201" cy="1984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73" y="6262999"/>
            <a:ext cx="2785201" cy="16533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73" y="4089296"/>
            <a:ext cx="2785201" cy="21558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6" y="7916324"/>
            <a:ext cx="2972773" cy="199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28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140334" y="1169919"/>
            <a:ext cx="5824184" cy="73281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1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ar-EG" altLang="en-US" sz="3224" dirty="0">
                <a:solidFill>
                  <a:srgbClr val="00B050"/>
                </a:solidFill>
              </a:rPr>
              <a:t>المكون التكنولوجي ومراحل التنفيذ</a:t>
            </a:r>
          </a:p>
        </p:txBody>
      </p:sp>
      <p:sp>
        <p:nvSpPr>
          <p:cNvPr id="3" name="Rectangle 2"/>
          <p:cNvSpPr/>
          <p:nvPr/>
        </p:nvSpPr>
        <p:spPr>
          <a:xfrm>
            <a:off x="2831323" y="1735461"/>
            <a:ext cx="11952995" cy="746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95" tIns="56698" rIns="113395" bIns="56698" numCol="1" anchor="t" anchorCtr="0" compatLnSpc="1">
            <a:prstTxWarp prst="textNoShape">
              <a:avLst/>
            </a:prstTxWarp>
          </a:bodyPr>
          <a:lstStyle/>
          <a:p>
            <a:pPr marL="637845" indent="-637845" algn="just" defTabSz="446436" rtl="1">
              <a:buFont typeface="Arial" panose="020B0604020202020204" pitchFamily="34" charset="0"/>
              <a:buChar char="•"/>
            </a:pPr>
            <a:r>
              <a:rPr lang="ar-EG" altLang="en-US" sz="27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تصميم برنامج ذكي على المحمول للاشتراك في منظومة فرم الذرة وتنظيم مواعيد الحصاد. </a:t>
            </a:r>
          </a:p>
          <a:p>
            <a:pPr marL="637845" indent="-637845" algn="just" defTabSz="446436" rtl="1">
              <a:buFont typeface="Arial" panose="020B0604020202020204" pitchFamily="34" charset="0"/>
              <a:buChar char="•"/>
            </a:pPr>
            <a:r>
              <a:rPr lang="ar-EG" altLang="en-US" sz="27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تكوين فريق عمل لدراسة أفضل نسبة للرطوبة والمادة الجافة وأنواع الإضافات الغذائية لعمل أفضل أنواع السيلاج من هذه المخلفات بأحدث الاجهرة في هذا المجال.</a:t>
            </a:r>
          </a:p>
          <a:p>
            <a:pPr marL="637845" indent="-637845" algn="just" defTabSz="446436" rtl="1">
              <a:buFont typeface="Arial" panose="020B0604020202020204" pitchFamily="34" charset="0"/>
              <a:buChar char="•"/>
            </a:pPr>
            <a:r>
              <a:rPr lang="ar-EG" altLang="en-US" sz="27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تكوين فريق عمل من العمال والفنيين وتدريبهم على تكنولوجيا ماكينات الفرم الجديدة.</a:t>
            </a:r>
          </a:p>
          <a:p>
            <a:pPr marL="637845" indent="-637845" algn="just" defTabSz="446436" rtl="1">
              <a:buFont typeface="Arial" panose="020B0604020202020204" pitchFamily="34" charset="0"/>
              <a:buChar char="•"/>
            </a:pPr>
            <a:r>
              <a:rPr lang="ar-EG" altLang="en-US" sz="3224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</a:rPr>
              <a:t>الاثروالإستدامة</a:t>
            </a:r>
          </a:p>
          <a:p>
            <a:pPr marL="637845" indent="-637845" algn="just" defTabSz="446436" rtl="1">
              <a:buFont typeface="Arial" panose="020B0604020202020204" pitchFamily="34" charset="0"/>
              <a:buChar char="•"/>
            </a:pPr>
            <a:r>
              <a:rPr lang="ar-EG" altLang="en-US" sz="272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الواقع: </a:t>
            </a:r>
            <a:r>
              <a:rPr lang="ar-EG" altLang="en-US" sz="27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هو حرق مخلفات المحاصيل الخضراء أو تجميعها في أكوام كبيره حتي تجف أو تتعفن و تكون مصدر للحشرات والفئران </a:t>
            </a:r>
          </a:p>
          <a:p>
            <a:pPr marL="637845" indent="-637845" algn="just" defTabSz="446436" rtl="1">
              <a:buFont typeface="Arial" panose="020B0604020202020204" pitchFamily="34" charset="0"/>
              <a:buChar char="•"/>
            </a:pPr>
            <a:r>
              <a:rPr lang="ar-EG" altLang="en-US" sz="272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المقترح: </a:t>
            </a:r>
            <a:r>
              <a:rPr lang="ar-EG" altLang="en-US" sz="27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هو تدوير هذه المخلفات الخضراء عالية القيمة قبل أن تجف وفرمها وكبسها في عبوات بلاستيكية مغلقة تحفظ لمدة تزيد عن عام و تباع بمقابل مادي يضمن استدامة المشروع و هذا يحقق الأثر التالي:</a:t>
            </a:r>
          </a:p>
          <a:p>
            <a:pPr algn="just" defTabSz="446436" rtl="1"/>
            <a:r>
              <a:rPr lang="ar-EG" altLang="en-US" sz="27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•	رفع القيمة لهذه المخلفات وجود منظومة مستدامة ينتظرها المزارعين كل حصاد.</a:t>
            </a:r>
          </a:p>
          <a:p>
            <a:pPr algn="just" defTabSz="446436" rtl="1"/>
            <a:r>
              <a:rPr lang="ar-EG" altLang="en-US" sz="27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•	تقليل الأضرار للأطفال والحوامل ومرضى حساسية الصدر. </a:t>
            </a:r>
          </a:p>
          <a:p>
            <a:pPr marL="425230" indent="-425230" algn="just" defTabSz="446436" rtl="1">
              <a:buFont typeface="Arial" panose="020B0604020202020204" pitchFamily="34" charset="0"/>
              <a:buChar char="•"/>
            </a:pPr>
            <a:r>
              <a:rPr lang="ar-EG" altLang="en-US" sz="27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منع تلوث البيئة والمساهمة فى تقليل الاحتباس الحرارى.</a:t>
            </a:r>
          </a:p>
          <a:p>
            <a:pPr algn="just" defTabSz="446436" rtl="1"/>
            <a:r>
              <a:rPr lang="ar-EG" altLang="en-US" sz="27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•	تقليل تصادم السيارات على الطرق السريعة ( واختفاء شبورة الدخان).</a:t>
            </a:r>
          </a:p>
          <a:p>
            <a:pPr algn="just" defTabSz="446436" rtl="1"/>
            <a:r>
              <a:rPr lang="ar-EG" altLang="en-US" sz="27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•	تدوير المخلفات بشكل مستدام وادخال ثقافة جديدة للمزارعين </a:t>
            </a:r>
          </a:p>
          <a:p>
            <a:pPr marL="425230" indent="-425230" algn="just" defTabSz="446436" rtl="1">
              <a:buFont typeface="Arial" panose="020B0604020202020204" pitchFamily="34" charset="0"/>
              <a:buChar char="•"/>
            </a:pPr>
            <a:r>
              <a:rPr lang="ar-EG" altLang="en-US" sz="27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توفير الأراضي الشتوية لزراعة القمح بدلا من البرسيم .</a:t>
            </a:r>
          </a:p>
          <a:p>
            <a:pPr marL="425230" indent="-425230" algn="just" defTabSz="446436" rtl="1">
              <a:buFont typeface="Arial" panose="020B0604020202020204" pitchFamily="34" charset="0"/>
              <a:buChar char="•"/>
            </a:pPr>
            <a:r>
              <a:rPr lang="ar-EG" altLang="en-US" sz="27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زيادة دخل المزارع وتوفير مصدر جديد للأعلاف غير التقليدية.</a:t>
            </a:r>
          </a:p>
          <a:p>
            <a:pPr marL="425230" indent="-425230" algn="just" defTabSz="446436" rtl="1">
              <a:buFont typeface="Arial" panose="020B0604020202020204" pitchFamily="34" charset="0"/>
              <a:buChar char="•"/>
            </a:pPr>
            <a:r>
              <a:rPr lang="ar-EG" altLang="en-US" sz="27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تشغيل بعض الشباب فى المشروع وبمقابل مادى يسهم فى تقليل فجوة البطالة.</a:t>
            </a:r>
          </a:p>
          <a:p>
            <a:pPr marL="425230" indent="-425230" algn="just" defTabSz="446436" rtl="1">
              <a:buFont typeface="Arial" panose="020B0604020202020204" pitchFamily="34" charset="0"/>
              <a:buChar char="•"/>
            </a:pPr>
            <a:endParaRPr lang="ar-EG" altLang="en-US" sz="2728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marL="637845" indent="-637845" algn="just" rtl="1">
              <a:spcBef>
                <a:spcPts val="1240"/>
              </a:spcBef>
              <a:buFont typeface="Arial" panose="020B0604020202020204" pitchFamily="34" charset="0"/>
              <a:buChar char="•"/>
            </a:pPr>
            <a:endParaRPr lang="en-US" altLang="en-US" sz="272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lnSpc>
                <a:spcPct val="150000"/>
              </a:lnSpc>
              <a:spcBef>
                <a:spcPts val="1240"/>
              </a:spcBef>
            </a:pPr>
            <a:endParaRPr lang="en-US" altLang="en-US" sz="272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32" y="4697188"/>
            <a:ext cx="2557984" cy="1674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32" y="2082933"/>
            <a:ext cx="2504682" cy="2341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32" y="6964058"/>
            <a:ext cx="2676492" cy="25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5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276187" y="1386227"/>
            <a:ext cx="7843163" cy="64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95" tIns="56698" rIns="113395" bIns="56698" numCol="1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ar-EG" altLang="en-US" sz="3472" dirty="0">
                <a:solidFill>
                  <a:srgbClr val="C00000"/>
                </a:solidFill>
              </a:rPr>
              <a:t>الدراسة المالية لأستدامة للمشروع المقترح </a:t>
            </a:r>
            <a:endParaRPr lang="en-US" altLang="en-US" sz="3472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033374"/>
              </p:ext>
            </p:extLst>
          </p:nvPr>
        </p:nvGraphicFramePr>
        <p:xfrm>
          <a:off x="463890" y="2035045"/>
          <a:ext cx="13916673" cy="7686216"/>
        </p:xfrm>
        <a:graphic>
          <a:graphicData uri="http://schemas.openxmlformats.org/drawingml/2006/table">
            <a:tbl>
              <a:tblPr/>
              <a:tblGrid>
                <a:gridCol w="6181263">
                  <a:extLst>
                    <a:ext uri="{9D8B030D-6E8A-4147-A177-3AD203B41FA5}">
                      <a16:colId xmlns:a16="http://schemas.microsoft.com/office/drawing/2014/main" val="2907967376"/>
                    </a:ext>
                  </a:extLst>
                </a:gridCol>
                <a:gridCol w="7735410">
                  <a:extLst>
                    <a:ext uri="{9D8B030D-6E8A-4147-A177-3AD203B41FA5}">
                      <a16:colId xmlns:a16="http://schemas.microsoft.com/office/drawing/2014/main" val="1222608261"/>
                    </a:ext>
                  </a:extLst>
                </a:gridCol>
              </a:tblGrid>
              <a:tr h="52642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السعر</a:t>
                      </a:r>
                      <a:endParaRPr lang="en-US" sz="2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المطلوب</a:t>
                      </a:r>
                      <a:endParaRPr lang="en-US" sz="2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250301"/>
                  </a:ext>
                </a:extLst>
              </a:tr>
              <a:tr h="798648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يتم شراءها </a:t>
                      </a:r>
                      <a:r>
                        <a:rPr lang="ar-EG" sz="2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من تمويل</a:t>
                      </a:r>
                      <a:r>
                        <a:rPr lang="ar-EG" sz="2500" baseline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 للمشروع</a:t>
                      </a:r>
                      <a:r>
                        <a:rPr lang="ar-EG" sz="2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 ( </a:t>
                      </a:r>
                      <a:r>
                        <a:rPr lang="en-US" sz="2500" dirty="0">
                          <a:effectLst/>
                          <a:latin typeface="Segoe UI Semibold" panose="020B07020402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ar-EG" sz="2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 مليون جنيه)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شراء عدد 4 ماكينات للتقطيع  والفرم وشراء مكابس تقوم بالكبس والتغليف لبقايا الذرة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807442"/>
                  </a:ext>
                </a:extLst>
              </a:tr>
              <a:tr h="52642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100جنيه/ للفدان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تكاليف التشغيل من سعر الماكينات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175194"/>
                  </a:ext>
                </a:extLst>
              </a:tr>
              <a:tr h="52642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900 جنيه /للفدان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تكاليف شراء العبوات والاضافات الغذائية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2873"/>
                  </a:ext>
                </a:extLst>
              </a:tr>
              <a:tr h="52642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300 جنيه /للفدان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تكاليف رمزية لتشجيع مشاركة المزارعين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014534"/>
                  </a:ext>
                </a:extLst>
              </a:tr>
              <a:tr h="52642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300 جنيه/للفدان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تكاليف فريق التربيط وتسجيل المشتركين من المزارعين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319953"/>
                  </a:ext>
                </a:extLst>
              </a:tr>
              <a:tr h="52642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800 جنيه/ للفدان 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تكاليف العمالة لتجهيز الإضافات الغذائية وجمع البالات 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211496"/>
                  </a:ext>
                </a:extLst>
              </a:tr>
              <a:tr h="564200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600 جنيه/ للفدان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2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تكاليف النقل والتخزين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875158"/>
                  </a:ext>
                </a:extLst>
              </a:tr>
              <a:tr h="52642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1000 جنيه/ للفدان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2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تكاليف الاشراف الفني والعلمي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97848"/>
                  </a:ext>
                </a:extLst>
              </a:tr>
              <a:tr h="52642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4000جنيه/للفدان</a:t>
                      </a:r>
                      <a:endParaRPr lang="en-US" sz="2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إجمالي التكاليف المتغيرة</a:t>
                      </a:r>
                      <a:endParaRPr lang="en-US" sz="25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150075"/>
                  </a:ext>
                </a:extLst>
              </a:tr>
              <a:tr h="52642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10000 جنيه</a:t>
                      </a:r>
                      <a:endParaRPr lang="en-US" sz="2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2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الايرادات(10 طن سيلاج/للفدان (سعر الطن 1000 جنيه)</a:t>
                      </a:r>
                      <a:endParaRPr lang="en-US" sz="2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897942"/>
                  </a:ext>
                </a:extLst>
              </a:tr>
              <a:tr h="52642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6000 جنيه/ للفدان</a:t>
                      </a:r>
                      <a:endParaRPr lang="en-US" sz="2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الربح </a:t>
                      </a:r>
                      <a:endParaRPr lang="en-US" sz="2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60829"/>
                  </a:ext>
                </a:extLst>
              </a:tr>
              <a:tr h="52642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60 مليون جنيه</a:t>
                      </a:r>
                      <a:endParaRPr lang="en-US" sz="2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إجمالي الربح لتدوير 100000 طن ( 10000 فدان)</a:t>
                      </a:r>
                      <a:endParaRPr lang="en-US" sz="2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871072"/>
                  </a:ext>
                </a:extLst>
              </a:tr>
              <a:tr h="526423"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EG" sz="2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يتم توزيع جزء من الأنتاج بإتفاق مسبق علي المزارعين مقابل المساهمة</a:t>
                      </a:r>
                      <a:r>
                        <a:rPr lang="ar-EG" sz="22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بمحاصيلهم في المنظومة وبيع الجزء الباقي للمزارع لصالح أستدامة المشروع</a:t>
                      </a:r>
                      <a:endParaRPr lang="en-US" sz="2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872" marR="70872" marT="102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82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359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387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067619" y="2760154"/>
            <a:ext cx="6984112" cy="953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altLang="en-US" sz="6201" dirty="0">
                <a:solidFill>
                  <a:srgbClr val="00B050"/>
                </a:solidFill>
                <a:latin typeface="AGA Arabesque Desktop" pitchFamily="2" charset="2"/>
                <a:cs typeface="Andalus" panose="02020603050405020304" pitchFamily="18" charset="-78"/>
              </a:rPr>
              <a:t>شكراً</a:t>
            </a:r>
            <a:endParaRPr lang="en-US" altLang="en-US" sz="6201" dirty="0">
              <a:solidFill>
                <a:srgbClr val="00B050"/>
              </a:solidFill>
              <a:latin typeface="AGA Arabesque Desktop" pitchFamily="2" charset="2"/>
              <a:cs typeface="Andalus" panose="02020603050405020304" pitchFamily="18" charset="-78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28611" y="3713714"/>
            <a:ext cx="8662128" cy="45959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n-US" altLang="en-US" sz="3472" b="1" dirty="0">
                <a:solidFill>
                  <a:srgbClr val="C00000"/>
                </a:solidFill>
                <a:cs typeface="+mj-cs"/>
              </a:rPr>
              <a:t>   </a:t>
            </a:r>
            <a:r>
              <a:rPr lang="ar-EG" altLang="en-US" sz="3472" b="1" dirty="0">
                <a:solidFill>
                  <a:srgbClr val="C00000"/>
                </a:solidFill>
                <a:latin typeface="AGA Arabesque Desktop" panose="05010101010101010101" pitchFamily="2" charset="2"/>
                <a:ea typeface="+mj-ea"/>
                <a:cs typeface="+mj-cs"/>
              </a:rPr>
              <a:t>مزيد من التقدم لوطننا الغالي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ar-EG" altLang="en-US" sz="3472" b="1" dirty="0">
                <a:cs typeface="+mj-cs"/>
              </a:rPr>
              <a:t>تحياتي لك  م ،،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ar-EG" altLang="en-US" sz="3472" b="1" dirty="0">
                <a:cs typeface="+mj-cs"/>
              </a:rPr>
              <a:t>د/ محمود عبداللطيف محمد عبدالله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ar-EG" altLang="en-US" sz="3472" b="1" dirty="0">
                <a:cs typeface="+mj-cs"/>
              </a:rPr>
              <a:t>كلية الزراعة - جامعة أسيوط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ar-EG" altLang="en-US" sz="3472" b="1" dirty="0">
                <a:cs typeface="+mj-cs"/>
              </a:rPr>
              <a:t>دكتوراه في تغذية الحيوان – جامعة أثينا الزراعية باليونان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ar-EG" altLang="en-US" sz="3472" b="1" dirty="0">
                <a:cs typeface="+mj-cs"/>
              </a:rPr>
              <a:t>01024304084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en-US" altLang="en-US" sz="3472" b="1" dirty="0">
                <a:cs typeface="+mj-cs"/>
              </a:rPr>
              <a:t>moudlatife@aun.edu.eg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A01E4-AFBE-4045-9A1D-374CEB1B9B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67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1442</TotalTime>
  <Words>775</Words>
  <Application>Microsoft Office PowerPoint</Application>
  <PresentationFormat>Custom</PresentationFormat>
  <Paragraphs>90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AGA Arabesque Desktop</vt:lpstr>
      <vt:lpstr>Arial</vt:lpstr>
      <vt:lpstr>Calibri</vt:lpstr>
      <vt:lpstr>Calibri Light</vt:lpstr>
      <vt:lpstr>Segoe UI Semibold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Alhosein Hamada</dc:creator>
  <cp:lastModifiedBy>Mohamed Elmelegy</cp:lastModifiedBy>
  <cp:revision>112</cp:revision>
  <cp:lastPrinted>2021-01-11T22:04:58Z</cp:lastPrinted>
  <dcterms:created xsi:type="dcterms:W3CDTF">2020-11-04T09:02:13Z</dcterms:created>
  <dcterms:modified xsi:type="dcterms:W3CDTF">2022-10-19T20:53:38Z</dcterms:modified>
</cp:coreProperties>
</file>