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8" r:id="rId4"/>
    <p:sldId id="266" r:id="rId5"/>
    <p:sldId id="272" r:id="rId6"/>
    <p:sldId id="262" r:id="rId7"/>
  </p:sldIdLst>
  <p:sldSz cx="15119350" cy="10691813"/>
  <p:notesSz cx="7013575" cy="9299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5006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9363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0596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8535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8018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9310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7653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1120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54656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034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6830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65137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mailto:info@together-eg.co" TargetMode="External"/><Relationship Id="rId5" Type="http://schemas.openxmlformats.org/officeDocument/2006/relationships/hyperlink" Target="http://www.together-eg.com/"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335208" y="2400015"/>
            <a:ext cx="11898271" cy="1960589"/>
          </a:xfrm>
        </p:spPr>
        <p:txBody>
          <a:bodyPr>
            <a:normAutofit/>
          </a:bodyPr>
          <a:lstStyle/>
          <a:p>
            <a:pPr>
              <a:lnSpc>
                <a:spcPct val="100000"/>
              </a:lnSpc>
              <a:spcBef>
                <a:spcPts val="1488"/>
              </a:spcBef>
              <a:spcAft>
                <a:spcPts val="1488"/>
              </a:spcAft>
            </a:pPr>
            <a:r>
              <a:rPr lang="ar-EG" sz="5952" b="1" dirty="0">
                <a:solidFill>
                  <a:srgbClr val="C00000"/>
                </a:solidFill>
              </a:rPr>
              <a:t>مشروع سماد عالى الجودة من إعادة استخدام المخلفات الزراعية</a:t>
            </a:r>
            <a:endParaRPr lang="en-US" sz="5952" b="1" dirty="0">
              <a:solidFill>
                <a:srgbClr val="C00000"/>
              </a:solidFill>
            </a:endParaRPr>
          </a:p>
        </p:txBody>
      </p:sp>
      <p:sp>
        <p:nvSpPr>
          <p:cNvPr id="4" name="Subtitle 2"/>
          <p:cNvSpPr>
            <a:spLocks noGrp="1"/>
          </p:cNvSpPr>
          <p:nvPr>
            <p:ph type="subTitle" idx="1"/>
          </p:nvPr>
        </p:nvSpPr>
        <p:spPr>
          <a:xfrm>
            <a:off x="1791061" y="5008119"/>
            <a:ext cx="11339513" cy="807956"/>
          </a:xfrm>
        </p:spPr>
        <p:txBody>
          <a:bodyPr>
            <a:normAutofit/>
          </a:bodyPr>
          <a:lstStyle/>
          <a:p>
            <a:r>
              <a:rPr lang="ar-EG" b="1" dirty="0"/>
              <a:t>المبادرة الوطنية للمشروعات الخضراء الذكية</a:t>
            </a:r>
          </a:p>
        </p:txBody>
      </p:sp>
      <p:grpSp>
        <p:nvGrpSpPr>
          <p:cNvPr id="9" name="Group 8">
            <a:extLst>
              <a:ext uri="{FF2B5EF4-FFF2-40B4-BE49-F238E27FC236}">
                <a16:creationId xmlns:a16="http://schemas.microsoft.com/office/drawing/2014/main" id="{BF199662-BB13-029D-E5E4-5688F0E3B577}"/>
              </a:ext>
            </a:extLst>
          </p:cNvPr>
          <p:cNvGrpSpPr/>
          <p:nvPr/>
        </p:nvGrpSpPr>
        <p:grpSpPr>
          <a:xfrm>
            <a:off x="3159693" y="5546305"/>
            <a:ext cx="8799966" cy="2702000"/>
            <a:chOff x="2090052" y="1632879"/>
            <a:chExt cx="8011896" cy="2849586"/>
          </a:xfrm>
        </p:grpSpPr>
        <p:pic>
          <p:nvPicPr>
            <p:cNvPr id="10" name="Picture 9" descr="A picture containing grass, outdoor, field, plant&#10;&#10;Description automatically generated">
              <a:extLst>
                <a:ext uri="{FF2B5EF4-FFF2-40B4-BE49-F238E27FC236}">
                  <a16:creationId xmlns:a16="http://schemas.microsoft.com/office/drawing/2014/main" id="{594709B2-9EE5-DDA2-1602-19C4C94B4FDC}"/>
                </a:ext>
              </a:extLst>
            </p:cNvPr>
            <p:cNvPicPr>
              <a:picLocks noChangeAspect="1"/>
            </p:cNvPicPr>
            <p:nvPr/>
          </p:nvPicPr>
          <p:blipFill rotWithShape="1">
            <a:blip r:embed="rId2">
              <a:extLst>
                <a:ext uri="{28A0092B-C50C-407E-A947-70E740481C1C}">
                  <a14:useLocalDpi xmlns:a14="http://schemas.microsoft.com/office/drawing/2010/main" val="0"/>
                </a:ext>
              </a:extLst>
            </a:blip>
            <a:srcRect l="12139" r="12864" b="4"/>
            <a:stretch/>
          </p:blipFill>
          <p:spPr>
            <a:xfrm>
              <a:off x="2090052"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grpSp>
          <p:nvGrpSpPr>
            <p:cNvPr id="11" name="Group 10">
              <a:extLst>
                <a:ext uri="{FF2B5EF4-FFF2-40B4-BE49-F238E27FC236}">
                  <a16:creationId xmlns:a16="http://schemas.microsoft.com/office/drawing/2014/main" id="{F2B4E007-5A39-D73F-9442-62FAF781E704}"/>
                </a:ext>
              </a:extLst>
            </p:cNvPr>
            <p:cNvGrpSpPr/>
            <p:nvPr/>
          </p:nvGrpSpPr>
          <p:grpSpPr>
            <a:xfrm>
              <a:off x="4674471" y="1632879"/>
              <a:ext cx="5427477" cy="2849586"/>
              <a:chOff x="4674471" y="1632879"/>
              <a:chExt cx="5427477" cy="2849586"/>
            </a:xfrm>
          </p:grpSpPr>
          <p:pic>
            <p:nvPicPr>
              <p:cNvPr id="12" name="Picture 11" descr="A group of people standing outside&#10;&#10;Description automatically generated with medium confidence">
                <a:extLst>
                  <a:ext uri="{FF2B5EF4-FFF2-40B4-BE49-F238E27FC236}">
                    <a16:creationId xmlns:a16="http://schemas.microsoft.com/office/drawing/2014/main" id="{D7F80986-E8C0-4B95-8F7D-906269CBD1AF}"/>
                  </a:ext>
                </a:extLst>
              </p:cNvPr>
              <p:cNvPicPr>
                <a:picLocks noChangeAspect="1"/>
              </p:cNvPicPr>
              <p:nvPr/>
            </p:nvPicPr>
            <p:blipFill rotWithShape="1">
              <a:blip r:embed="rId3">
                <a:extLst>
                  <a:ext uri="{28A0092B-C50C-407E-A947-70E740481C1C}">
                    <a14:useLocalDpi xmlns:a14="http://schemas.microsoft.com/office/drawing/2010/main" val="0"/>
                  </a:ext>
                </a:extLst>
              </a:blip>
              <a:srcRect l="24999" r="4" b="4"/>
              <a:stretch/>
            </p:blipFill>
            <p:spPr>
              <a:xfrm>
                <a:off x="4674471"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3" name="Picture 12" descr="A group of people sitting in a room&#10;&#10;Description automatically generated with medium confidence">
                <a:extLst>
                  <a:ext uri="{FF2B5EF4-FFF2-40B4-BE49-F238E27FC236}">
                    <a16:creationId xmlns:a16="http://schemas.microsoft.com/office/drawing/2014/main" id="{B7A5383B-C5C0-E653-F022-6E9C98CE3D4C}"/>
                  </a:ext>
                </a:extLst>
              </p:cNvPr>
              <p:cNvPicPr>
                <a:picLocks noChangeAspect="1"/>
              </p:cNvPicPr>
              <p:nvPr/>
            </p:nvPicPr>
            <p:blipFill rotWithShape="1">
              <a:blip r:embed="rId4">
                <a:extLst>
                  <a:ext uri="{28A0092B-C50C-407E-A947-70E740481C1C}">
                    <a14:useLocalDpi xmlns:a14="http://schemas.microsoft.com/office/drawing/2010/main" val="0"/>
                  </a:ext>
                </a:extLst>
              </a:blip>
              <a:srcRect l="7615" r="17388" b="4"/>
              <a:stretch/>
            </p:blipFill>
            <p:spPr>
              <a:xfrm>
                <a:off x="7252362"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grpSp>
      </p:grpSp>
      <p:sp>
        <p:nvSpPr>
          <p:cNvPr id="2" name="Subtitle 2">
            <a:extLst>
              <a:ext uri="{FF2B5EF4-FFF2-40B4-BE49-F238E27FC236}">
                <a16:creationId xmlns:a16="http://schemas.microsoft.com/office/drawing/2014/main" id="{899D4D77-250B-EEF6-512E-2AC092B953A1}"/>
              </a:ext>
            </a:extLst>
          </p:cNvPr>
          <p:cNvSpPr txBox="1">
            <a:spLocks/>
          </p:cNvSpPr>
          <p:nvPr/>
        </p:nvSpPr>
        <p:spPr>
          <a:xfrm>
            <a:off x="155555" y="8770669"/>
            <a:ext cx="13296306" cy="807956"/>
          </a:xfrm>
          <a:prstGeom prst="rect">
            <a:avLst/>
          </a:prstGeom>
        </p:spPr>
        <p:txBody>
          <a:bodyPr vert="horz" lIns="113395" tIns="56698" rIns="113395" bIns="56698"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744"/>
              </a:spcBef>
            </a:pPr>
            <a:r>
              <a:rPr lang="en-US" sz="1860" b="1" dirty="0">
                <a:latin typeface="Simplified Arabic" panose="02020603050405020304" pitchFamily="18" charset="-78"/>
                <a:cs typeface="Simplified Arabic" panose="02020603050405020304" pitchFamily="18" charset="-78"/>
              </a:rPr>
              <a:t>Web : </a:t>
            </a:r>
            <a:r>
              <a:rPr lang="en-US" sz="1860" b="1" dirty="0">
                <a:latin typeface="Simplified Arabic" panose="02020603050405020304" pitchFamily="18" charset="-78"/>
                <a:cs typeface="Simplified Arabic" panose="02020603050405020304" pitchFamily="18" charset="-78"/>
                <a:hlinkClick r:id="rId5">
                  <a:extLst>
                    <a:ext uri="{A12FA001-AC4F-418D-AE19-62706E023703}">
                      <ahyp:hlinkClr xmlns:ahyp="http://schemas.microsoft.com/office/drawing/2018/hyperlinkcolor" val="tx"/>
                    </a:ext>
                  </a:extLst>
                </a:hlinkClick>
              </a:rPr>
              <a:t>www.together-eg.com</a:t>
            </a:r>
            <a:r>
              <a:rPr lang="en-US" sz="1860" b="1" dirty="0">
                <a:latin typeface="Simplified Arabic" panose="02020603050405020304" pitchFamily="18" charset="-78"/>
                <a:cs typeface="Simplified Arabic" panose="02020603050405020304" pitchFamily="18" charset="-78"/>
              </a:rPr>
              <a:t>       Email: </a:t>
            </a:r>
            <a:r>
              <a:rPr lang="en-US" sz="1860" b="1" dirty="0">
                <a:latin typeface="Simplified Arabic" panose="02020603050405020304" pitchFamily="18" charset="-78"/>
                <a:cs typeface="Simplified Arabic" panose="02020603050405020304" pitchFamily="18" charset="-78"/>
                <a:hlinkClick r:id="rId6">
                  <a:extLst>
                    <a:ext uri="{A12FA001-AC4F-418D-AE19-62706E023703}">
                      <ahyp:hlinkClr xmlns:ahyp="http://schemas.microsoft.com/office/drawing/2018/hyperlinkcolor" val="tx"/>
                    </a:ext>
                  </a:extLst>
                </a:hlinkClick>
              </a:rPr>
              <a:t>info@together-eg.c</a:t>
            </a:r>
            <a:r>
              <a:rPr lang="en-US" sz="1860" b="1" u="sng" dirty="0">
                <a:latin typeface="Simplified Arabic" panose="02020603050405020304" pitchFamily="18" charset="-78"/>
                <a:cs typeface="Simplified Arabic" panose="02020603050405020304" pitchFamily="18" charset="-78"/>
                <a:hlinkClick r:id="rId6">
                  <a:extLst>
                    <a:ext uri="{A12FA001-AC4F-418D-AE19-62706E023703}">
                      <ahyp:hlinkClr xmlns:ahyp="http://schemas.microsoft.com/office/drawing/2018/hyperlinkcolor" val="tx"/>
                    </a:ext>
                  </a:extLst>
                </a:hlinkClick>
              </a:rPr>
              <a:t>o</a:t>
            </a:r>
            <a:r>
              <a:rPr lang="en-US" sz="1860" b="1" u="sng" dirty="0">
                <a:latin typeface="Simplified Arabic" panose="02020603050405020304" pitchFamily="18" charset="-78"/>
                <a:cs typeface="Simplified Arabic" panose="02020603050405020304" pitchFamily="18" charset="-78"/>
              </a:rPr>
              <a:t>m</a:t>
            </a:r>
            <a:r>
              <a:rPr lang="en-US" sz="1860" b="1" dirty="0">
                <a:latin typeface="Simplified Arabic" panose="02020603050405020304" pitchFamily="18" charset="-78"/>
                <a:cs typeface="Simplified Arabic" panose="02020603050405020304" pitchFamily="18" charset="-78"/>
              </a:rPr>
              <a:t>  </a:t>
            </a:r>
          </a:p>
          <a:p>
            <a:pPr>
              <a:spcBef>
                <a:spcPts val="744"/>
              </a:spcBef>
            </a:pPr>
            <a:r>
              <a:rPr lang="en-US" sz="1860" b="1" dirty="0">
                <a:latin typeface="Simplified Arabic" panose="02020603050405020304" pitchFamily="18" charset="-78"/>
                <a:cs typeface="Simplified Arabic" panose="02020603050405020304" pitchFamily="18" charset="-78"/>
              </a:rPr>
              <a:t>Tel: 01221666658                     Address: Tower 2 | Al Rai Towers | Next to Damaris Bridge | Minya city</a:t>
            </a:r>
            <a:endParaRPr lang="ar-EG" sz="1860" b="1" dirty="0">
              <a:latin typeface="Simplified Arabic" panose="02020603050405020304" pitchFamily="18" charset="-78"/>
              <a:cs typeface="Simplified Arabic" panose="02020603050405020304" pitchFamily="18" charset="-78"/>
            </a:endParaRPr>
          </a:p>
        </p:txBody>
      </p:sp>
      <p:sp>
        <p:nvSpPr>
          <p:cNvPr id="6" name="Subtitle 2">
            <a:extLst>
              <a:ext uri="{FF2B5EF4-FFF2-40B4-BE49-F238E27FC236}">
                <a16:creationId xmlns:a16="http://schemas.microsoft.com/office/drawing/2014/main" id="{4CDB29F4-E3D4-DF18-3810-E0C9444E442C}"/>
              </a:ext>
            </a:extLst>
          </p:cNvPr>
          <p:cNvSpPr txBox="1">
            <a:spLocks/>
          </p:cNvSpPr>
          <p:nvPr/>
        </p:nvSpPr>
        <p:spPr>
          <a:xfrm>
            <a:off x="11223764" y="7548584"/>
            <a:ext cx="3517444" cy="1189218"/>
          </a:xfrm>
          <a:prstGeom prst="rect">
            <a:avLst/>
          </a:prstGeom>
        </p:spPr>
        <p:txBody>
          <a:bodyPr vert="horz" lIns="113395" tIns="56698" rIns="113395" bIns="56698"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EG" sz="2976" b="1" dirty="0">
                <a:latin typeface="Simplified Arabic" panose="02020603050405020304" pitchFamily="18" charset="-78"/>
                <a:cs typeface="Simplified Arabic" panose="02020603050405020304" pitchFamily="18" charset="-78"/>
              </a:rPr>
              <a:t>ساره جمال حسين</a:t>
            </a:r>
          </a:p>
          <a:p>
            <a:pPr algn="ctr"/>
            <a:r>
              <a:rPr lang="ar-EG" sz="2976" b="1" dirty="0">
                <a:solidFill>
                  <a:schemeClr val="accent6">
                    <a:lumMod val="50000"/>
                  </a:schemeClr>
                </a:solidFill>
                <a:latin typeface="Simplified Arabic" panose="02020603050405020304" pitchFamily="18" charset="-78"/>
                <a:cs typeface="Simplified Arabic" panose="02020603050405020304" pitchFamily="18" charset="-78"/>
              </a:rPr>
              <a:t>منسق المشروع</a:t>
            </a:r>
          </a:p>
          <a:p>
            <a:pPr algn="ctr"/>
            <a:endParaRPr lang="ar-EG" sz="2976" b="1" dirty="0">
              <a:solidFill>
                <a:schemeClr val="accent2">
                  <a:lumMod val="75000"/>
                </a:schemeClr>
              </a:solidFill>
              <a:latin typeface="Simplified Arabic" panose="02020603050405020304" pitchFamily="18" charset="-78"/>
              <a:cs typeface="Simplified Arabic" panose="02020603050405020304" pitchFamily="18" charset="-78"/>
            </a:endParaRPr>
          </a:p>
          <a:p>
            <a:pPr algn="ctr"/>
            <a:endParaRPr lang="en-US" sz="2976" b="1" dirty="0">
              <a:solidFill>
                <a:schemeClr val="accent2">
                  <a:lumMod val="75000"/>
                </a:schemeClr>
              </a:solidFill>
              <a:latin typeface="Simplified Arabic" panose="02020603050405020304" pitchFamily="18" charset="-78"/>
              <a:cs typeface="Simplified Arabic" panose="02020603050405020304" pitchFamily="18" charset="-78"/>
            </a:endParaRPr>
          </a:p>
        </p:txBody>
      </p:sp>
      <p:sp>
        <p:nvSpPr>
          <p:cNvPr id="7" name="Subtitle 2">
            <a:extLst>
              <a:ext uri="{FF2B5EF4-FFF2-40B4-BE49-F238E27FC236}">
                <a16:creationId xmlns:a16="http://schemas.microsoft.com/office/drawing/2014/main" id="{A6410A59-2E75-28C0-0F23-9D37D8484690}"/>
              </a:ext>
            </a:extLst>
          </p:cNvPr>
          <p:cNvSpPr txBox="1">
            <a:spLocks/>
          </p:cNvSpPr>
          <p:nvPr/>
        </p:nvSpPr>
        <p:spPr>
          <a:xfrm>
            <a:off x="-43095" y="7491068"/>
            <a:ext cx="3938682" cy="1096460"/>
          </a:xfrm>
          <a:prstGeom prst="rect">
            <a:avLst/>
          </a:prstGeom>
        </p:spPr>
        <p:txBody>
          <a:bodyPr vert="horz" lIns="113395" tIns="56698" rIns="113395" bIns="56698"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EG" sz="2976" b="1" dirty="0">
                <a:latin typeface="Simplified Arabic" panose="02020603050405020304" pitchFamily="18" charset="-78"/>
                <a:cs typeface="Simplified Arabic" panose="02020603050405020304" pitchFamily="18" charset="-78"/>
              </a:rPr>
              <a:t>سامح سيف غالى</a:t>
            </a:r>
          </a:p>
          <a:p>
            <a:pPr algn="ctr"/>
            <a:r>
              <a:rPr lang="ar-EG" sz="2976" b="1" dirty="0">
                <a:solidFill>
                  <a:schemeClr val="accent6">
                    <a:lumMod val="50000"/>
                  </a:schemeClr>
                </a:solidFill>
                <a:latin typeface="Simplified Arabic" panose="02020603050405020304" pitchFamily="18" charset="-78"/>
                <a:cs typeface="Simplified Arabic" panose="02020603050405020304" pitchFamily="18" charset="-78"/>
              </a:rPr>
              <a:t>مدير المشروع</a:t>
            </a:r>
          </a:p>
          <a:p>
            <a:pPr algn="ctr"/>
            <a:endParaRPr lang="ar-EG" sz="2976" b="1" dirty="0">
              <a:solidFill>
                <a:schemeClr val="accent2">
                  <a:lumMod val="75000"/>
                </a:schemeClr>
              </a:solidFill>
              <a:latin typeface="Simplified Arabic" panose="02020603050405020304" pitchFamily="18" charset="-78"/>
              <a:cs typeface="Simplified Arabic" panose="02020603050405020304" pitchFamily="18" charset="-78"/>
            </a:endParaRPr>
          </a:p>
          <a:p>
            <a:pPr algn="ctr"/>
            <a:endParaRPr lang="en-US" sz="2976" b="1" dirty="0">
              <a:solidFill>
                <a:schemeClr val="accent2">
                  <a:lumMod val="75000"/>
                </a:schemeClr>
              </a:solidFill>
              <a:latin typeface="Simplified Arabic" panose="02020603050405020304" pitchFamily="18" charset="-78"/>
              <a:cs typeface="Simplified Arabic" panose="02020603050405020304" pitchFamily="18" charset="-78"/>
            </a:endParaRPr>
          </a:p>
        </p:txBody>
      </p:sp>
      <p:sp>
        <p:nvSpPr>
          <p:cNvPr id="8" name="Subtitle 2">
            <a:extLst>
              <a:ext uri="{FF2B5EF4-FFF2-40B4-BE49-F238E27FC236}">
                <a16:creationId xmlns:a16="http://schemas.microsoft.com/office/drawing/2014/main" id="{CC59873E-989F-8A55-8682-0B09E5915AD4}"/>
              </a:ext>
            </a:extLst>
          </p:cNvPr>
          <p:cNvSpPr txBox="1">
            <a:spLocks/>
          </p:cNvSpPr>
          <p:nvPr/>
        </p:nvSpPr>
        <p:spPr>
          <a:xfrm>
            <a:off x="2668010" y="4315811"/>
            <a:ext cx="8927496" cy="865479"/>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EG" sz="3596" b="1" dirty="0"/>
              <a:t>الجهة المنفذة / مؤسسة معاً للتنمية والبيئة – المنيا </a:t>
            </a:r>
            <a:endParaRPr lang="en-US" sz="3596" b="1"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95815" y="2606210"/>
            <a:ext cx="14560591" cy="101541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3947" rtl="1">
              <a:spcBef>
                <a:spcPts val="1240"/>
              </a:spcBef>
              <a:buNone/>
              <a:defRPr/>
            </a:pPr>
            <a:r>
              <a:rPr lang="ar-EG" sz="2604" b="1" dirty="0">
                <a:solidFill>
                  <a:srgbClr val="C00000"/>
                </a:solidFill>
                <a:latin typeface="Calibri" panose="020F0502020204030204"/>
                <a:cs typeface="Arial" panose="020B0604020202020204" pitchFamily="34" charset="0"/>
              </a:rPr>
              <a:t>مقدم المشروع : </a:t>
            </a:r>
            <a:r>
              <a:rPr lang="ar-EG" sz="2604" b="1" dirty="0">
                <a:solidFill>
                  <a:sysClr val="windowText" lastClr="000000"/>
                </a:solidFill>
                <a:latin typeface="Calibri" panose="020F0502020204030204"/>
                <a:cs typeface="Arial" panose="020B0604020202020204" pitchFamily="34" charset="0"/>
              </a:rPr>
              <a:t>سامح سيف غالى حنا     </a:t>
            </a:r>
            <a:r>
              <a:rPr lang="ar-EG" sz="2604" dirty="0">
                <a:solidFill>
                  <a:sysClr val="windowText" lastClr="000000"/>
                </a:solidFill>
                <a:latin typeface="Calibri" panose="020F0502020204030204"/>
                <a:cs typeface="Arial" panose="020B0604020202020204" pitchFamily="34" charset="0"/>
              </a:rPr>
              <a:t>مؤسس مؤسسة معاً للتنمية والبيئة </a:t>
            </a:r>
          </a:p>
          <a:p>
            <a:pPr marL="0" indent="0" algn="r" defTabSz="1133947" rtl="1">
              <a:spcBef>
                <a:spcPts val="1240"/>
              </a:spcBef>
              <a:buNone/>
              <a:defRPr/>
            </a:pPr>
            <a:r>
              <a:rPr lang="ar-EG" sz="2604" dirty="0">
                <a:solidFill>
                  <a:sysClr val="windowText" lastClr="000000"/>
                </a:solidFill>
                <a:latin typeface="Calibri" panose="020F0502020204030204"/>
                <a:cs typeface="Arial" panose="020B0604020202020204" pitchFamily="34" charset="0"/>
              </a:rPr>
              <a:t>                                                خبير المشاركة المجتمعية -وزارة الإسكان بمشروعات الصرف الصحى القروى </a:t>
            </a:r>
          </a:p>
        </p:txBody>
      </p:sp>
      <p:sp>
        <p:nvSpPr>
          <p:cNvPr id="3" name="Content Placeholder 2">
            <a:extLst>
              <a:ext uri="{FF2B5EF4-FFF2-40B4-BE49-F238E27FC236}">
                <a16:creationId xmlns:a16="http://schemas.microsoft.com/office/drawing/2014/main" id="{6FA150E0-E4AB-A07D-0BB8-58A99375EB3E}"/>
              </a:ext>
            </a:extLst>
          </p:cNvPr>
          <p:cNvSpPr txBox="1">
            <a:spLocks/>
          </p:cNvSpPr>
          <p:nvPr/>
        </p:nvSpPr>
        <p:spPr>
          <a:xfrm>
            <a:off x="295815" y="3504934"/>
            <a:ext cx="14778791" cy="2533943"/>
          </a:xfrm>
          <a:prstGeom prst="rect">
            <a:avLst/>
          </a:prstGeom>
        </p:spPr>
        <p:txBody>
          <a:bodyPr vert="horz" lIns="113395" tIns="56698" rIns="113395" bIns="5669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00000"/>
              </a:lnSpc>
              <a:spcBef>
                <a:spcPts val="0"/>
              </a:spcBef>
            </a:pPr>
            <a:r>
              <a:rPr lang="ar-EG" sz="2232" dirty="0">
                <a:solidFill>
                  <a:sysClr val="windowText" lastClr="000000"/>
                </a:solidFill>
                <a:latin typeface="Calibri" panose="020F0502020204030204"/>
                <a:cs typeface="Arial" panose="020B0604020202020204" pitchFamily="34" charset="0"/>
              </a:rPr>
              <a:t>المشروع ينفذ بدعم من المعونة الأمريكية ( دعم يتمثل في شراء المعدات ) ويعتمد على الاستفادة العضوية من المخلفات الزراعية بكل أنواعها التى لا يستفيد منها أي من المزارعين أو الدولة ، وتؤثر هذه المخلفات على المجارى المائية وعلى تلوث الهواء ، والاستفادة من هذه المخلفات تقلل من تكلفة الزراعة للاستفادة من السماد الخارج وأيضاً تقليل المدخلات الكيماوية في الزراعة .</a:t>
            </a:r>
          </a:p>
          <a:p>
            <a:pPr marL="425230" indent="-425230" algn="justLow" rtl="1">
              <a:lnSpc>
                <a:spcPct val="100000"/>
              </a:lnSpc>
              <a:spcBef>
                <a:spcPts val="0"/>
              </a:spcBef>
              <a:buFont typeface="Arial" panose="020B0604020202020204" pitchFamily="34" charset="0"/>
              <a:buChar char="•"/>
            </a:pPr>
            <a:r>
              <a:rPr lang="ar-EG" sz="2232" dirty="0">
                <a:solidFill>
                  <a:sysClr val="windowText" lastClr="000000"/>
                </a:solidFill>
                <a:latin typeface="Calibri" panose="020F0502020204030204"/>
                <a:cs typeface="Arial" panose="020B0604020202020204" pitchFamily="34" charset="0"/>
              </a:rPr>
              <a:t>زيادة متوسط الدخل وخاصة لدى صغار المزارعين الذين يمتلكون 2 فدان فأقل من خلال تحويل تلك المخلفات إلي سماد عضوي (كمبوست ) يساعد علي زيادة كمية المحصول وتوفير المنصرف لشراء السماد الكيماوي وكذلك التسويق لبيع الكميات الفائضة عن احتياج صغار المزارعين من الكمبوست ، مما يترتب عليه زيادة في متوسط الدخل ، بالاضافة إلي توفير فرص عمل لبعض الشباب من القري المستهدفة بمحافظة المنيا (البرجاية – صفط اللبن – زهرة ) في عملية تحويل المخلفات الزراعية الي كمبوست وكذلك التسويق له ( ذلك كمرحلة اولى لحين تغطية باقى المحافظة من خلال مصنع السماد ) .</a:t>
            </a:r>
            <a:endParaRPr lang="en-US" sz="2232" dirty="0">
              <a:solidFill>
                <a:sysClr val="windowText" lastClr="000000"/>
              </a:solidFill>
              <a:latin typeface="Calibri" panose="020F0502020204030204"/>
              <a:cs typeface="Arial" panose="020B0604020202020204" pitchFamily="34" charset="0"/>
            </a:endParaRPr>
          </a:p>
        </p:txBody>
      </p:sp>
      <p:sp>
        <p:nvSpPr>
          <p:cNvPr id="4" name="Content Placeholder 2">
            <a:extLst>
              <a:ext uri="{FF2B5EF4-FFF2-40B4-BE49-F238E27FC236}">
                <a16:creationId xmlns:a16="http://schemas.microsoft.com/office/drawing/2014/main" id="{954385C3-BEDD-214C-32A5-A8AAF3795890}"/>
              </a:ext>
            </a:extLst>
          </p:cNvPr>
          <p:cNvSpPr txBox="1">
            <a:spLocks/>
          </p:cNvSpPr>
          <p:nvPr/>
        </p:nvSpPr>
        <p:spPr>
          <a:xfrm>
            <a:off x="380028" y="5996933"/>
            <a:ext cx="14673360" cy="1548538"/>
          </a:xfrm>
          <a:prstGeom prst="rect">
            <a:avLst/>
          </a:prstGeom>
        </p:spPr>
        <p:txBody>
          <a:bodyPr vert="horz" lIns="113395" tIns="56698" rIns="113395" bIns="5669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359" indent="-354359" algn="justLow" rtl="1">
              <a:lnSpc>
                <a:spcPct val="100000"/>
              </a:lnSpc>
              <a:spcBef>
                <a:spcPts val="0"/>
              </a:spcBef>
              <a:buFont typeface="Arial" panose="020B0604020202020204" pitchFamily="34" charset="0"/>
              <a:buChar char="•"/>
            </a:pPr>
            <a:r>
              <a:rPr lang="ar-EG" sz="2232" dirty="0">
                <a:solidFill>
                  <a:sysClr val="windowText" lastClr="000000"/>
                </a:solidFill>
                <a:latin typeface="Calibri" panose="020F0502020204030204"/>
                <a:cs typeface="Arial" panose="020B0604020202020204" pitchFamily="34" charset="0"/>
              </a:rPr>
              <a:t>تطبيق استراتيجيات جديدة لتحقيق تلك الاهداف قصيرة وطويلة المدى تعتمد على تنفيذ وحدات كمبوست في الاراضي الخاصة بالمزارعين ( كل مزارع داخل أرضه نقوم بكمر المخلفات مع بعض الاضافات باستخدام المعدات الخاصة بالمشروع والمتابعة الفنية لحين تكون الكمبوست) كل هذا عبر تطبيق موبايل أبليكشن يقوم المزراع فيه بطلب الخدمة مباشرة وتلقى المقترحات حول ذلك ونقل الخبرة فى طريقة تنفيذ الكمبوست من خلال شرح طريقة التنفيذ.</a:t>
            </a:r>
            <a:endParaRPr lang="en-US" sz="2232" dirty="0">
              <a:solidFill>
                <a:sysClr val="windowText" lastClr="000000"/>
              </a:solidFill>
              <a:latin typeface="Calibri" panose="020F0502020204030204"/>
              <a:cs typeface="Arial" panose="020B0604020202020204" pitchFamily="34" charset="0"/>
            </a:endParaRPr>
          </a:p>
        </p:txBody>
      </p:sp>
      <p:sp>
        <p:nvSpPr>
          <p:cNvPr id="6" name="Content Placeholder 2">
            <a:extLst>
              <a:ext uri="{FF2B5EF4-FFF2-40B4-BE49-F238E27FC236}">
                <a16:creationId xmlns:a16="http://schemas.microsoft.com/office/drawing/2014/main" id="{97F98FE5-D12F-22F1-BF28-FDB9597FAF60}"/>
              </a:ext>
            </a:extLst>
          </p:cNvPr>
          <p:cNvSpPr txBox="1">
            <a:spLocks/>
          </p:cNvSpPr>
          <p:nvPr/>
        </p:nvSpPr>
        <p:spPr>
          <a:xfrm>
            <a:off x="994386" y="8171956"/>
            <a:ext cx="13098609" cy="1426269"/>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25230" indent="-425230" algn="just" rtl="1">
              <a:lnSpc>
                <a:spcPct val="100000"/>
              </a:lnSpc>
              <a:spcBef>
                <a:spcPts val="0"/>
              </a:spcBef>
              <a:buFontTx/>
              <a:buChar char="-"/>
            </a:pPr>
            <a:r>
              <a:rPr lang="ar-EG" sz="2480" b="1" dirty="0">
                <a:latin typeface="Times New Roman" panose="02020603050405020304" pitchFamily="18" charset="0"/>
                <a:cs typeface="Arial" panose="020B0604020202020204" pitchFamily="34" charset="0"/>
              </a:rPr>
              <a:t>المزارعين : الحيازة من 2 فدان فأقل ، بالإضافة إلى الذين لا يستفيدوا من المخلفات .</a:t>
            </a:r>
          </a:p>
          <a:p>
            <a:pPr marL="425230" indent="-425230" algn="just" rtl="1">
              <a:lnSpc>
                <a:spcPct val="100000"/>
              </a:lnSpc>
              <a:spcBef>
                <a:spcPts val="0"/>
              </a:spcBef>
              <a:buFontTx/>
              <a:buChar char="-"/>
            </a:pPr>
            <a:r>
              <a:rPr lang="ar-EG" sz="2480" b="1" dirty="0">
                <a:latin typeface="Times New Roman" panose="02020603050405020304" pitchFamily="18" charset="0"/>
                <a:cs typeface="Arial" panose="020B0604020202020204" pitchFamily="34" charset="0"/>
              </a:rPr>
              <a:t>المزارع في مناطق عمل المنيا ، المؤسسات والجمعيات التي تعمل في مجال الزراعة . </a:t>
            </a:r>
          </a:p>
          <a:p>
            <a:pPr marL="425230" indent="-425230" algn="just" rtl="1">
              <a:lnSpc>
                <a:spcPct val="100000"/>
              </a:lnSpc>
              <a:spcBef>
                <a:spcPts val="0"/>
              </a:spcBef>
              <a:buFontTx/>
              <a:buChar char="-"/>
            </a:pPr>
            <a:r>
              <a:rPr lang="ar-EG" sz="2480" b="1" dirty="0">
                <a:latin typeface="Times New Roman" panose="02020603050405020304" pitchFamily="18" charset="0"/>
                <a:cs typeface="Arial" panose="020B0604020202020204" pitchFamily="34" charset="0"/>
              </a:rPr>
              <a:t>المؤسسات الحكومية التي تحتاج إلى نقل خبراتنا .</a:t>
            </a:r>
            <a:endParaRPr lang="en-US" sz="2480" b="1" dirty="0">
              <a:latin typeface="Times New Roman" panose="02020603050405020304" pitchFamily="18" charset="0"/>
              <a:cs typeface="Arial" panose="020B0604020202020204" pitchFamily="34" charset="0"/>
            </a:endParaRPr>
          </a:p>
        </p:txBody>
      </p:sp>
      <p:sp>
        <p:nvSpPr>
          <p:cNvPr id="7" name="Rectangle: Top Corners One Rounded and One Snipped 6">
            <a:extLst>
              <a:ext uri="{FF2B5EF4-FFF2-40B4-BE49-F238E27FC236}">
                <a16:creationId xmlns:a16="http://schemas.microsoft.com/office/drawing/2014/main" id="{E45042D8-877E-600C-9671-E8BCF45872C9}"/>
              </a:ext>
            </a:extLst>
          </p:cNvPr>
          <p:cNvSpPr/>
          <p:nvPr/>
        </p:nvSpPr>
        <p:spPr>
          <a:xfrm>
            <a:off x="5480764" y="7209924"/>
            <a:ext cx="3646160" cy="835151"/>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464" b="1" dirty="0">
                <a:solidFill>
                  <a:srgbClr val="0000FF"/>
                </a:solidFill>
                <a:latin typeface="Calibri Light" panose="020F0302020204030204"/>
                <a:ea typeface="+mj-ea"/>
                <a:cs typeface="Times New Roman" panose="02020603050405020304" pitchFamily="18" charset="0"/>
              </a:rPr>
              <a:t>الفئة المستهدفة</a:t>
            </a:r>
            <a:endParaRPr lang="en-US" sz="4464" b="1" dirty="0">
              <a:solidFill>
                <a:srgbClr val="0000FF"/>
              </a:solidFill>
              <a:latin typeface="Calibri Light" panose="020F0302020204030204"/>
              <a:ea typeface="+mj-ea"/>
              <a:cs typeface="Times New Roman" panose="02020603050405020304" pitchFamily="18" charset="0"/>
            </a:endParaRPr>
          </a:p>
        </p:txBody>
      </p:sp>
      <p:pic>
        <p:nvPicPr>
          <p:cNvPr id="10" name="Picture 9" descr="A picture containing person, different, several&#10;&#10;Description automatically generated">
            <a:extLst>
              <a:ext uri="{FF2B5EF4-FFF2-40B4-BE49-F238E27FC236}">
                <a16:creationId xmlns:a16="http://schemas.microsoft.com/office/drawing/2014/main" id="{7F3D21EB-0E50-AB94-3B46-8BB7F562E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0714"/>
            <a:ext cx="3842835" cy="2497510"/>
          </a:xfrm>
          <a:prstGeom prst="rect">
            <a:avLst/>
          </a:prstGeom>
        </p:spPr>
      </p:pic>
      <p:sp>
        <p:nvSpPr>
          <p:cNvPr id="11" name="Rectangle: Top Corners One Rounded and One Snipped 10">
            <a:extLst>
              <a:ext uri="{FF2B5EF4-FFF2-40B4-BE49-F238E27FC236}">
                <a16:creationId xmlns:a16="http://schemas.microsoft.com/office/drawing/2014/main" id="{0D6145CC-A67E-3F40-0FCA-81D2EFF9540A}"/>
              </a:ext>
            </a:extLst>
          </p:cNvPr>
          <p:cNvSpPr/>
          <p:nvPr/>
        </p:nvSpPr>
        <p:spPr>
          <a:xfrm>
            <a:off x="5423246" y="1748664"/>
            <a:ext cx="4264641" cy="767550"/>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464" b="1" dirty="0">
                <a:solidFill>
                  <a:srgbClr val="0000FF"/>
                </a:solidFill>
                <a:latin typeface="Calibri Light" panose="020F0302020204030204"/>
                <a:ea typeface="+mj-ea"/>
                <a:cs typeface="Times New Roman" panose="02020603050405020304" pitchFamily="18" charset="0"/>
              </a:rPr>
              <a:t>فكرة المشروع</a:t>
            </a:r>
            <a:endParaRPr lang="en-US" sz="4464" b="1" dirty="0">
              <a:solidFill>
                <a:srgbClr val="0000FF"/>
              </a:solidFill>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43123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34405" y="5527365"/>
            <a:ext cx="12631003" cy="4070858"/>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rtl="1">
              <a:lnSpc>
                <a:spcPct val="110000"/>
              </a:lnSpc>
              <a:spcBef>
                <a:spcPts val="0"/>
              </a:spcBef>
              <a:defRPr/>
            </a:pPr>
            <a:r>
              <a:rPr lang="ar-EG" sz="2976" b="1" dirty="0">
                <a:solidFill>
                  <a:srgbClr val="C00000"/>
                </a:solidFill>
                <a:latin typeface="Calibri" panose="020F0502020204030204"/>
                <a:cs typeface="Arial" panose="020B0604020202020204" pitchFamily="34" charset="0"/>
              </a:rPr>
              <a:t>أثر المشروع الاقتصادي والاجتماعي والبيئي .</a:t>
            </a:r>
          </a:p>
          <a:p>
            <a:pPr marL="0" indent="0" algn="r" defTabSz="1133947" rtl="1">
              <a:lnSpc>
                <a:spcPct val="110000"/>
              </a:lnSpc>
              <a:spcBef>
                <a:spcPts val="0"/>
              </a:spcBef>
              <a:buNone/>
              <a:defRPr/>
            </a:pPr>
            <a:endParaRPr lang="ar-EG" sz="124" b="1" dirty="0">
              <a:solidFill>
                <a:srgbClr val="C00000"/>
              </a:solidFill>
              <a:latin typeface="Calibri" panose="020F0502020204030204"/>
              <a:cs typeface="Arial" panose="020B0604020202020204" pitchFamily="34" charset="0"/>
            </a:endParaRPr>
          </a:p>
          <a:p>
            <a:pPr marL="637845" indent="-637845" algn="r" rtl="1">
              <a:lnSpc>
                <a:spcPct val="110000"/>
              </a:lnSpc>
              <a:spcBef>
                <a:spcPts val="0"/>
              </a:spcBef>
              <a:buFont typeface="+mj-lt"/>
              <a:buAutoNum type="arabicPeriod"/>
              <a:defRPr/>
            </a:pPr>
            <a:r>
              <a:rPr lang="ar-EG" sz="2232" b="1" dirty="0">
                <a:solidFill>
                  <a:sysClr val="windowText" lastClr="000000"/>
                </a:solidFill>
              </a:rPr>
              <a:t>توفير فرص عمل للشباب ما يقرب من 4 شباب بكل قرية يبدأ فيها العمل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تقليل تكلفة استخدام الأسمدة الكيماوية وهى تكلفة عالية جداً على المزارع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زيادة إنتاجية الفدان وذلك لإستخدام أسمدة طبيعية ليس لها تأثير سلبى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تسويق المنتج بسعر </a:t>
            </a:r>
            <a:r>
              <a:rPr lang="ar-EG" sz="2232" b="1" dirty="0" err="1">
                <a:solidFill>
                  <a:sysClr val="windowText" lastClr="000000"/>
                </a:solidFill>
                <a:latin typeface="Calibri" panose="020F0502020204030204"/>
                <a:cs typeface="Arial" panose="020B0604020202020204" pitchFamily="34" charset="0"/>
              </a:rPr>
              <a:t>عالى</a:t>
            </a:r>
            <a:r>
              <a:rPr lang="ar-EG" sz="2232" b="1" dirty="0">
                <a:solidFill>
                  <a:sysClr val="windowText" lastClr="000000"/>
                </a:solidFill>
                <a:latin typeface="Calibri" panose="020F0502020204030204"/>
                <a:cs typeface="Arial" panose="020B0604020202020204" pitchFamily="34" charset="0"/>
              </a:rPr>
              <a:t> أعلى من السابق نتيجة أن المواد الكيماوية قليلة في المحصول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الاستفادة من أي مخلفات داخل المنزل ، وذلك يؤثر على نظافة القرية والترع والمنازل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الاستفادة من المخلفات وعدم حرقها ، مما يقلل من التلوث </a:t>
            </a:r>
            <a:r>
              <a:rPr lang="ar-EG" sz="2232" b="1" dirty="0" err="1">
                <a:solidFill>
                  <a:sysClr val="windowText" lastClr="000000"/>
                </a:solidFill>
                <a:latin typeface="Calibri" panose="020F0502020204030204"/>
                <a:cs typeface="Arial" panose="020B0604020202020204" pitchFamily="34" charset="0"/>
              </a:rPr>
              <a:t>الهوائى</a:t>
            </a:r>
            <a:r>
              <a:rPr lang="ar-EG" sz="2232" b="1" dirty="0">
                <a:solidFill>
                  <a:sysClr val="windowText" lastClr="000000"/>
                </a:solidFill>
                <a:latin typeface="Calibri" panose="020F0502020204030204"/>
                <a:cs typeface="Arial" panose="020B0604020202020204" pitchFamily="34" charset="0"/>
              </a:rPr>
              <a:t> والانبعاثات الحرارية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تقليل التكلفة على وزارة </a:t>
            </a:r>
            <a:r>
              <a:rPr lang="ar-EG" sz="2232" b="1" dirty="0" err="1">
                <a:solidFill>
                  <a:sysClr val="windowText" lastClr="000000"/>
                </a:solidFill>
                <a:latin typeface="Calibri" panose="020F0502020204030204"/>
                <a:cs typeface="Arial" panose="020B0604020202020204" pitchFamily="34" charset="0"/>
              </a:rPr>
              <a:t>الرى</a:t>
            </a:r>
            <a:r>
              <a:rPr lang="ar-EG" sz="2232" b="1" dirty="0">
                <a:solidFill>
                  <a:sysClr val="windowText" lastClr="000000"/>
                </a:solidFill>
                <a:latin typeface="Calibri" panose="020F0502020204030204"/>
                <a:cs typeface="Arial" panose="020B0604020202020204" pitchFamily="34" charset="0"/>
              </a:rPr>
              <a:t> والزراعة نتيجة عدم احتياج نظافة الترع والمصارف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توفير مورد </a:t>
            </a:r>
            <a:r>
              <a:rPr lang="ar-EG" sz="2232" b="1" dirty="0" err="1">
                <a:solidFill>
                  <a:sysClr val="windowText" lastClr="000000"/>
                </a:solidFill>
                <a:latin typeface="Calibri" panose="020F0502020204030204"/>
                <a:cs typeface="Arial" panose="020B0604020202020204" pitchFamily="34" charset="0"/>
              </a:rPr>
              <a:t>اقتصادى</a:t>
            </a:r>
            <a:r>
              <a:rPr lang="ar-EG" sz="2232" b="1" dirty="0">
                <a:solidFill>
                  <a:sysClr val="windowText" lastClr="000000"/>
                </a:solidFill>
                <a:latin typeface="Calibri" panose="020F0502020204030204"/>
                <a:cs typeface="Arial" panose="020B0604020202020204" pitchFamily="34" charset="0"/>
              </a:rPr>
              <a:t> للأسرة يستفيد منها المزارع هو وأسرته ( توفير </a:t>
            </a:r>
            <a:r>
              <a:rPr lang="ar-EG" sz="2232" b="1" dirty="0" err="1">
                <a:solidFill>
                  <a:sysClr val="windowText" lastClr="000000"/>
                </a:solidFill>
                <a:latin typeface="Calibri" panose="020F0502020204030204"/>
                <a:cs typeface="Arial" panose="020B0604020202020204" pitchFamily="34" charset="0"/>
              </a:rPr>
              <a:t>مالى</a:t>
            </a:r>
            <a:r>
              <a:rPr lang="ar-EG" sz="2232" b="1" dirty="0">
                <a:solidFill>
                  <a:sysClr val="windowText" lastClr="000000"/>
                </a:solidFill>
                <a:latin typeface="Calibri" panose="020F0502020204030204"/>
                <a:cs typeface="Arial" panose="020B0604020202020204" pitchFamily="34" charset="0"/>
              </a:rPr>
              <a:t> ) .</a:t>
            </a:r>
          </a:p>
          <a:p>
            <a:pPr marL="637845" indent="-637845" algn="r" defTabSz="1133947" rtl="1">
              <a:lnSpc>
                <a:spcPct val="110000"/>
              </a:lnSpc>
              <a:spcBef>
                <a:spcPts val="0"/>
              </a:spcBef>
              <a:buFont typeface="+mj-lt"/>
              <a:buAutoNum type="arabicPeriod"/>
              <a:defRPr/>
            </a:pPr>
            <a:r>
              <a:rPr lang="ar-EG" sz="2232" b="1" dirty="0">
                <a:solidFill>
                  <a:sysClr val="windowText" lastClr="000000"/>
                </a:solidFill>
                <a:latin typeface="Calibri" panose="020F0502020204030204"/>
                <a:cs typeface="Arial" panose="020B0604020202020204" pitchFamily="34" charset="0"/>
              </a:rPr>
              <a:t>سرعة انتشار هذا النموذج وذلك لأن تكلفة تنفيذه قليلة جداً .</a:t>
            </a:r>
          </a:p>
        </p:txBody>
      </p:sp>
      <p:sp>
        <p:nvSpPr>
          <p:cNvPr id="2" name="Rectangle: Top Corners One Rounded and One Snipped 1">
            <a:extLst>
              <a:ext uri="{FF2B5EF4-FFF2-40B4-BE49-F238E27FC236}">
                <a16:creationId xmlns:a16="http://schemas.microsoft.com/office/drawing/2014/main" id="{4EAF587B-2810-AF1B-F696-C4F8B7617493}"/>
              </a:ext>
            </a:extLst>
          </p:cNvPr>
          <p:cNvSpPr/>
          <p:nvPr/>
        </p:nvSpPr>
        <p:spPr>
          <a:xfrm>
            <a:off x="4913788" y="4615557"/>
            <a:ext cx="4252318" cy="905539"/>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1133947" rtl="1">
              <a:lnSpc>
                <a:spcPct val="90000"/>
              </a:lnSpc>
              <a:spcBef>
                <a:spcPct val="0"/>
              </a:spcBef>
              <a:defRPr/>
            </a:pPr>
            <a:r>
              <a:rPr lang="ar-EG" sz="3968" b="1" dirty="0">
                <a:solidFill>
                  <a:srgbClr val="0000FF"/>
                </a:solidFill>
                <a:latin typeface="Calibri Light" panose="020F0302020204030204"/>
                <a:cs typeface="Times New Roman" panose="02020603050405020304" pitchFamily="18" charset="0"/>
              </a:rPr>
              <a:t>أثر المشروع وتطبيقاته</a:t>
            </a:r>
            <a:endParaRPr lang="en-US" sz="3968" b="1" dirty="0">
              <a:solidFill>
                <a:srgbClr val="0000FF"/>
              </a:solidFill>
              <a:latin typeface="Calibri Light" panose="020F0302020204030204"/>
              <a:cs typeface="Times New Roman" panose="02020603050405020304" pitchFamily="18" charset="0"/>
            </a:endParaRPr>
          </a:p>
        </p:txBody>
      </p:sp>
      <p:pic>
        <p:nvPicPr>
          <p:cNvPr id="3" name="Picture 2" descr="A picture containing truck, outdoor, sky, power shovel&#10;&#10;Description automatically generated">
            <a:extLst>
              <a:ext uri="{FF2B5EF4-FFF2-40B4-BE49-F238E27FC236}">
                <a16:creationId xmlns:a16="http://schemas.microsoft.com/office/drawing/2014/main" id="{D119E9D4-F917-309C-A916-BB0505A97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9" y="6076257"/>
            <a:ext cx="5108744" cy="3260178"/>
          </a:xfrm>
          <a:prstGeom prst="rect">
            <a:avLst/>
          </a:prstGeom>
        </p:spPr>
      </p:pic>
      <p:sp>
        <p:nvSpPr>
          <p:cNvPr id="4" name="Content Placeholder 2">
            <a:extLst>
              <a:ext uri="{FF2B5EF4-FFF2-40B4-BE49-F238E27FC236}">
                <a16:creationId xmlns:a16="http://schemas.microsoft.com/office/drawing/2014/main" id="{C2633216-0E86-B86B-1237-6567938744D2}"/>
              </a:ext>
            </a:extLst>
          </p:cNvPr>
          <p:cNvSpPr txBox="1">
            <a:spLocks/>
          </p:cNvSpPr>
          <p:nvPr/>
        </p:nvSpPr>
        <p:spPr>
          <a:xfrm>
            <a:off x="1241770" y="2923008"/>
            <a:ext cx="13319819" cy="1692549"/>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66974" indent="-566974" algn="justLow" rtl="1">
              <a:lnSpc>
                <a:spcPct val="100000"/>
              </a:lnSpc>
              <a:spcBef>
                <a:spcPts val="0"/>
              </a:spcBef>
              <a:buFont typeface="+mj-lt"/>
              <a:buAutoNum type="arabicPeriod"/>
            </a:pPr>
            <a:r>
              <a:rPr lang="ar-EG" sz="2356" b="1" dirty="0">
                <a:latin typeface="Times New Roman" panose="02020603050405020304" pitchFamily="18" charset="0"/>
                <a:cs typeface="Arial" panose="020B0604020202020204" pitchFamily="34" charset="0"/>
              </a:rPr>
              <a:t>المعدات المتوفر لدينا في المشروع متطورة جداً وعلى مستوى عالى من التقنية والتكنولوجيا البيئية  .</a:t>
            </a:r>
          </a:p>
          <a:p>
            <a:pPr marL="566974" indent="-566974" algn="justLow" rtl="1">
              <a:lnSpc>
                <a:spcPct val="100000"/>
              </a:lnSpc>
              <a:spcBef>
                <a:spcPts val="0"/>
              </a:spcBef>
              <a:buFont typeface="+mj-lt"/>
              <a:buAutoNum type="arabicPeriod"/>
            </a:pPr>
            <a:r>
              <a:rPr lang="ar-EG" sz="2356" b="1" dirty="0">
                <a:latin typeface="Times New Roman" panose="02020603050405020304" pitchFamily="18" charset="0"/>
                <a:cs typeface="Arial" panose="020B0604020202020204" pitchFamily="34" charset="0"/>
              </a:rPr>
              <a:t>استخراج سماد عضوى عالى الجودة </a:t>
            </a:r>
            <a:r>
              <a:rPr lang="ar-EG" sz="2356" b="1" dirty="0">
                <a:solidFill>
                  <a:sysClr val="windowText" lastClr="000000"/>
                </a:solidFill>
                <a:latin typeface="Calibri" panose="020F0502020204030204"/>
                <a:cs typeface="Arial" panose="020B0604020202020204" pitchFamily="34" charset="0"/>
              </a:rPr>
              <a:t>نتيجة الخبرات  الكبيرة لدى فريق العمل بالمؤسسة </a:t>
            </a:r>
            <a:r>
              <a:rPr lang="ar-EG" sz="2356" b="1" dirty="0">
                <a:latin typeface="Times New Roman" panose="02020603050405020304" pitchFamily="18" charset="0"/>
                <a:cs typeface="Arial" panose="020B0604020202020204" pitchFamily="34" charset="0"/>
              </a:rPr>
              <a:t>.</a:t>
            </a:r>
          </a:p>
          <a:p>
            <a:pPr marL="566974" indent="-566974" algn="justLow" rtl="1">
              <a:lnSpc>
                <a:spcPct val="100000"/>
              </a:lnSpc>
              <a:spcBef>
                <a:spcPts val="0"/>
              </a:spcBef>
              <a:buFont typeface="+mj-lt"/>
              <a:buAutoNum type="arabicPeriod"/>
            </a:pPr>
            <a:r>
              <a:rPr lang="ar-EG" sz="2356" b="1" dirty="0">
                <a:latin typeface="Times New Roman" panose="02020603050405020304" pitchFamily="18" charset="0"/>
                <a:cs typeface="Arial" panose="020B0604020202020204" pitchFamily="34" charset="0"/>
              </a:rPr>
              <a:t>القدرة على الانتشار على مستوى المحافظة والمحافظات الأخرى .</a:t>
            </a:r>
          </a:p>
          <a:p>
            <a:pPr marL="566974" indent="-566974" algn="justLow" rtl="1">
              <a:lnSpc>
                <a:spcPct val="100000"/>
              </a:lnSpc>
              <a:spcBef>
                <a:spcPts val="0"/>
              </a:spcBef>
              <a:buFont typeface="+mj-lt"/>
              <a:buAutoNum type="arabicPeriod"/>
            </a:pPr>
            <a:r>
              <a:rPr lang="ar-EG" sz="2356" b="1" dirty="0">
                <a:latin typeface="Times New Roman" panose="02020603050405020304" pitchFamily="18" charset="0"/>
                <a:cs typeface="Arial" panose="020B0604020202020204" pitchFamily="34" charset="0"/>
              </a:rPr>
              <a:t>المؤسسة لديها متخصصين لديهم خبرات في هذا المجال يمكنهم نقل الفكرة وتدريب قيادات شبابية لنشر الفكرة على مستوى أكبر .</a:t>
            </a:r>
            <a:endParaRPr lang="en-US" sz="2356" b="1" dirty="0">
              <a:latin typeface="Times New Roman" panose="02020603050405020304" pitchFamily="18" charset="0"/>
              <a:cs typeface="Arial" panose="020B0604020202020204" pitchFamily="34" charset="0"/>
            </a:endParaRPr>
          </a:p>
        </p:txBody>
      </p:sp>
      <p:sp>
        <p:nvSpPr>
          <p:cNvPr id="6" name="Rectangle: Top Corners One Rounded and One Snipped 5">
            <a:extLst>
              <a:ext uri="{FF2B5EF4-FFF2-40B4-BE49-F238E27FC236}">
                <a16:creationId xmlns:a16="http://schemas.microsoft.com/office/drawing/2014/main" id="{23D981B6-4F81-A95B-31CC-462D1E4D8B55}"/>
              </a:ext>
            </a:extLst>
          </p:cNvPr>
          <p:cNvSpPr/>
          <p:nvPr/>
        </p:nvSpPr>
        <p:spPr>
          <a:xfrm>
            <a:off x="4599821" y="1942392"/>
            <a:ext cx="5054515" cy="836375"/>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968" b="1" dirty="0">
                <a:solidFill>
                  <a:srgbClr val="0000FF"/>
                </a:solidFill>
                <a:latin typeface="Calibri Light" panose="020F0302020204030204"/>
                <a:ea typeface="+mj-ea"/>
                <a:cs typeface="Times New Roman" panose="02020603050405020304" pitchFamily="18" charset="0"/>
              </a:rPr>
              <a:t>الميزة التنافسية للمشروع</a:t>
            </a:r>
            <a:endParaRPr lang="en-US" sz="3968" b="1" dirty="0">
              <a:solidFill>
                <a:srgbClr val="0000FF"/>
              </a:solidFill>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86838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6DDCA2CF-361B-2406-9433-EB86E8C2322F}"/>
              </a:ext>
            </a:extLst>
          </p:cNvPr>
          <p:cNvSpPr/>
          <p:nvPr/>
        </p:nvSpPr>
        <p:spPr>
          <a:xfrm>
            <a:off x="943150" y="1577973"/>
            <a:ext cx="4169161" cy="810908"/>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90000"/>
              </a:lnSpc>
              <a:spcBef>
                <a:spcPct val="0"/>
              </a:spcBef>
            </a:pPr>
            <a:r>
              <a:rPr lang="en-US" sz="3968" b="1" dirty="0" err="1">
                <a:solidFill>
                  <a:srgbClr val="0000FF"/>
                </a:solidFill>
                <a:latin typeface="Calibri Light" panose="020F0302020204030204"/>
                <a:cs typeface="Times New Roman" panose="02020603050405020304" pitchFamily="18" charset="0"/>
              </a:rPr>
              <a:t>ما</a:t>
            </a:r>
            <a:r>
              <a:rPr lang="en-US" sz="3968" b="1" dirty="0">
                <a:solidFill>
                  <a:srgbClr val="0000FF"/>
                </a:solidFill>
                <a:latin typeface="Calibri Light" panose="020F0302020204030204"/>
                <a:cs typeface="Times New Roman" panose="02020603050405020304" pitchFamily="18" charset="0"/>
              </a:rPr>
              <a:t> تم </a:t>
            </a:r>
            <a:r>
              <a:rPr lang="en-US" sz="3968" b="1" dirty="0" err="1">
                <a:solidFill>
                  <a:srgbClr val="0000FF"/>
                </a:solidFill>
                <a:latin typeface="Calibri Light" panose="020F0302020204030204"/>
                <a:cs typeface="Times New Roman" panose="02020603050405020304" pitchFamily="18" charset="0"/>
              </a:rPr>
              <a:t>تنفيذه</a:t>
            </a:r>
            <a:r>
              <a:rPr lang="en-US" sz="3968" b="1" dirty="0">
                <a:solidFill>
                  <a:srgbClr val="0000FF"/>
                </a:solidFill>
                <a:latin typeface="Calibri Light" panose="020F0302020204030204"/>
                <a:cs typeface="Times New Roman" panose="02020603050405020304" pitchFamily="18" charset="0"/>
              </a:rPr>
              <a:t> </a:t>
            </a:r>
            <a:r>
              <a:rPr lang="en-US" sz="3968" b="1" dirty="0" err="1">
                <a:solidFill>
                  <a:srgbClr val="0000FF"/>
                </a:solidFill>
                <a:latin typeface="Calibri Light" panose="020F0302020204030204"/>
                <a:cs typeface="Times New Roman" panose="02020603050405020304" pitchFamily="18" charset="0"/>
              </a:rPr>
              <a:t>بالمشروع</a:t>
            </a:r>
            <a:endParaRPr lang="en-US" sz="3968" b="1" dirty="0">
              <a:solidFill>
                <a:srgbClr val="0000FF"/>
              </a:solidFill>
              <a:latin typeface="Calibri Light" panose="020F0302020204030204"/>
              <a:cs typeface="Times New Roman" panose="02020603050405020304" pitchFamily="18" charset="0"/>
            </a:endParaRPr>
          </a:p>
        </p:txBody>
      </p:sp>
      <p:sp>
        <p:nvSpPr>
          <p:cNvPr id="3" name="عنصر نائب للمحتوى 2"/>
          <p:cNvSpPr>
            <a:spLocks noGrp="1"/>
          </p:cNvSpPr>
          <p:nvPr>
            <p:ph idx="1"/>
          </p:nvPr>
        </p:nvSpPr>
        <p:spPr>
          <a:xfrm>
            <a:off x="32068" y="3125979"/>
            <a:ext cx="7811939" cy="6465917"/>
          </a:xfrm>
        </p:spPr>
        <p:txBody>
          <a:bodyPr vert="horz" lIns="113395" tIns="56698" rIns="113395" bIns="56698" rtlCol="0">
            <a:normAutofit/>
          </a:bodyPr>
          <a:lstStyle/>
          <a:p>
            <a:pPr marL="425230" algn="justLow" rtl="1">
              <a:lnSpc>
                <a:spcPct val="110000"/>
              </a:lnSpc>
              <a:spcBef>
                <a:spcPts val="744"/>
              </a:spcBef>
            </a:pPr>
            <a:r>
              <a:rPr lang="en-US" sz="1736" b="1" dirty="0">
                <a:solidFill>
                  <a:sysClr val="windowText" lastClr="000000"/>
                </a:solidFill>
              </a:rPr>
              <a:t>تم عقد </a:t>
            </a:r>
            <a:r>
              <a:rPr lang="en-US" sz="1736" b="1" dirty="0" err="1">
                <a:solidFill>
                  <a:sysClr val="windowText" lastClr="000000"/>
                </a:solidFill>
              </a:rPr>
              <a:t>لقاء</a:t>
            </a:r>
            <a:r>
              <a:rPr lang="en-US" sz="1736" b="1" dirty="0">
                <a:solidFill>
                  <a:sysClr val="windowText" lastClr="000000"/>
                </a:solidFill>
              </a:rPr>
              <a:t> </a:t>
            </a:r>
            <a:r>
              <a:rPr lang="en-US" sz="1736" b="1" dirty="0" err="1">
                <a:solidFill>
                  <a:sysClr val="windowText" lastClr="000000"/>
                </a:solidFill>
              </a:rPr>
              <a:t>تعريفى</a:t>
            </a:r>
            <a:r>
              <a:rPr lang="en-US" sz="1736" b="1" dirty="0">
                <a:solidFill>
                  <a:sysClr val="windowText" lastClr="000000"/>
                </a:solidFill>
              </a:rPr>
              <a:t> </a:t>
            </a:r>
            <a:r>
              <a:rPr lang="en-US" sz="1736" b="1" dirty="0" err="1">
                <a:solidFill>
                  <a:sysClr val="windowText" lastClr="000000"/>
                </a:solidFill>
              </a:rPr>
              <a:t>بالمشروع</a:t>
            </a:r>
            <a:r>
              <a:rPr lang="en-US" sz="1736" b="1" dirty="0">
                <a:solidFill>
                  <a:sysClr val="windowText" lastClr="000000"/>
                </a:solidFill>
              </a:rPr>
              <a:t> </a:t>
            </a:r>
            <a:r>
              <a:rPr lang="en-US" sz="1736" b="1" dirty="0" err="1">
                <a:solidFill>
                  <a:sysClr val="windowText" lastClr="000000"/>
                </a:solidFill>
              </a:rPr>
              <a:t>بالإضافة</a:t>
            </a:r>
            <a:r>
              <a:rPr lang="en-US" sz="1736" b="1" dirty="0">
                <a:solidFill>
                  <a:sysClr val="windowText" lastClr="000000"/>
                </a:solidFill>
              </a:rPr>
              <a:t> </a:t>
            </a:r>
            <a:r>
              <a:rPr lang="en-US" sz="1736" b="1" dirty="0" err="1">
                <a:solidFill>
                  <a:sysClr val="windowText" lastClr="000000"/>
                </a:solidFill>
              </a:rPr>
              <a:t>إلى</a:t>
            </a:r>
            <a:r>
              <a:rPr lang="en-US" sz="1736" b="1" dirty="0">
                <a:solidFill>
                  <a:sysClr val="windowText" lastClr="000000"/>
                </a:solidFill>
              </a:rPr>
              <a:t> </a:t>
            </a:r>
            <a:r>
              <a:rPr lang="en-US" sz="1736" b="1" dirty="0" err="1">
                <a:solidFill>
                  <a:sysClr val="windowText" lastClr="000000"/>
                </a:solidFill>
              </a:rPr>
              <a:t>مقابلات</a:t>
            </a:r>
            <a:r>
              <a:rPr lang="en-US" sz="1736" b="1" dirty="0">
                <a:solidFill>
                  <a:sysClr val="windowText" lastClr="000000"/>
                </a:solidFill>
              </a:rPr>
              <a:t> </a:t>
            </a:r>
            <a:r>
              <a:rPr lang="en-US" sz="1736" b="1" dirty="0" err="1">
                <a:solidFill>
                  <a:sysClr val="windowText" lastClr="000000"/>
                </a:solidFill>
              </a:rPr>
              <a:t>فردية</a:t>
            </a:r>
            <a:r>
              <a:rPr lang="en-US" sz="1736" b="1" dirty="0">
                <a:solidFill>
                  <a:sysClr val="windowText" lastClr="000000"/>
                </a:solidFill>
              </a:rPr>
              <a:t> </a:t>
            </a:r>
            <a:r>
              <a:rPr lang="en-US" sz="1736" b="1" dirty="0" err="1">
                <a:solidFill>
                  <a:sysClr val="windowText" lastClr="000000"/>
                </a:solidFill>
              </a:rPr>
              <a:t>مع</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 </a:t>
            </a:r>
            <a:r>
              <a:rPr lang="en-US" sz="1736" b="1" dirty="0" err="1">
                <a:solidFill>
                  <a:sysClr val="windowText" lastClr="000000"/>
                </a:solidFill>
              </a:rPr>
              <a:t>للإتفاق</a:t>
            </a:r>
            <a:r>
              <a:rPr lang="en-US" sz="1736" b="1" dirty="0">
                <a:solidFill>
                  <a:sysClr val="windowText" lastClr="000000"/>
                </a:solidFill>
              </a:rPr>
              <a:t> </a:t>
            </a:r>
            <a:r>
              <a:rPr lang="en-US" sz="1736" b="1" dirty="0" err="1">
                <a:solidFill>
                  <a:sysClr val="windowText" lastClr="000000"/>
                </a:solidFill>
              </a:rPr>
              <a:t>على</a:t>
            </a:r>
            <a:r>
              <a:rPr lang="en-US" sz="1736" b="1" dirty="0">
                <a:solidFill>
                  <a:sysClr val="windowText" lastClr="000000"/>
                </a:solidFill>
              </a:rPr>
              <a:t>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الكمبوست</a:t>
            </a:r>
            <a:r>
              <a:rPr lang="en-US" sz="1736" b="1" dirty="0">
                <a:solidFill>
                  <a:sysClr val="windowText" lastClr="000000"/>
                </a:solidFill>
              </a:rPr>
              <a:t> </a:t>
            </a:r>
            <a:r>
              <a:rPr lang="en-US" sz="1736" b="1" dirty="0" err="1">
                <a:solidFill>
                  <a:sysClr val="windowText" lastClr="000000"/>
                </a:solidFill>
              </a:rPr>
              <a:t>بحقولهم</a:t>
            </a:r>
            <a:r>
              <a:rPr lang="en-US" sz="1736" b="1" dirty="0">
                <a:solidFill>
                  <a:sysClr val="windowText" lastClr="000000"/>
                </a:solidFill>
              </a:rPr>
              <a:t> </a:t>
            </a:r>
            <a:r>
              <a:rPr lang="en-US" sz="1736" b="1" dirty="0" err="1">
                <a:solidFill>
                  <a:sysClr val="windowText" lastClr="000000"/>
                </a:solidFill>
              </a:rPr>
              <a:t>فور</a:t>
            </a:r>
            <a:r>
              <a:rPr lang="en-US" sz="1736" b="1" dirty="0">
                <a:solidFill>
                  <a:sysClr val="windowText" lastClr="000000"/>
                </a:solidFill>
              </a:rPr>
              <a:t> </a:t>
            </a:r>
            <a:r>
              <a:rPr lang="en-US" sz="1736" b="1" dirty="0" err="1">
                <a:solidFill>
                  <a:sysClr val="windowText" lastClr="000000"/>
                </a:solidFill>
              </a:rPr>
              <a:t>استلام</a:t>
            </a:r>
            <a:r>
              <a:rPr lang="en-US" sz="1736" b="1" dirty="0">
                <a:solidFill>
                  <a:sysClr val="windowText" lastClr="000000"/>
                </a:solidFill>
              </a:rPr>
              <a:t> </a:t>
            </a:r>
            <a:r>
              <a:rPr lang="en-US" sz="1736" b="1" dirty="0" err="1">
                <a:solidFill>
                  <a:sysClr val="windowText" lastClr="000000"/>
                </a:solidFill>
              </a:rPr>
              <a:t>المعدات</a:t>
            </a:r>
            <a:r>
              <a:rPr lang="en-US" sz="1736" b="1" dirty="0">
                <a:solidFill>
                  <a:sysClr val="windowText" lastClr="000000"/>
                </a:solidFill>
              </a:rPr>
              <a:t>.</a:t>
            </a:r>
          </a:p>
          <a:p>
            <a:pPr marL="425230" algn="justLow" rtl="1">
              <a:lnSpc>
                <a:spcPct val="110000"/>
              </a:lnSpc>
              <a:spcBef>
                <a:spcPts val="744"/>
              </a:spcBef>
            </a:pPr>
            <a:r>
              <a:rPr lang="en-US" sz="1736" b="1" dirty="0">
                <a:solidFill>
                  <a:sysClr val="windowText" lastClr="000000"/>
                </a:solidFill>
              </a:rPr>
              <a:t>تم عقد </a:t>
            </a:r>
            <a:r>
              <a:rPr lang="en-US" sz="1736" b="1" dirty="0" err="1">
                <a:solidFill>
                  <a:sysClr val="windowText" lastClr="000000"/>
                </a:solidFill>
              </a:rPr>
              <a:t>عدة</a:t>
            </a:r>
            <a:r>
              <a:rPr lang="en-US" sz="1736" b="1" dirty="0">
                <a:solidFill>
                  <a:sysClr val="windowText" lastClr="000000"/>
                </a:solidFill>
              </a:rPr>
              <a:t> </a:t>
            </a:r>
            <a:r>
              <a:rPr lang="en-US" sz="1736" b="1" dirty="0" err="1">
                <a:solidFill>
                  <a:sysClr val="windowText" lastClr="000000"/>
                </a:solidFill>
              </a:rPr>
              <a:t>اجتماعات</a:t>
            </a:r>
            <a:r>
              <a:rPr lang="en-US" sz="1736" b="1" dirty="0">
                <a:solidFill>
                  <a:sysClr val="windowText" lastClr="000000"/>
                </a:solidFill>
              </a:rPr>
              <a:t> </a:t>
            </a:r>
            <a:r>
              <a:rPr lang="en-US" sz="1736" b="1" dirty="0" err="1">
                <a:solidFill>
                  <a:sysClr val="windowText" lastClr="000000"/>
                </a:solidFill>
              </a:rPr>
              <a:t>مع</a:t>
            </a:r>
            <a:r>
              <a:rPr lang="en-US" sz="1736" b="1" dirty="0">
                <a:solidFill>
                  <a:sysClr val="windowText" lastClr="000000"/>
                </a:solidFill>
              </a:rPr>
              <a:t> بعض المنظمات </a:t>
            </a:r>
            <a:r>
              <a:rPr lang="en-US" sz="1736" b="1" dirty="0" err="1">
                <a:solidFill>
                  <a:sysClr val="windowText" lastClr="000000"/>
                </a:solidFill>
              </a:rPr>
              <a:t>غير</a:t>
            </a:r>
            <a:r>
              <a:rPr lang="en-US" sz="1736" b="1" dirty="0">
                <a:solidFill>
                  <a:sysClr val="windowText" lastClr="000000"/>
                </a:solidFill>
              </a:rPr>
              <a:t> </a:t>
            </a:r>
            <a:r>
              <a:rPr lang="en-US" sz="1736" b="1" dirty="0" err="1">
                <a:solidFill>
                  <a:sysClr val="windowText" lastClr="000000"/>
                </a:solidFill>
              </a:rPr>
              <a:t>الحكومية</a:t>
            </a:r>
            <a:r>
              <a:rPr lang="en-US" sz="1736" b="1" dirty="0">
                <a:solidFill>
                  <a:sysClr val="windowText" lastClr="000000"/>
                </a:solidFill>
              </a:rPr>
              <a:t> (</a:t>
            </a:r>
            <a:r>
              <a:rPr lang="en-US" sz="1736" b="1" dirty="0" err="1">
                <a:solidFill>
                  <a:sysClr val="windowText" lastClr="000000"/>
                </a:solidFill>
              </a:rPr>
              <a:t>جمعيات</a:t>
            </a:r>
            <a:r>
              <a:rPr lang="en-US" sz="1736" b="1" dirty="0">
                <a:solidFill>
                  <a:sysClr val="windowText" lastClr="000000"/>
                </a:solidFill>
              </a:rPr>
              <a:t> </a:t>
            </a:r>
            <a:r>
              <a:rPr lang="en-US" sz="1736" b="1" dirty="0" err="1">
                <a:solidFill>
                  <a:sysClr val="windowText" lastClr="000000"/>
                </a:solidFill>
              </a:rPr>
              <a:t>ومؤسسات</a:t>
            </a:r>
            <a:r>
              <a:rPr lang="en-US" sz="1736" b="1" dirty="0">
                <a:solidFill>
                  <a:sysClr val="windowText" lastClr="000000"/>
                </a:solidFill>
              </a:rPr>
              <a:t> </a:t>
            </a:r>
            <a:r>
              <a:rPr lang="en-US" sz="1736" b="1" dirty="0" err="1">
                <a:solidFill>
                  <a:sysClr val="windowText" lastClr="000000"/>
                </a:solidFill>
              </a:rPr>
              <a:t>أهلية</a:t>
            </a:r>
            <a:r>
              <a:rPr lang="en-US" sz="1736" b="1" dirty="0">
                <a:solidFill>
                  <a:sysClr val="windowText" lastClr="000000"/>
                </a:solidFill>
              </a:rPr>
              <a:t> </a:t>
            </a:r>
            <a:r>
              <a:rPr lang="en-US" sz="1736" b="1" dirty="0" err="1">
                <a:solidFill>
                  <a:sysClr val="windowText" lastClr="000000"/>
                </a:solidFill>
              </a:rPr>
              <a:t>في</a:t>
            </a:r>
            <a:r>
              <a:rPr lang="en-US" sz="1736" b="1" dirty="0">
                <a:solidFill>
                  <a:sysClr val="windowText" lastClr="000000"/>
                </a:solidFill>
              </a:rPr>
              <a:t> </a:t>
            </a:r>
            <a:r>
              <a:rPr lang="en-US" sz="1736" b="1" dirty="0" err="1">
                <a:solidFill>
                  <a:sysClr val="windowText" lastClr="000000"/>
                </a:solidFill>
              </a:rPr>
              <a:t>مناطق</a:t>
            </a:r>
            <a:r>
              <a:rPr lang="en-US" sz="1736" b="1" dirty="0">
                <a:solidFill>
                  <a:sysClr val="windowText" lastClr="000000"/>
                </a:solidFill>
              </a:rPr>
              <a:t> </a:t>
            </a:r>
            <a:r>
              <a:rPr lang="en-US" sz="1736" b="1" dirty="0" err="1">
                <a:solidFill>
                  <a:sysClr val="windowText" lastClr="000000"/>
                </a:solidFill>
              </a:rPr>
              <a:t>التنفيذ</a:t>
            </a:r>
            <a:r>
              <a:rPr lang="en-US" sz="1736" b="1" dirty="0">
                <a:solidFill>
                  <a:sysClr val="windowText" lastClr="000000"/>
                </a:solidFill>
              </a:rPr>
              <a:t> </a:t>
            </a:r>
            <a:r>
              <a:rPr lang="en-US" sz="1736" b="1" dirty="0" err="1">
                <a:solidFill>
                  <a:sysClr val="windowText" lastClr="000000"/>
                </a:solidFill>
              </a:rPr>
              <a:t>المستهدفة</a:t>
            </a:r>
            <a:r>
              <a:rPr lang="en-US" sz="1736" b="1" dirty="0">
                <a:solidFill>
                  <a:sysClr val="windowText" lastClr="000000"/>
                </a:solidFill>
              </a:rPr>
              <a:t>) </a:t>
            </a:r>
            <a:r>
              <a:rPr lang="en-US" sz="1736" b="1" dirty="0" err="1">
                <a:solidFill>
                  <a:sysClr val="windowText" lastClr="000000"/>
                </a:solidFill>
              </a:rPr>
              <a:t>للمساعدة</a:t>
            </a:r>
            <a:r>
              <a:rPr lang="en-US" sz="1736" b="1" dirty="0">
                <a:solidFill>
                  <a:sysClr val="windowText" lastClr="000000"/>
                </a:solidFill>
              </a:rPr>
              <a:t> </a:t>
            </a:r>
            <a:r>
              <a:rPr lang="en-US" sz="1736" b="1" dirty="0" err="1">
                <a:solidFill>
                  <a:sysClr val="windowText" lastClr="000000"/>
                </a:solidFill>
              </a:rPr>
              <a:t>في</a:t>
            </a:r>
            <a:r>
              <a:rPr lang="en-US" sz="1736" b="1" dirty="0">
                <a:solidFill>
                  <a:sysClr val="windowText" lastClr="000000"/>
                </a:solidFill>
              </a:rPr>
              <a:t> </a:t>
            </a:r>
            <a:r>
              <a:rPr lang="en-US" sz="1736" b="1" dirty="0" err="1">
                <a:solidFill>
                  <a:sysClr val="windowText" lastClr="000000"/>
                </a:solidFill>
              </a:rPr>
              <a:t>التنفيذ</a:t>
            </a:r>
            <a:r>
              <a:rPr lang="en-US" sz="1736" b="1" dirty="0">
                <a:solidFill>
                  <a:sysClr val="windowText" lastClr="000000"/>
                </a:solidFill>
              </a:rPr>
              <a:t> .</a:t>
            </a:r>
          </a:p>
          <a:p>
            <a:pPr marL="425230" algn="justLow" rtl="1">
              <a:lnSpc>
                <a:spcPct val="110000"/>
              </a:lnSpc>
              <a:spcBef>
                <a:spcPts val="744"/>
              </a:spcBef>
              <a:tabLst>
                <a:tab pos="624459" algn="l"/>
              </a:tabLst>
            </a:pPr>
            <a:r>
              <a:rPr lang="en-US" sz="1736" b="1" dirty="0">
                <a:solidFill>
                  <a:sysClr val="windowText" lastClr="000000"/>
                </a:solidFill>
              </a:rPr>
              <a:t>تم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عدة</a:t>
            </a:r>
            <a:r>
              <a:rPr lang="en-US" sz="1736" b="1" dirty="0">
                <a:solidFill>
                  <a:sysClr val="windowText" lastClr="000000"/>
                </a:solidFill>
              </a:rPr>
              <a:t> </a:t>
            </a:r>
            <a:r>
              <a:rPr lang="en-US" sz="1736" b="1" dirty="0" err="1">
                <a:solidFill>
                  <a:sysClr val="windowText" lastClr="000000"/>
                </a:solidFill>
              </a:rPr>
              <a:t>زيارات</a:t>
            </a:r>
            <a:r>
              <a:rPr lang="en-US" sz="1736" b="1" dirty="0">
                <a:solidFill>
                  <a:sysClr val="windowText" lastClr="000000"/>
                </a:solidFill>
              </a:rPr>
              <a:t> </a:t>
            </a:r>
            <a:r>
              <a:rPr lang="en-US" sz="1736" b="1" dirty="0" err="1">
                <a:solidFill>
                  <a:sysClr val="windowText" lastClr="000000"/>
                </a:solidFill>
              </a:rPr>
              <a:t>ميدانية</a:t>
            </a:r>
            <a:r>
              <a:rPr lang="en-US" sz="1736" b="1" dirty="0">
                <a:solidFill>
                  <a:sysClr val="windowText" lastClr="000000"/>
                </a:solidFill>
              </a:rPr>
              <a:t> </a:t>
            </a:r>
            <a:r>
              <a:rPr lang="en-US" sz="1736" b="1" dirty="0" err="1">
                <a:solidFill>
                  <a:sysClr val="windowText" lastClr="000000"/>
                </a:solidFill>
              </a:rPr>
              <a:t>للإعداد</a:t>
            </a:r>
            <a:r>
              <a:rPr lang="en-US" sz="1736" b="1" dirty="0">
                <a:solidFill>
                  <a:sysClr val="windowText" lastClr="000000"/>
                </a:solidFill>
              </a:rPr>
              <a:t> </a:t>
            </a:r>
            <a:r>
              <a:rPr lang="en-US" sz="1736" b="1" dirty="0" err="1">
                <a:solidFill>
                  <a:sysClr val="windowText" lastClr="000000"/>
                </a:solidFill>
              </a:rPr>
              <a:t>والتحضير</a:t>
            </a:r>
            <a:r>
              <a:rPr lang="en-US" sz="1736" b="1" dirty="0">
                <a:solidFill>
                  <a:sysClr val="windowText" lastClr="000000"/>
                </a:solidFill>
              </a:rPr>
              <a:t> </a:t>
            </a:r>
            <a:r>
              <a:rPr lang="en-US" sz="1736" b="1" dirty="0" err="1">
                <a:solidFill>
                  <a:sysClr val="windowText" lastClr="000000"/>
                </a:solidFill>
              </a:rPr>
              <a:t>للمشروع</a:t>
            </a:r>
            <a:r>
              <a:rPr lang="en-US" sz="1736" b="1" dirty="0">
                <a:solidFill>
                  <a:sysClr val="windowText" lastClr="000000"/>
                </a:solidFill>
              </a:rPr>
              <a:t> </a:t>
            </a:r>
            <a:r>
              <a:rPr lang="en-US" sz="1736" b="1" dirty="0" err="1">
                <a:solidFill>
                  <a:sysClr val="windowText" lastClr="000000"/>
                </a:solidFill>
              </a:rPr>
              <a:t>وتحفيز</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 </a:t>
            </a:r>
            <a:r>
              <a:rPr lang="en-US" sz="1736" b="1" dirty="0" err="1">
                <a:solidFill>
                  <a:sysClr val="windowText" lastClr="000000"/>
                </a:solidFill>
              </a:rPr>
              <a:t>للانضمام</a:t>
            </a:r>
            <a:r>
              <a:rPr lang="en-US" sz="1736" b="1" dirty="0">
                <a:solidFill>
                  <a:sysClr val="windowText" lastClr="000000"/>
                </a:solidFill>
              </a:rPr>
              <a:t> </a:t>
            </a:r>
            <a:r>
              <a:rPr lang="en-US" sz="1736" b="1" dirty="0" err="1">
                <a:solidFill>
                  <a:sysClr val="windowText" lastClr="000000"/>
                </a:solidFill>
              </a:rPr>
              <a:t>للمشروع</a:t>
            </a:r>
            <a:r>
              <a:rPr lang="en-US" sz="1736" b="1" dirty="0">
                <a:solidFill>
                  <a:sysClr val="windowText" lastClr="000000"/>
                </a:solidFill>
              </a:rPr>
              <a:t> ، </a:t>
            </a:r>
            <a:r>
              <a:rPr lang="en-US" sz="1736" b="1" dirty="0" err="1">
                <a:solidFill>
                  <a:sysClr val="windowText" lastClr="000000"/>
                </a:solidFill>
              </a:rPr>
              <a:t>والتسويق</a:t>
            </a:r>
            <a:r>
              <a:rPr lang="en-US" sz="1736" b="1" dirty="0">
                <a:solidFill>
                  <a:sysClr val="windowText" lastClr="000000"/>
                </a:solidFill>
              </a:rPr>
              <a:t> </a:t>
            </a:r>
            <a:r>
              <a:rPr lang="en-US" sz="1736" b="1" dirty="0" err="1">
                <a:solidFill>
                  <a:sysClr val="windowText" lastClr="000000"/>
                </a:solidFill>
              </a:rPr>
              <a:t>اللازم</a:t>
            </a:r>
            <a:r>
              <a:rPr lang="en-US" sz="1736" b="1" dirty="0">
                <a:solidFill>
                  <a:sysClr val="windowText" lastClr="000000"/>
                </a:solidFill>
              </a:rPr>
              <a:t> </a:t>
            </a:r>
            <a:r>
              <a:rPr lang="en-US" sz="1736" b="1" dirty="0" err="1">
                <a:solidFill>
                  <a:sysClr val="windowText" lastClr="000000"/>
                </a:solidFill>
              </a:rPr>
              <a:t>لذلك</a:t>
            </a:r>
            <a:r>
              <a:rPr lang="en-US" sz="1736" b="1" dirty="0">
                <a:solidFill>
                  <a:sysClr val="windowText" lastClr="000000"/>
                </a:solidFill>
              </a:rPr>
              <a:t> .</a:t>
            </a:r>
          </a:p>
          <a:p>
            <a:pPr marL="419325" algn="justLow" rtl="1">
              <a:lnSpc>
                <a:spcPct val="110000"/>
              </a:lnSpc>
              <a:spcBef>
                <a:spcPts val="0"/>
              </a:spcBef>
              <a:tabLst>
                <a:tab pos="488227" algn="l"/>
              </a:tabLst>
            </a:pPr>
            <a:r>
              <a:rPr lang="en-US" sz="1736" b="1" dirty="0">
                <a:solidFill>
                  <a:sysClr val="windowText" lastClr="000000"/>
                </a:solidFill>
              </a:rPr>
              <a:t>تم </a:t>
            </a:r>
            <a:r>
              <a:rPr lang="en-US" sz="1736" b="1" dirty="0" err="1">
                <a:solidFill>
                  <a:sysClr val="windowText" lastClr="000000"/>
                </a:solidFill>
              </a:rPr>
              <a:t>إعداد</a:t>
            </a:r>
            <a:r>
              <a:rPr lang="en-US" sz="1736" b="1" dirty="0">
                <a:solidFill>
                  <a:sysClr val="windowText" lastClr="000000"/>
                </a:solidFill>
              </a:rPr>
              <a:t> </a:t>
            </a:r>
            <a:r>
              <a:rPr lang="en-US" sz="1736" b="1" dirty="0" err="1">
                <a:solidFill>
                  <a:sysClr val="windowText" lastClr="000000"/>
                </a:solidFill>
              </a:rPr>
              <a:t>قاعدة</a:t>
            </a:r>
            <a:r>
              <a:rPr lang="en-US" sz="1736" b="1" dirty="0">
                <a:solidFill>
                  <a:sysClr val="windowText" lastClr="000000"/>
                </a:solidFill>
              </a:rPr>
              <a:t> </a:t>
            </a:r>
            <a:r>
              <a:rPr lang="en-US" sz="1736" b="1" dirty="0" err="1">
                <a:solidFill>
                  <a:sysClr val="windowText" lastClr="000000"/>
                </a:solidFill>
              </a:rPr>
              <a:t>بيانات</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 </a:t>
            </a:r>
            <a:r>
              <a:rPr lang="en-US" sz="1736" b="1" dirty="0" err="1">
                <a:solidFill>
                  <a:sysClr val="windowText" lastClr="000000"/>
                </a:solidFill>
              </a:rPr>
              <a:t>بالتعاون</a:t>
            </a:r>
            <a:r>
              <a:rPr lang="en-US" sz="1736" b="1" dirty="0">
                <a:solidFill>
                  <a:sysClr val="windowText" lastClr="000000"/>
                </a:solidFill>
              </a:rPr>
              <a:t> </a:t>
            </a:r>
            <a:r>
              <a:rPr lang="en-US" sz="1736" b="1" dirty="0" err="1">
                <a:solidFill>
                  <a:sysClr val="windowText" lastClr="000000"/>
                </a:solidFill>
              </a:rPr>
              <a:t>مع</a:t>
            </a:r>
            <a:r>
              <a:rPr lang="en-US" sz="1736" b="1" dirty="0">
                <a:solidFill>
                  <a:sysClr val="windowText" lastClr="000000"/>
                </a:solidFill>
              </a:rPr>
              <a:t> </a:t>
            </a:r>
            <a:r>
              <a:rPr lang="en-US" sz="1736" b="1" dirty="0" err="1">
                <a:solidFill>
                  <a:sysClr val="windowText" lastClr="000000"/>
                </a:solidFill>
              </a:rPr>
              <a:t>الشركاء</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أجل</a:t>
            </a:r>
            <a:r>
              <a:rPr lang="en-US" sz="1736" b="1" dirty="0">
                <a:solidFill>
                  <a:sysClr val="windowText" lastClr="000000"/>
                </a:solidFill>
              </a:rPr>
              <a:t> </a:t>
            </a:r>
            <a:r>
              <a:rPr lang="en-US" sz="1736" b="1" dirty="0" err="1">
                <a:solidFill>
                  <a:sysClr val="windowText" lastClr="000000"/>
                </a:solidFill>
              </a:rPr>
              <a:t>حصر</a:t>
            </a:r>
            <a:r>
              <a:rPr lang="en-US" sz="1736" b="1" dirty="0">
                <a:solidFill>
                  <a:sysClr val="windowText" lastClr="000000"/>
                </a:solidFill>
              </a:rPr>
              <a:t> </a:t>
            </a:r>
            <a:r>
              <a:rPr lang="en-US" sz="1736" b="1" dirty="0" err="1">
                <a:solidFill>
                  <a:sysClr val="windowText" lastClr="000000"/>
                </a:solidFill>
              </a:rPr>
              <a:t>الفئة</a:t>
            </a:r>
            <a:r>
              <a:rPr lang="en-US" sz="1736" b="1" dirty="0">
                <a:solidFill>
                  <a:sysClr val="windowText" lastClr="000000"/>
                </a:solidFill>
              </a:rPr>
              <a:t> </a:t>
            </a:r>
            <a:r>
              <a:rPr lang="en-US" sz="1736" b="1" dirty="0" err="1">
                <a:solidFill>
                  <a:sysClr val="windowText" lastClr="000000"/>
                </a:solidFill>
              </a:rPr>
              <a:t>المستهدفة</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a:t>
            </a:r>
          </a:p>
          <a:p>
            <a:pPr marL="419325" algn="justLow" rtl="1">
              <a:lnSpc>
                <a:spcPct val="110000"/>
              </a:lnSpc>
              <a:spcBef>
                <a:spcPts val="0"/>
              </a:spcBef>
              <a:tabLst>
                <a:tab pos="488227" algn="l"/>
              </a:tabLst>
            </a:pPr>
            <a:r>
              <a:rPr lang="en-US" sz="1736" b="1" dirty="0">
                <a:solidFill>
                  <a:sysClr val="windowText" lastClr="000000"/>
                </a:solidFill>
              </a:rPr>
              <a:t>تم </a:t>
            </a:r>
            <a:r>
              <a:rPr lang="en-US" sz="1736" b="1" dirty="0" err="1">
                <a:solidFill>
                  <a:sysClr val="windowText" lastClr="000000"/>
                </a:solidFill>
              </a:rPr>
              <a:t>تكوين</a:t>
            </a:r>
            <a:r>
              <a:rPr lang="en-US" sz="1736" b="1" dirty="0">
                <a:solidFill>
                  <a:sysClr val="windowText" lastClr="000000"/>
                </a:solidFill>
              </a:rPr>
              <a:t> </a:t>
            </a:r>
            <a:r>
              <a:rPr lang="en-US" sz="1736" b="1" dirty="0" err="1">
                <a:solidFill>
                  <a:sysClr val="windowText" lastClr="000000"/>
                </a:solidFill>
              </a:rPr>
              <a:t>لجنة</a:t>
            </a:r>
            <a:r>
              <a:rPr lang="en-US" sz="1736" b="1" dirty="0">
                <a:solidFill>
                  <a:sysClr val="windowText" lastClr="000000"/>
                </a:solidFill>
              </a:rPr>
              <a:t> </a:t>
            </a:r>
            <a:r>
              <a:rPr lang="en-US" sz="1736" b="1" dirty="0" err="1">
                <a:solidFill>
                  <a:sysClr val="windowText" lastClr="000000"/>
                </a:solidFill>
              </a:rPr>
              <a:t>مجتمعية</a:t>
            </a:r>
            <a:r>
              <a:rPr lang="en-US" sz="1736" b="1" dirty="0">
                <a:solidFill>
                  <a:sysClr val="windowText" lastClr="000000"/>
                </a:solidFill>
              </a:rPr>
              <a:t> </a:t>
            </a:r>
            <a:r>
              <a:rPr lang="en-US" sz="1736" b="1" dirty="0" err="1">
                <a:solidFill>
                  <a:sysClr val="windowText" lastClr="000000"/>
                </a:solidFill>
              </a:rPr>
              <a:t>تضم</a:t>
            </a:r>
            <a:r>
              <a:rPr lang="en-US" sz="1736" b="1" dirty="0">
                <a:solidFill>
                  <a:sysClr val="windowText" lastClr="000000"/>
                </a:solidFill>
              </a:rPr>
              <a:t> </a:t>
            </a:r>
            <a:r>
              <a:rPr lang="en-US" sz="1736" b="1" dirty="0" err="1">
                <a:solidFill>
                  <a:sysClr val="windowText" lastClr="000000"/>
                </a:solidFill>
              </a:rPr>
              <a:t>ممثلين</a:t>
            </a:r>
            <a:r>
              <a:rPr lang="en-US" sz="1736" b="1" dirty="0">
                <a:solidFill>
                  <a:sysClr val="windowText" lastClr="000000"/>
                </a:solidFill>
              </a:rPr>
              <a:t> </a:t>
            </a:r>
            <a:r>
              <a:rPr lang="en-US" sz="1736" b="1" dirty="0" err="1">
                <a:solidFill>
                  <a:sysClr val="windowText" lastClr="000000"/>
                </a:solidFill>
              </a:rPr>
              <a:t>عن</a:t>
            </a:r>
            <a:r>
              <a:rPr lang="en-US" sz="1736" b="1" dirty="0">
                <a:solidFill>
                  <a:sysClr val="windowText" lastClr="000000"/>
                </a:solidFill>
              </a:rPr>
              <a:t> </a:t>
            </a:r>
            <a:r>
              <a:rPr lang="en-US" sz="1736" b="1" dirty="0" err="1">
                <a:solidFill>
                  <a:sysClr val="windowText" lastClr="000000"/>
                </a:solidFill>
              </a:rPr>
              <a:t>الجمعيات</a:t>
            </a:r>
            <a:r>
              <a:rPr lang="en-US" sz="1736" b="1" dirty="0">
                <a:solidFill>
                  <a:sysClr val="windowText" lastClr="000000"/>
                </a:solidFill>
              </a:rPr>
              <a:t> </a:t>
            </a:r>
            <a:r>
              <a:rPr lang="en-US" sz="1736" b="1" dirty="0" err="1">
                <a:solidFill>
                  <a:sysClr val="windowText" lastClr="000000"/>
                </a:solidFill>
              </a:rPr>
              <a:t>الأهلية</a:t>
            </a:r>
            <a:r>
              <a:rPr lang="en-US" sz="1736" b="1" dirty="0">
                <a:solidFill>
                  <a:sysClr val="windowText" lastClr="000000"/>
                </a:solidFill>
              </a:rPr>
              <a:t> </a:t>
            </a:r>
            <a:r>
              <a:rPr lang="en-US" sz="1736" b="1" dirty="0" err="1">
                <a:solidFill>
                  <a:sysClr val="windowText" lastClr="000000"/>
                </a:solidFill>
              </a:rPr>
              <a:t>بمناطق</a:t>
            </a:r>
            <a:r>
              <a:rPr lang="en-US" sz="1736" b="1" dirty="0">
                <a:solidFill>
                  <a:sysClr val="windowText" lastClr="000000"/>
                </a:solidFill>
              </a:rPr>
              <a:t>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المشروع</a:t>
            </a:r>
            <a:r>
              <a:rPr lang="en-US" sz="1736" b="1" dirty="0">
                <a:solidFill>
                  <a:sysClr val="windowText" lastClr="000000"/>
                </a:solidFill>
              </a:rPr>
              <a:t> </a:t>
            </a:r>
            <a:r>
              <a:rPr lang="en-US" sz="1736" b="1" dirty="0" err="1">
                <a:solidFill>
                  <a:sysClr val="windowText" lastClr="000000"/>
                </a:solidFill>
              </a:rPr>
              <a:t>وبعض</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القيادات</a:t>
            </a:r>
            <a:r>
              <a:rPr lang="en-US" sz="1736" b="1" dirty="0">
                <a:solidFill>
                  <a:sysClr val="windowText" lastClr="000000"/>
                </a:solidFill>
              </a:rPr>
              <a:t> </a:t>
            </a:r>
            <a:r>
              <a:rPr lang="en-US" sz="1736" b="1" dirty="0" err="1">
                <a:solidFill>
                  <a:sysClr val="windowText" lastClr="000000"/>
                </a:solidFill>
              </a:rPr>
              <a:t>المجتمعية</a:t>
            </a:r>
            <a:r>
              <a:rPr lang="en-US" sz="1736" b="1" dirty="0">
                <a:solidFill>
                  <a:sysClr val="windowText" lastClr="000000"/>
                </a:solidFill>
              </a:rPr>
              <a:t> </a:t>
            </a:r>
            <a:r>
              <a:rPr lang="en-US" sz="1736" b="1" dirty="0" err="1">
                <a:solidFill>
                  <a:sysClr val="windowText" lastClr="000000"/>
                </a:solidFill>
              </a:rPr>
              <a:t>والطبيعية</a:t>
            </a:r>
            <a:r>
              <a:rPr lang="en-US" sz="1736" b="1" dirty="0">
                <a:solidFill>
                  <a:sysClr val="windowText" lastClr="000000"/>
                </a:solidFill>
              </a:rPr>
              <a:t> </a:t>
            </a:r>
            <a:r>
              <a:rPr lang="en-US" sz="1736" b="1" dirty="0" err="1">
                <a:solidFill>
                  <a:sysClr val="windowText" lastClr="000000"/>
                </a:solidFill>
              </a:rPr>
              <a:t>وتحدد</a:t>
            </a:r>
            <a:r>
              <a:rPr lang="en-US" sz="1736" b="1" dirty="0">
                <a:solidFill>
                  <a:sysClr val="windowText" lastClr="000000"/>
                </a:solidFill>
              </a:rPr>
              <a:t> </a:t>
            </a:r>
            <a:r>
              <a:rPr lang="en-US" sz="1736" b="1" dirty="0" err="1">
                <a:solidFill>
                  <a:sysClr val="windowText" lastClr="000000"/>
                </a:solidFill>
              </a:rPr>
              <a:t>إجتماعات</a:t>
            </a:r>
            <a:r>
              <a:rPr lang="en-US" sz="1736" b="1" dirty="0">
                <a:solidFill>
                  <a:sysClr val="windowText" lastClr="000000"/>
                </a:solidFill>
              </a:rPr>
              <a:t> </a:t>
            </a:r>
            <a:r>
              <a:rPr lang="en-US" sz="1736" b="1" dirty="0" err="1">
                <a:solidFill>
                  <a:sysClr val="windowText" lastClr="000000"/>
                </a:solidFill>
              </a:rPr>
              <a:t>اللجنة</a:t>
            </a:r>
            <a:r>
              <a:rPr lang="en-US" sz="1736" b="1" dirty="0">
                <a:solidFill>
                  <a:sysClr val="windowText" lastClr="000000"/>
                </a:solidFill>
              </a:rPr>
              <a:t> </a:t>
            </a:r>
            <a:r>
              <a:rPr lang="en-US" sz="1736" b="1" dirty="0" err="1">
                <a:solidFill>
                  <a:sysClr val="windowText" lastClr="000000"/>
                </a:solidFill>
              </a:rPr>
              <a:t>بواقع</a:t>
            </a:r>
            <a:r>
              <a:rPr lang="en-US" sz="1736" b="1" dirty="0">
                <a:solidFill>
                  <a:sysClr val="windowText" lastClr="000000"/>
                </a:solidFill>
              </a:rPr>
              <a:t> </a:t>
            </a:r>
            <a:r>
              <a:rPr lang="en-US" sz="1736" b="1" dirty="0" err="1">
                <a:solidFill>
                  <a:sysClr val="windowText" lastClr="000000"/>
                </a:solidFill>
              </a:rPr>
              <a:t>إجتماع</a:t>
            </a:r>
            <a:r>
              <a:rPr lang="en-US" sz="1736" b="1" dirty="0">
                <a:solidFill>
                  <a:sysClr val="windowText" lastClr="000000"/>
                </a:solidFill>
              </a:rPr>
              <a:t> </a:t>
            </a:r>
            <a:r>
              <a:rPr lang="en-US" sz="1736" b="1" dirty="0" err="1">
                <a:solidFill>
                  <a:sysClr val="windowText" lastClr="000000"/>
                </a:solidFill>
              </a:rPr>
              <a:t>دورى</a:t>
            </a:r>
            <a:r>
              <a:rPr lang="en-US" sz="1736" b="1" dirty="0">
                <a:solidFill>
                  <a:sysClr val="windowText" lastClr="000000"/>
                </a:solidFill>
              </a:rPr>
              <a:t> </a:t>
            </a:r>
            <a:r>
              <a:rPr lang="en-US" sz="1736" b="1" dirty="0" err="1">
                <a:solidFill>
                  <a:sysClr val="windowText" lastClr="000000"/>
                </a:solidFill>
              </a:rPr>
              <a:t>مرة</a:t>
            </a:r>
            <a:r>
              <a:rPr lang="en-US" sz="1736" b="1" dirty="0">
                <a:solidFill>
                  <a:sysClr val="windowText" lastClr="000000"/>
                </a:solidFill>
              </a:rPr>
              <a:t> </a:t>
            </a:r>
            <a:r>
              <a:rPr lang="en-US" sz="1736" b="1" dirty="0" err="1">
                <a:solidFill>
                  <a:sysClr val="windowText" lastClr="000000"/>
                </a:solidFill>
              </a:rPr>
              <a:t>كل</a:t>
            </a:r>
            <a:r>
              <a:rPr lang="en-US" sz="1736" b="1" dirty="0">
                <a:solidFill>
                  <a:sysClr val="windowText" lastClr="000000"/>
                </a:solidFill>
              </a:rPr>
              <a:t> </a:t>
            </a:r>
            <a:r>
              <a:rPr lang="en-US" sz="1736" b="1" dirty="0" err="1">
                <a:solidFill>
                  <a:sysClr val="windowText" lastClr="000000"/>
                </a:solidFill>
              </a:rPr>
              <a:t>شهرين</a:t>
            </a:r>
            <a:r>
              <a:rPr lang="en-US" sz="1736" b="1" dirty="0">
                <a:solidFill>
                  <a:sysClr val="windowText" lastClr="000000"/>
                </a:solidFill>
              </a:rPr>
              <a:t> </a:t>
            </a:r>
            <a:r>
              <a:rPr lang="en-US" sz="1736" b="1" dirty="0" err="1">
                <a:solidFill>
                  <a:sysClr val="windowText" lastClr="000000"/>
                </a:solidFill>
              </a:rPr>
              <a:t>خلال</a:t>
            </a:r>
            <a:r>
              <a:rPr lang="en-US" sz="1736" b="1" dirty="0">
                <a:solidFill>
                  <a:sysClr val="windowText" lastClr="000000"/>
                </a:solidFill>
              </a:rPr>
              <a:t> </a:t>
            </a:r>
            <a:r>
              <a:rPr lang="en-US" sz="1736" b="1" dirty="0" err="1">
                <a:solidFill>
                  <a:sysClr val="windowText" lastClr="000000"/>
                </a:solidFill>
              </a:rPr>
              <a:t>فترة</a:t>
            </a:r>
            <a:r>
              <a:rPr lang="en-US" sz="1736" b="1" dirty="0">
                <a:solidFill>
                  <a:sysClr val="windowText" lastClr="000000"/>
                </a:solidFill>
              </a:rPr>
              <a:t> </a:t>
            </a:r>
            <a:r>
              <a:rPr lang="en-US" sz="1736" b="1" dirty="0" err="1">
                <a:solidFill>
                  <a:sysClr val="windowText" lastClr="000000"/>
                </a:solidFill>
              </a:rPr>
              <a:t>عمر</a:t>
            </a:r>
            <a:r>
              <a:rPr lang="en-US" sz="1736" b="1" dirty="0">
                <a:solidFill>
                  <a:sysClr val="windowText" lastClr="000000"/>
                </a:solidFill>
              </a:rPr>
              <a:t> </a:t>
            </a:r>
            <a:r>
              <a:rPr lang="en-US" sz="1736" b="1" dirty="0" err="1">
                <a:solidFill>
                  <a:sysClr val="windowText" lastClr="000000"/>
                </a:solidFill>
              </a:rPr>
              <a:t>المشروع</a:t>
            </a:r>
            <a:r>
              <a:rPr lang="en-US" sz="1736" b="1" dirty="0">
                <a:solidFill>
                  <a:sysClr val="windowText" lastClr="000000"/>
                </a:solidFill>
              </a:rPr>
              <a:t> </a:t>
            </a:r>
            <a:r>
              <a:rPr lang="en-US" sz="1736" b="1" dirty="0" err="1">
                <a:solidFill>
                  <a:sysClr val="windowText" lastClr="000000"/>
                </a:solidFill>
              </a:rPr>
              <a:t>للتعرف</a:t>
            </a:r>
            <a:r>
              <a:rPr lang="en-US" sz="1736" b="1" dirty="0">
                <a:solidFill>
                  <a:sysClr val="windowText" lastClr="000000"/>
                </a:solidFill>
              </a:rPr>
              <a:t> </a:t>
            </a:r>
            <a:r>
              <a:rPr lang="en-US" sz="1736" b="1" dirty="0" err="1">
                <a:solidFill>
                  <a:sysClr val="windowText" lastClr="000000"/>
                </a:solidFill>
              </a:rPr>
              <a:t>على</a:t>
            </a:r>
            <a:r>
              <a:rPr lang="en-US" sz="1736" b="1" dirty="0">
                <a:solidFill>
                  <a:sysClr val="windowText" lastClr="000000"/>
                </a:solidFill>
              </a:rPr>
              <a:t> </a:t>
            </a:r>
            <a:r>
              <a:rPr lang="en-US" sz="1736" b="1" dirty="0" err="1">
                <a:solidFill>
                  <a:sysClr val="windowText" lastClr="000000"/>
                </a:solidFill>
              </a:rPr>
              <a:t>سير</a:t>
            </a:r>
            <a:r>
              <a:rPr lang="en-US" sz="1736" b="1" dirty="0">
                <a:solidFill>
                  <a:sysClr val="windowText" lastClr="000000"/>
                </a:solidFill>
              </a:rPr>
              <a:t> </a:t>
            </a:r>
            <a:r>
              <a:rPr lang="en-US" sz="1736" b="1" dirty="0" err="1">
                <a:solidFill>
                  <a:sysClr val="windowText" lastClr="000000"/>
                </a:solidFill>
              </a:rPr>
              <a:t>العمل</a:t>
            </a:r>
            <a:r>
              <a:rPr lang="en-US" sz="1736" b="1" dirty="0">
                <a:solidFill>
                  <a:sysClr val="windowText" lastClr="000000"/>
                </a:solidFill>
              </a:rPr>
              <a:t> </a:t>
            </a:r>
            <a:r>
              <a:rPr lang="en-US" sz="1736" b="1" dirty="0" err="1">
                <a:solidFill>
                  <a:sysClr val="windowText" lastClr="000000"/>
                </a:solidFill>
              </a:rPr>
              <a:t>بالمشروع</a:t>
            </a:r>
            <a:r>
              <a:rPr lang="en-US" sz="1736" b="1" dirty="0">
                <a:solidFill>
                  <a:sysClr val="windowText" lastClr="000000"/>
                </a:solidFill>
              </a:rPr>
              <a:t> </a:t>
            </a:r>
            <a:r>
              <a:rPr lang="en-US" sz="1736" b="1" dirty="0" err="1">
                <a:solidFill>
                  <a:sysClr val="windowText" lastClr="000000"/>
                </a:solidFill>
              </a:rPr>
              <a:t>ونشر</a:t>
            </a:r>
            <a:r>
              <a:rPr lang="en-US" sz="1736" b="1" dirty="0">
                <a:solidFill>
                  <a:sysClr val="windowText" lastClr="000000"/>
                </a:solidFill>
              </a:rPr>
              <a:t> </a:t>
            </a:r>
            <a:r>
              <a:rPr lang="en-US" sz="1736" b="1" dirty="0" err="1">
                <a:solidFill>
                  <a:sysClr val="windowText" lastClr="000000"/>
                </a:solidFill>
              </a:rPr>
              <a:t>الفكرة</a:t>
            </a:r>
            <a:r>
              <a:rPr lang="en-US" sz="1736" b="1" dirty="0">
                <a:solidFill>
                  <a:sysClr val="windowText" lastClr="000000"/>
                </a:solidFill>
              </a:rPr>
              <a:t> </a:t>
            </a:r>
            <a:r>
              <a:rPr lang="en-US" sz="1736" b="1" dirty="0" err="1">
                <a:solidFill>
                  <a:sysClr val="windowText" lastClr="000000"/>
                </a:solidFill>
              </a:rPr>
              <a:t>وتوسيع</a:t>
            </a:r>
            <a:r>
              <a:rPr lang="en-US" sz="1736" b="1" dirty="0">
                <a:solidFill>
                  <a:sysClr val="windowText" lastClr="000000"/>
                </a:solidFill>
              </a:rPr>
              <a:t> </a:t>
            </a:r>
            <a:r>
              <a:rPr lang="en-US" sz="1736" b="1" dirty="0" err="1">
                <a:solidFill>
                  <a:sysClr val="windowText" lastClr="000000"/>
                </a:solidFill>
              </a:rPr>
              <a:t>قاعدة</a:t>
            </a:r>
            <a:r>
              <a:rPr lang="en-US" sz="1736" b="1" dirty="0">
                <a:solidFill>
                  <a:sysClr val="windowText" lastClr="000000"/>
                </a:solidFill>
              </a:rPr>
              <a:t> </a:t>
            </a:r>
            <a:r>
              <a:rPr lang="en-US" sz="1736" b="1" dirty="0" err="1">
                <a:solidFill>
                  <a:sysClr val="windowText" lastClr="000000"/>
                </a:solidFill>
              </a:rPr>
              <a:t>الفئة</a:t>
            </a:r>
            <a:r>
              <a:rPr lang="en-US" sz="1736" b="1" dirty="0">
                <a:solidFill>
                  <a:sysClr val="windowText" lastClr="000000"/>
                </a:solidFill>
              </a:rPr>
              <a:t> </a:t>
            </a:r>
            <a:r>
              <a:rPr lang="en-US" sz="1736" b="1" dirty="0" err="1">
                <a:solidFill>
                  <a:sysClr val="windowText" lastClr="000000"/>
                </a:solidFill>
              </a:rPr>
              <a:t>المستهدفة</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a:t>
            </a:r>
          </a:p>
          <a:p>
            <a:pPr marL="419325" algn="justLow" rtl="1">
              <a:lnSpc>
                <a:spcPct val="110000"/>
              </a:lnSpc>
              <a:spcBef>
                <a:spcPts val="0"/>
              </a:spcBef>
              <a:tabLst>
                <a:tab pos="488227" algn="l"/>
              </a:tabLst>
            </a:pPr>
            <a:r>
              <a:rPr lang="en-US" sz="1736" b="1" dirty="0">
                <a:solidFill>
                  <a:sysClr val="windowText" lastClr="000000"/>
                </a:solidFill>
              </a:rPr>
              <a:t>تم عقد </a:t>
            </a:r>
            <a:r>
              <a:rPr lang="en-US" sz="1736" b="1" dirty="0" err="1">
                <a:solidFill>
                  <a:sysClr val="windowText" lastClr="000000"/>
                </a:solidFill>
              </a:rPr>
              <a:t>عدد</a:t>
            </a:r>
            <a:r>
              <a:rPr lang="en-US" sz="1736" b="1" dirty="0">
                <a:solidFill>
                  <a:sysClr val="windowText" lastClr="000000"/>
                </a:solidFill>
              </a:rPr>
              <a:t> 3 </a:t>
            </a:r>
            <a:r>
              <a:rPr lang="en-US" sz="1736" b="1" dirty="0" err="1">
                <a:solidFill>
                  <a:sysClr val="windowText" lastClr="000000"/>
                </a:solidFill>
              </a:rPr>
              <a:t>لقاءات</a:t>
            </a:r>
            <a:r>
              <a:rPr lang="en-US" sz="1736" b="1" dirty="0">
                <a:solidFill>
                  <a:sysClr val="windowText" lastClr="000000"/>
                </a:solidFill>
              </a:rPr>
              <a:t> </a:t>
            </a:r>
            <a:r>
              <a:rPr lang="en-US" sz="1736" b="1" dirty="0" err="1">
                <a:solidFill>
                  <a:sysClr val="windowText" lastClr="000000"/>
                </a:solidFill>
              </a:rPr>
              <a:t>توعوية</a:t>
            </a:r>
            <a:r>
              <a:rPr lang="en-US" sz="1736" b="1" dirty="0">
                <a:solidFill>
                  <a:sysClr val="windowText" lastClr="000000"/>
                </a:solidFill>
              </a:rPr>
              <a:t> </a:t>
            </a:r>
            <a:r>
              <a:rPr lang="en-US" sz="1736" b="1" dirty="0" err="1">
                <a:solidFill>
                  <a:sysClr val="windowText" lastClr="000000"/>
                </a:solidFill>
              </a:rPr>
              <a:t>بأهمية</a:t>
            </a:r>
            <a:r>
              <a:rPr lang="en-US" sz="1736" b="1" dirty="0">
                <a:solidFill>
                  <a:sysClr val="windowText" lastClr="000000"/>
                </a:solidFill>
              </a:rPr>
              <a:t> </a:t>
            </a:r>
            <a:r>
              <a:rPr lang="en-US" sz="1736" b="1" dirty="0" err="1">
                <a:solidFill>
                  <a:sysClr val="windowText" lastClr="000000"/>
                </a:solidFill>
              </a:rPr>
              <a:t>المشاركة</a:t>
            </a:r>
            <a:r>
              <a:rPr lang="en-US" sz="1736" b="1" dirty="0">
                <a:solidFill>
                  <a:sysClr val="windowText" lastClr="000000"/>
                </a:solidFill>
              </a:rPr>
              <a:t> </a:t>
            </a:r>
            <a:r>
              <a:rPr lang="en-US" sz="1736" b="1" dirty="0" err="1">
                <a:solidFill>
                  <a:sysClr val="windowText" lastClr="000000"/>
                </a:solidFill>
              </a:rPr>
              <a:t>بأنشطة</a:t>
            </a:r>
            <a:r>
              <a:rPr lang="en-US" sz="1736" b="1" dirty="0">
                <a:solidFill>
                  <a:sysClr val="windowText" lastClr="000000"/>
                </a:solidFill>
              </a:rPr>
              <a:t> </a:t>
            </a:r>
            <a:r>
              <a:rPr lang="en-US" sz="1736" b="1" dirty="0" err="1">
                <a:solidFill>
                  <a:sysClr val="windowText" lastClr="000000"/>
                </a:solidFill>
              </a:rPr>
              <a:t>المشروع</a:t>
            </a:r>
            <a:r>
              <a:rPr lang="en-US" sz="1736" b="1" dirty="0">
                <a:solidFill>
                  <a:sysClr val="windowText" lastClr="000000"/>
                </a:solidFill>
              </a:rPr>
              <a:t> </a:t>
            </a:r>
            <a:r>
              <a:rPr lang="en-US" sz="1736" b="1" dirty="0" err="1">
                <a:solidFill>
                  <a:sysClr val="windowText" lastClr="000000"/>
                </a:solidFill>
              </a:rPr>
              <a:t>وذلك</a:t>
            </a:r>
            <a:r>
              <a:rPr lang="en-US" sz="1736" b="1" dirty="0">
                <a:solidFill>
                  <a:sysClr val="windowText" lastClr="000000"/>
                </a:solidFill>
              </a:rPr>
              <a:t> </a:t>
            </a:r>
            <a:r>
              <a:rPr lang="en-US" sz="1736" b="1" dirty="0" err="1">
                <a:solidFill>
                  <a:sysClr val="windowText" lastClr="000000"/>
                </a:solidFill>
              </a:rPr>
              <a:t>لعدد</a:t>
            </a:r>
            <a:r>
              <a:rPr lang="en-US" sz="1736" b="1" dirty="0">
                <a:solidFill>
                  <a:sysClr val="windowText" lastClr="000000"/>
                </a:solidFill>
              </a:rPr>
              <a:t> 26 </a:t>
            </a:r>
            <a:r>
              <a:rPr lang="en-US" sz="1736" b="1" dirty="0" err="1">
                <a:solidFill>
                  <a:sysClr val="windowText" lastClr="000000"/>
                </a:solidFill>
              </a:rPr>
              <a:t>مزارع</a:t>
            </a:r>
            <a:r>
              <a:rPr lang="en-US" sz="1736" b="1" dirty="0">
                <a:solidFill>
                  <a:sysClr val="windowText" lastClr="000000"/>
                </a:solidFill>
              </a:rPr>
              <a:t> </a:t>
            </a:r>
            <a:r>
              <a:rPr lang="en-US" sz="1736" b="1" dirty="0" err="1">
                <a:solidFill>
                  <a:sysClr val="windowText" lastClr="000000"/>
                </a:solidFill>
              </a:rPr>
              <a:t>بقري</a:t>
            </a:r>
            <a:r>
              <a:rPr lang="en-US" sz="1736" b="1" dirty="0">
                <a:solidFill>
                  <a:sysClr val="windowText" lastClr="000000"/>
                </a:solidFill>
              </a:rPr>
              <a:t> </a:t>
            </a:r>
            <a:r>
              <a:rPr lang="en-US" sz="1736" b="1" dirty="0" err="1">
                <a:solidFill>
                  <a:sysClr val="windowText" lastClr="000000"/>
                </a:solidFill>
              </a:rPr>
              <a:t>البرجاية</a:t>
            </a:r>
            <a:r>
              <a:rPr lang="en-US" sz="1736" b="1" dirty="0">
                <a:solidFill>
                  <a:sysClr val="windowText" lastClr="000000"/>
                </a:solidFill>
              </a:rPr>
              <a:t> </a:t>
            </a:r>
            <a:r>
              <a:rPr lang="en-US" sz="1736" b="1" dirty="0" err="1">
                <a:solidFill>
                  <a:sysClr val="windowText" lastClr="000000"/>
                </a:solidFill>
              </a:rPr>
              <a:t>خلال</a:t>
            </a:r>
            <a:r>
              <a:rPr lang="en-US" sz="1736" b="1" dirty="0">
                <a:solidFill>
                  <a:sysClr val="windowText" lastClr="000000"/>
                </a:solidFill>
              </a:rPr>
              <a:t> </a:t>
            </a:r>
            <a:r>
              <a:rPr lang="en-US" sz="1736" b="1" dirty="0" err="1">
                <a:solidFill>
                  <a:sysClr val="windowText" lastClr="000000"/>
                </a:solidFill>
              </a:rPr>
              <a:t>النصف</a:t>
            </a:r>
            <a:r>
              <a:rPr lang="en-US" sz="1736" b="1" dirty="0">
                <a:solidFill>
                  <a:sysClr val="windowText" lastClr="000000"/>
                </a:solidFill>
              </a:rPr>
              <a:t> </a:t>
            </a:r>
            <a:r>
              <a:rPr lang="en-US" sz="1736" b="1" dirty="0" err="1">
                <a:solidFill>
                  <a:sysClr val="windowText" lastClr="000000"/>
                </a:solidFill>
              </a:rPr>
              <a:t>الثاني</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شهر</a:t>
            </a:r>
            <a:r>
              <a:rPr lang="en-US" sz="1736" b="1" dirty="0">
                <a:solidFill>
                  <a:sysClr val="windowText" lastClr="000000"/>
                </a:solidFill>
              </a:rPr>
              <a:t> </a:t>
            </a:r>
            <a:r>
              <a:rPr lang="en-US" sz="1736" b="1" dirty="0" err="1">
                <a:solidFill>
                  <a:sysClr val="windowText" lastClr="000000"/>
                </a:solidFill>
              </a:rPr>
              <a:t>يناير</a:t>
            </a:r>
            <a:endParaRPr lang="en-US" sz="1736" b="1" dirty="0">
              <a:solidFill>
                <a:sysClr val="windowText" lastClr="000000"/>
              </a:solidFill>
            </a:endParaRPr>
          </a:p>
          <a:p>
            <a:pPr marL="419325" algn="justLow" rtl="1">
              <a:lnSpc>
                <a:spcPct val="110000"/>
              </a:lnSpc>
              <a:spcBef>
                <a:spcPts val="0"/>
              </a:spcBef>
              <a:tabLst>
                <a:tab pos="488227" algn="l"/>
              </a:tabLst>
            </a:pPr>
            <a:r>
              <a:rPr lang="en-US" sz="1736" b="1" dirty="0">
                <a:solidFill>
                  <a:sysClr val="windowText" lastClr="000000"/>
                </a:solidFill>
              </a:rPr>
              <a:t>تم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ورشة</a:t>
            </a:r>
            <a:r>
              <a:rPr lang="en-US" sz="1736" b="1" dirty="0">
                <a:solidFill>
                  <a:sysClr val="windowText" lastClr="000000"/>
                </a:solidFill>
              </a:rPr>
              <a:t>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لعدد</a:t>
            </a:r>
            <a:r>
              <a:rPr lang="en-US" sz="1736" b="1" dirty="0">
                <a:solidFill>
                  <a:sysClr val="windowText" lastClr="000000"/>
                </a:solidFill>
              </a:rPr>
              <a:t> 4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مندوبى</a:t>
            </a:r>
            <a:r>
              <a:rPr lang="en-US" sz="1736" b="1" dirty="0">
                <a:solidFill>
                  <a:sysClr val="windowText" lastClr="000000"/>
                </a:solidFill>
              </a:rPr>
              <a:t> </a:t>
            </a:r>
            <a:r>
              <a:rPr lang="en-US" sz="1736" b="1" dirty="0" err="1">
                <a:solidFill>
                  <a:sysClr val="windowText" lastClr="000000"/>
                </a:solidFill>
              </a:rPr>
              <a:t>الجمعيات</a:t>
            </a:r>
            <a:r>
              <a:rPr lang="en-US" sz="1736" b="1" dirty="0">
                <a:solidFill>
                  <a:sysClr val="windowText" lastClr="000000"/>
                </a:solidFill>
              </a:rPr>
              <a:t> ( </a:t>
            </a:r>
            <a:r>
              <a:rPr lang="en-US" sz="1736" b="1" dirty="0" err="1">
                <a:solidFill>
                  <a:sysClr val="windowText" lastClr="000000"/>
                </a:solidFill>
              </a:rPr>
              <a:t>بسمة</a:t>
            </a:r>
            <a:r>
              <a:rPr lang="en-US" sz="1736" b="1" dirty="0">
                <a:solidFill>
                  <a:sysClr val="windowText" lastClr="000000"/>
                </a:solidFill>
              </a:rPr>
              <a:t> </a:t>
            </a:r>
            <a:r>
              <a:rPr lang="en-US" sz="1736" b="1" dirty="0" err="1">
                <a:solidFill>
                  <a:sysClr val="windowText" lastClr="000000"/>
                </a:solidFill>
              </a:rPr>
              <a:t>امل</a:t>
            </a:r>
            <a:r>
              <a:rPr lang="en-US" sz="1736" b="1" dirty="0">
                <a:solidFill>
                  <a:sysClr val="windowText" lastClr="000000"/>
                </a:solidFill>
              </a:rPr>
              <a:t> – </a:t>
            </a:r>
            <a:r>
              <a:rPr lang="en-US" sz="1736" b="1" dirty="0" err="1">
                <a:solidFill>
                  <a:sysClr val="windowText" lastClr="000000"/>
                </a:solidFill>
              </a:rPr>
              <a:t>الفرسان</a:t>
            </a:r>
            <a:r>
              <a:rPr lang="en-US" sz="1736" b="1" dirty="0">
                <a:solidFill>
                  <a:sysClr val="windowText" lastClr="000000"/>
                </a:solidFill>
              </a:rPr>
              <a:t> )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ضمنهم</a:t>
            </a:r>
            <a:r>
              <a:rPr lang="en-US" sz="1736" b="1" dirty="0">
                <a:solidFill>
                  <a:sysClr val="windowText" lastClr="000000"/>
                </a:solidFill>
              </a:rPr>
              <a:t> </a:t>
            </a:r>
            <a:r>
              <a:rPr lang="en-US" sz="1736" b="1" dirty="0" err="1">
                <a:solidFill>
                  <a:sysClr val="windowText" lastClr="000000"/>
                </a:solidFill>
              </a:rPr>
              <a:t>سيدة</a:t>
            </a:r>
            <a:r>
              <a:rPr lang="en-US" sz="1736" b="1" dirty="0">
                <a:solidFill>
                  <a:sysClr val="windowText" lastClr="000000"/>
                </a:solidFill>
              </a:rPr>
              <a:t> </a:t>
            </a:r>
            <a:r>
              <a:rPr lang="en-US" sz="1736" b="1" dirty="0" err="1">
                <a:solidFill>
                  <a:sysClr val="windowText" lastClr="000000"/>
                </a:solidFill>
              </a:rPr>
              <a:t>في</a:t>
            </a:r>
            <a:r>
              <a:rPr lang="en-US" sz="1736" b="1" dirty="0">
                <a:solidFill>
                  <a:sysClr val="windowText" lastClr="000000"/>
                </a:solidFill>
              </a:rPr>
              <a:t> 16 </a:t>
            </a:r>
            <a:r>
              <a:rPr lang="en-US" sz="1736" b="1" dirty="0" err="1">
                <a:solidFill>
                  <a:sysClr val="windowText" lastClr="000000"/>
                </a:solidFill>
              </a:rPr>
              <a:t>فبرايرعلي</a:t>
            </a:r>
            <a:r>
              <a:rPr lang="en-US" sz="1736" b="1" dirty="0">
                <a:solidFill>
                  <a:sysClr val="windowText" lastClr="000000"/>
                </a:solidFill>
              </a:rPr>
              <a:t> </a:t>
            </a:r>
            <a:r>
              <a:rPr lang="en-US" sz="1736" b="1" dirty="0" err="1">
                <a:solidFill>
                  <a:sysClr val="windowText" lastClr="000000"/>
                </a:solidFill>
              </a:rPr>
              <a:t>طريقة</a:t>
            </a:r>
            <a:r>
              <a:rPr lang="en-US" sz="1736" b="1" dirty="0">
                <a:solidFill>
                  <a:sysClr val="windowText" lastClr="000000"/>
                </a:solidFill>
              </a:rPr>
              <a:t> </a:t>
            </a:r>
            <a:r>
              <a:rPr lang="en-US" sz="1736" b="1" dirty="0" err="1">
                <a:solidFill>
                  <a:sysClr val="windowText" lastClr="000000"/>
                </a:solidFill>
              </a:rPr>
              <a:t>توفير</a:t>
            </a:r>
            <a:r>
              <a:rPr lang="en-US" sz="1736" b="1" dirty="0">
                <a:solidFill>
                  <a:sysClr val="windowText" lastClr="000000"/>
                </a:solidFill>
              </a:rPr>
              <a:t> </a:t>
            </a:r>
            <a:r>
              <a:rPr lang="en-US" sz="1736" b="1" dirty="0" err="1">
                <a:solidFill>
                  <a:sysClr val="windowText" lastClr="000000"/>
                </a:solidFill>
              </a:rPr>
              <a:t>قاعدة</a:t>
            </a:r>
            <a:r>
              <a:rPr lang="en-US" sz="1736" b="1" dirty="0">
                <a:solidFill>
                  <a:sysClr val="windowText" lastClr="000000"/>
                </a:solidFill>
              </a:rPr>
              <a:t> </a:t>
            </a:r>
            <a:r>
              <a:rPr lang="en-US" sz="1736" b="1" dirty="0" err="1">
                <a:solidFill>
                  <a:sysClr val="windowText" lastClr="000000"/>
                </a:solidFill>
              </a:rPr>
              <a:t>بيانات</a:t>
            </a:r>
            <a:r>
              <a:rPr lang="en-US" sz="1736" b="1" dirty="0">
                <a:solidFill>
                  <a:sysClr val="windowText" lastClr="000000"/>
                </a:solidFill>
              </a:rPr>
              <a:t> </a:t>
            </a:r>
            <a:r>
              <a:rPr lang="en-US" sz="1736" b="1" dirty="0" err="1">
                <a:solidFill>
                  <a:sysClr val="windowText" lastClr="000000"/>
                </a:solidFill>
              </a:rPr>
              <a:t>لصغار</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 </a:t>
            </a:r>
            <a:r>
              <a:rPr lang="en-US" sz="1736" b="1" dirty="0" err="1">
                <a:solidFill>
                  <a:sysClr val="windowText" lastClr="000000"/>
                </a:solidFill>
              </a:rPr>
              <a:t>والمساهمة</a:t>
            </a:r>
            <a:r>
              <a:rPr lang="en-US" sz="1736" b="1" dirty="0">
                <a:solidFill>
                  <a:sysClr val="windowText" lastClr="000000"/>
                </a:solidFill>
              </a:rPr>
              <a:t> </a:t>
            </a:r>
            <a:r>
              <a:rPr lang="en-US" sz="1736" b="1" dirty="0" err="1">
                <a:solidFill>
                  <a:sysClr val="windowText" lastClr="000000"/>
                </a:solidFill>
              </a:rPr>
              <a:t>في</a:t>
            </a:r>
            <a:r>
              <a:rPr lang="en-US" sz="1736" b="1" dirty="0">
                <a:solidFill>
                  <a:sysClr val="windowText" lastClr="000000"/>
                </a:solidFill>
              </a:rPr>
              <a:t> </a:t>
            </a:r>
            <a:r>
              <a:rPr lang="en-US" sz="1736" b="1" dirty="0" err="1">
                <a:solidFill>
                  <a:sysClr val="windowText" lastClr="000000"/>
                </a:solidFill>
              </a:rPr>
              <a:t>نشر</a:t>
            </a:r>
            <a:r>
              <a:rPr lang="en-US" sz="1736" b="1" dirty="0">
                <a:solidFill>
                  <a:sysClr val="windowText" lastClr="000000"/>
                </a:solidFill>
              </a:rPr>
              <a:t> </a:t>
            </a:r>
            <a:r>
              <a:rPr lang="en-US" sz="1736" b="1" dirty="0" err="1">
                <a:solidFill>
                  <a:sysClr val="windowText" lastClr="000000"/>
                </a:solidFill>
              </a:rPr>
              <a:t>فكرة</a:t>
            </a:r>
            <a:r>
              <a:rPr lang="en-US" sz="1736" b="1" dirty="0">
                <a:solidFill>
                  <a:sysClr val="windowText" lastClr="000000"/>
                </a:solidFill>
              </a:rPr>
              <a:t> </a:t>
            </a:r>
            <a:r>
              <a:rPr lang="en-US" sz="1736" b="1" dirty="0" err="1">
                <a:solidFill>
                  <a:sysClr val="windowText" lastClr="000000"/>
                </a:solidFill>
              </a:rPr>
              <a:t>تحويل</a:t>
            </a:r>
            <a:r>
              <a:rPr lang="en-US" sz="1736" b="1" dirty="0">
                <a:solidFill>
                  <a:sysClr val="windowText" lastClr="000000"/>
                </a:solidFill>
              </a:rPr>
              <a:t> </a:t>
            </a:r>
            <a:r>
              <a:rPr lang="en-US" sz="1736" b="1" dirty="0" err="1">
                <a:solidFill>
                  <a:sysClr val="windowText" lastClr="000000"/>
                </a:solidFill>
              </a:rPr>
              <a:t>المخلفات</a:t>
            </a:r>
            <a:r>
              <a:rPr lang="en-US" sz="1736" b="1" dirty="0">
                <a:solidFill>
                  <a:sysClr val="windowText" lastClr="000000"/>
                </a:solidFill>
              </a:rPr>
              <a:t> </a:t>
            </a:r>
            <a:r>
              <a:rPr lang="en-US" sz="1736" b="1" dirty="0" err="1">
                <a:solidFill>
                  <a:sysClr val="windowText" lastClr="000000"/>
                </a:solidFill>
              </a:rPr>
              <a:t>الزراعية</a:t>
            </a:r>
            <a:r>
              <a:rPr lang="en-US" sz="1736" b="1" dirty="0">
                <a:solidFill>
                  <a:sysClr val="windowText" lastClr="000000"/>
                </a:solidFill>
              </a:rPr>
              <a:t> </a:t>
            </a:r>
            <a:r>
              <a:rPr lang="en-US" sz="1736" b="1" dirty="0" err="1">
                <a:solidFill>
                  <a:sysClr val="windowText" lastClr="000000"/>
                </a:solidFill>
              </a:rPr>
              <a:t>الي</a:t>
            </a:r>
            <a:r>
              <a:rPr lang="en-US" sz="1736" b="1" dirty="0">
                <a:solidFill>
                  <a:sysClr val="windowText" lastClr="000000"/>
                </a:solidFill>
              </a:rPr>
              <a:t> </a:t>
            </a:r>
            <a:r>
              <a:rPr lang="en-US" sz="1736" b="1" dirty="0" err="1">
                <a:solidFill>
                  <a:sysClr val="windowText" lastClr="000000"/>
                </a:solidFill>
              </a:rPr>
              <a:t>كمبوست</a:t>
            </a:r>
            <a:r>
              <a:rPr lang="en-US" sz="1736" b="1" dirty="0">
                <a:solidFill>
                  <a:sysClr val="windowText" lastClr="000000"/>
                </a:solidFill>
              </a:rPr>
              <a:t>.</a:t>
            </a:r>
          </a:p>
          <a:p>
            <a:pPr marL="419325" algn="justLow" rtl="1">
              <a:lnSpc>
                <a:spcPct val="110000"/>
              </a:lnSpc>
              <a:spcBef>
                <a:spcPts val="0"/>
              </a:spcBef>
              <a:tabLst>
                <a:tab pos="488227" algn="l"/>
              </a:tabLst>
            </a:pP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عدد</a:t>
            </a:r>
            <a:r>
              <a:rPr lang="en-US" sz="1736" b="1" dirty="0">
                <a:solidFill>
                  <a:sysClr val="windowText" lastClr="000000"/>
                </a:solidFill>
              </a:rPr>
              <a:t> 8 </a:t>
            </a:r>
            <a:r>
              <a:rPr lang="en-US" sz="1736" b="1" dirty="0" err="1">
                <a:solidFill>
                  <a:sysClr val="windowText" lastClr="000000"/>
                </a:solidFill>
              </a:rPr>
              <a:t>جلسات</a:t>
            </a:r>
            <a:r>
              <a:rPr lang="en-US" sz="1736" b="1" dirty="0">
                <a:solidFill>
                  <a:sysClr val="windowText" lastClr="000000"/>
                </a:solidFill>
              </a:rPr>
              <a:t> </a:t>
            </a:r>
            <a:r>
              <a:rPr lang="en-US" sz="1736" b="1" dirty="0" err="1">
                <a:solidFill>
                  <a:sysClr val="windowText" lastClr="000000"/>
                </a:solidFill>
              </a:rPr>
              <a:t>حوار</a:t>
            </a:r>
            <a:r>
              <a:rPr lang="en-US" sz="1736" b="1" dirty="0">
                <a:solidFill>
                  <a:sysClr val="windowText" lastClr="000000"/>
                </a:solidFill>
              </a:rPr>
              <a:t> </a:t>
            </a:r>
            <a:r>
              <a:rPr lang="en-US" sz="1736" b="1" dirty="0" err="1">
                <a:solidFill>
                  <a:sysClr val="windowText" lastClr="000000"/>
                </a:solidFill>
              </a:rPr>
              <a:t>مع</a:t>
            </a:r>
            <a:r>
              <a:rPr lang="en-US" sz="1736" b="1" dirty="0">
                <a:solidFill>
                  <a:sysClr val="windowText" lastClr="000000"/>
                </a:solidFill>
              </a:rPr>
              <a:t> </a:t>
            </a:r>
            <a:r>
              <a:rPr lang="en-US" sz="1736" b="1" dirty="0" err="1">
                <a:solidFill>
                  <a:sysClr val="windowText" lastClr="000000"/>
                </a:solidFill>
              </a:rPr>
              <a:t>عدد</a:t>
            </a:r>
            <a:r>
              <a:rPr lang="en-US" sz="1736" b="1" dirty="0">
                <a:solidFill>
                  <a:sysClr val="windowText" lastClr="000000"/>
                </a:solidFill>
              </a:rPr>
              <a:t> 22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المزارعين</a:t>
            </a:r>
            <a:r>
              <a:rPr lang="en-US" sz="1736" b="1" dirty="0">
                <a:solidFill>
                  <a:sysClr val="windowText" lastClr="000000"/>
                </a:solidFill>
              </a:rPr>
              <a:t> </a:t>
            </a:r>
            <a:r>
              <a:rPr lang="en-US" sz="1736" b="1" dirty="0" err="1">
                <a:solidFill>
                  <a:sysClr val="windowText" lastClr="000000"/>
                </a:solidFill>
              </a:rPr>
              <a:t>في</a:t>
            </a:r>
            <a:r>
              <a:rPr lang="en-US" sz="1736" b="1" dirty="0">
                <a:solidFill>
                  <a:sysClr val="windowText" lastClr="000000"/>
                </a:solidFill>
              </a:rPr>
              <a:t> </a:t>
            </a:r>
            <a:r>
              <a:rPr lang="en-US" sz="1736" b="1" dirty="0" err="1">
                <a:solidFill>
                  <a:sysClr val="windowText" lastClr="000000"/>
                </a:solidFill>
              </a:rPr>
              <a:t>منازلهم</a:t>
            </a:r>
            <a:r>
              <a:rPr lang="en-US" sz="1736" b="1" dirty="0">
                <a:solidFill>
                  <a:sysClr val="windowText" lastClr="000000"/>
                </a:solidFill>
              </a:rPr>
              <a:t> </a:t>
            </a:r>
            <a:r>
              <a:rPr lang="en-US" sz="1736" b="1" dirty="0" err="1">
                <a:solidFill>
                  <a:sysClr val="windowText" lastClr="000000"/>
                </a:solidFill>
              </a:rPr>
              <a:t>لشرح</a:t>
            </a:r>
            <a:r>
              <a:rPr lang="en-US" sz="1736" b="1" dirty="0">
                <a:solidFill>
                  <a:sysClr val="windowText" lastClr="000000"/>
                </a:solidFill>
              </a:rPr>
              <a:t> </a:t>
            </a:r>
            <a:r>
              <a:rPr lang="en-US" sz="1736" b="1" dirty="0" err="1">
                <a:solidFill>
                  <a:sysClr val="windowText" lastClr="000000"/>
                </a:solidFill>
              </a:rPr>
              <a:t>أهمية</a:t>
            </a:r>
            <a:r>
              <a:rPr lang="en-US" sz="1736" b="1" dirty="0">
                <a:solidFill>
                  <a:sysClr val="windowText" lastClr="000000"/>
                </a:solidFill>
              </a:rPr>
              <a:t> </a:t>
            </a:r>
            <a:r>
              <a:rPr lang="en-US" sz="1736" b="1" dirty="0" err="1">
                <a:solidFill>
                  <a:sysClr val="windowText" lastClr="000000"/>
                </a:solidFill>
              </a:rPr>
              <a:t>الاستفادة</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المخلفات</a:t>
            </a:r>
            <a:r>
              <a:rPr lang="en-US" sz="1736" b="1" dirty="0">
                <a:solidFill>
                  <a:sysClr val="windowText" lastClr="000000"/>
                </a:solidFill>
              </a:rPr>
              <a:t> </a:t>
            </a:r>
            <a:r>
              <a:rPr lang="en-US" sz="1736" b="1" dirty="0" err="1">
                <a:solidFill>
                  <a:sysClr val="windowText" lastClr="000000"/>
                </a:solidFill>
              </a:rPr>
              <a:t>الزراعية</a:t>
            </a:r>
            <a:r>
              <a:rPr lang="en-US" sz="1736" b="1" dirty="0">
                <a:solidFill>
                  <a:sysClr val="windowText" lastClr="000000"/>
                </a:solidFill>
              </a:rPr>
              <a:t> </a:t>
            </a:r>
            <a:r>
              <a:rPr lang="en-US" sz="1736" b="1" dirty="0" err="1">
                <a:solidFill>
                  <a:sysClr val="windowText" lastClr="000000"/>
                </a:solidFill>
              </a:rPr>
              <a:t>وكيفية</a:t>
            </a:r>
            <a:r>
              <a:rPr lang="en-US" sz="1736" b="1" dirty="0">
                <a:solidFill>
                  <a:sysClr val="windowText" lastClr="000000"/>
                </a:solidFill>
              </a:rPr>
              <a:t> </a:t>
            </a:r>
            <a:r>
              <a:rPr lang="en-US" sz="1736" b="1" dirty="0" err="1">
                <a:solidFill>
                  <a:sysClr val="windowText" lastClr="000000"/>
                </a:solidFill>
              </a:rPr>
              <a:t>تحويلها</a:t>
            </a:r>
            <a:r>
              <a:rPr lang="en-US" sz="1736" b="1" dirty="0">
                <a:solidFill>
                  <a:sysClr val="windowText" lastClr="000000"/>
                </a:solidFill>
              </a:rPr>
              <a:t> </a:t>
            </a:r>
            <a:r>
              <a:rPr lang="en-US" sz="1736" b="1" dirty="0" err="1">
                <a:solidFill>
                  <a:sysClr val="windowText" lastClr="000000"/>
                </a:solidFill>
              </a:rPr>
              <a:t>الي</a:t>
            </a:r>
            <a:r>
              <a:rPr lang="en-US" sz="1736" b="1" dirty="0">
                <a:solidFill>
                  <a:sysClr val="windowText" lastClr="000000"/>
                </a:solidFill>
              </a:rPr>
              <a:t> </a:t>
            </a:r>
            <a:r>
              <a:rPr lang="en-US" sz="1736" b="1" dirty="0" err="1">
                <a:solidFill>
                  <a:sysClr val="windowText" lastClr="000000"/>
                </a:solidFill>
              </a:rPr>
              <a:t>كمبوست</a:t>
            </a:r>
            <a:r>
              <a:rPr lang="en-US" sz="1736" b="1" dirty="0">
                <a:solidFill>
                  <a:sysClr val="windowText" lastClr="000000"/>
                </a:solidFill>
              </a:rPr>
              <a:t> </a:t>
            </a:r>
            <a:r>
              <a:rPr lang="en-US" sz="1736" b="1" dirty="0" err="1">
                <a:solidFill>
                  <a:sysClr val="windowText" lastClr="000000"/>
                </a:solidFill>
              </a:rPr>
              <a:t>وطريقة</a:t>
            </a:r>
            <a:r>
              <a:rPr lang="en-US" sz="1736" b="1" dirty="0">
                <a:solidFill>
                  <a:sysClr val="windowText" lastClr="000000"/>
                </a:solidFill>
              </a:rPr>
              <a:t>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الكمبوست</a:t>
            </a:r>
            <a:r>
              <a:rPr lang="en-US" sz="1736" b="1" dirty="0">
                <a:solidFill>
                  <a:sysClr val="windowText" lastClr="000000"/>
                </a:solidFill>
              </a:rPr>
              <a:t> </a:t>
            </a:r>
            <a:r>
              <a:rPr lang="en-US" sz="1736" b="1" dirty="0" err="1">
                <a:solidFill>
                  <a:sysClr val="windowText" lastClr="000000"/>
                </a:solidFill>
              </a:rPr>
              <a:t>والفوائد</a:t>
            </a:r>
            <a:r>
              <a:rPr lang="en-US" sz="1736" b="1" dirty="0">
                <a:solidFill>
                  <a:sysClr val="windowText" lastClr="000000"/>
                </a:solidFill>
              </a:rPr>
              <a:t> </a:t>
            </a:r>
            <a:r>
              <a:rPr lang="en-US" sz="1736" b="1" dirty="0" err="1">
                <a:solidFill>
                  <a:sysClr val="windowText" lastClr="000000"/>
                </a:solidFill>
              </a:rPr>
              <a:t>التي</a:t>
            </a:r>
            <a:r>
              <a:rPr lang="en-US" sz="1736" b="1" dirty="0">
                <a:solidFill>
                  <a:sysClr val="windowText" lastClr="000000"/>
                </a:solidFill>
              </a:rPr>
              <a:t> </a:t>
            </a:r>
            <a:r>
              <a:rPr lang="en-US" sz="1736" b="1" dirty="0" err="1">
                <a:solidFill>
                  <a:sysClr val="windowText" lastClr="000000"/>
                </a:solidFill>
              </a:rPr>
              <a:t>سوف</a:t>
            </a:r>
            <a:r>
              <a:rPr lang="en-US" sz="1736" b="1" dirty="0">
                <a:solidFill>
                  <a:sysClr val="windowText" lastClr="000000"/>
                </a:solidFill>
              </a:rPr>
              <a:t> </a:t>
            </a:r>
            <a:r>
              <a:rPr lang="en-US" sz="1736" b="1" dirty="0" err="1">
                <a:solidFill>
                  <a:sysClr val="windowText" lastClr="000000"/>
                </a:solidFill>
              </a:rPr>
              <a:t>تعود</a:t>
            </a:r>
            <a:r>
              <a:rPr lang="en-US" sz="1736" b="1" dirty="0">
                <a:solidFill>
                  <a:sysClr val="windowText" lastClr="000000"/>
                </a:solidFill>
              </a:rPr>
              <a:t> </a:t>
            </a:r>
            <a:r>
              <a:rPr lang="en-US" sz="1736" b="1" dirty="0" err="1">
                <a:solidFill>
                  <a:sysClr val="windowText" lastClr="000000"/>
                </a:solidFill>
              </a:rPr>
              <a:t>علي</a:t>
            </a:r>
            <a:r>
              <a:rPr lang="en-US" sz="1736" b="1" dirty="0">
                <a:solidFill>
                  <a:sysClr val="windowText" lastClr="000000"/>
                </a:solidFill>
              </a:rPr>
              <a:t> </a:t>
            </a:r>
            <a:r>
              <a:rPr lang="en-US" sz="1736" b="1" dirty="0" err="1">
                <a:solidFill>
                  <a:sysClr val="windowText" lastClr="000000"/>
                </a:solidFill>
              </a:rPr>
              <a:t>المزارع</a:t>
            </a:r>
            <a:r>
              <a:rPr lang="en-US" sz="1736" b="1" dirty="0">
                <a:solidFill>
                  <a:sysClr val="windowText" lastClr="000000"/>
                </a:solidFill>
              </a:rPr>
              <a:t> </a:t>
            </a:r>
            <a:r>
              <a:rPr lang="en-US" sz="1736" b="1" dirty="0" err="1">
                <a:solidFill>
                  <a:sysClr val="windowText" lastClr="000000"/>
                </a:solidFill>
              </a:rPr>
              <a:t>وعلي</a:t>
            </a:r>
            <a:r>
              <a:rPr lang="en-US" sz="1736" b="1" dirty="0">
                <a:solidFill>
                  <a:sysClr val="windowText" lastClr="000000"/>
                </a:solidFill>
              </a:rPr>
              <a:t> </a:t>
            </a:r>
            <a:r>
              <a:rPr lang="en-US" sz="1736" b="1" dirty="0" err="1">
                <a:solidFill>
                  <a:sysClr val="windowText" lastClr="000000"/>
                </a:solidFill>
              </a:rPr>
              <a:t>البيئة</a:t>
            </a:r>
            <a:r>
              <a:rPr lang="en-US" sz="1736" b="1" dirty="0">
                <a:solidFill>
                  <a:sysClr val="windowText" lastClr="000000"/>
                </a:solidFill>
              </a:rPr>
              <a:t> </a:t>
            </a:r>
            <a:r>
              <a:rPr lang="en-US" sz="1736" b="1" dirty="0" err="1">
                <a:solidFill>
                  <a:sysClr val="windowText" lastClr="000000"/>
                </a:solidFill>
              </a:rPr>
              <a:t>من</a:t>
            </a:r>
            <a:r>
              <a:rPr lang="en-US" sz="1736" b="1" dirty="0">
                <a:solidFill>
                  <a:sysClr val="windowText" lastClr="000000"/>
                </a:solidFill>
              </a:rPr>
              <a:t> </a:t>
            </a:r>
            <a:r>
              <a:rPr lang="en-US" sz="1736" b="1" dirty="0" err="1">
                <a:solidFill>
                  <a:sysClr val="windowText" lastClr="000000"/>
                </a:solidFill>
              </a:rPr>
              <a:t>عدم</a:t>
            </a:r>
            <a:r>
              <a:rPr lang="en-US" sz="1736" b="1" dirty="0">
                <a:solidFill>
                  <a:sysClr val="windowText" lastClr="000000"/>
                </a:solidFill>
              </a:rPr>
              <a:t> </a:t>
            </a:r>
            <a:r>
              <a:rPr lang="en-US" sz="1736" b="1" dirty="0" err="1">
                <a:solidFill>
                  <a:sysClr val="windowText" lastClr="000000"/>
                </a:solidFill>
              </a:rPr>
              <a:t>حرق</a:t>
            </a:r>
            <a:r>
              <a:rPr lang="en-US" sz="1736" b="1" dirty="0">
                <a:solidFill>
                  <a:sysClr val="windowText" lastClr="000000"/>
                </a:solidFill>
              </a:rPr>
              <a:t> </a:t>
            </a:r>
            <a:r>
              <a:rPr lang="en-US" sz="1736" b="1" dirty="0" err="1">
                <a:solidFill>
                  <a:sysClr val="windowText" lastClr="000000"/>
                </a:solidFill>
              </a:rPr>
              <a:t>المخلفات</a:t>
            </a:r>
            <a:r>
              <a:rPr lang="en-US" sz="1736" b="1" dirty="0">
                <a:solidFill>
                  <a:sysClr val="windowText" lastClr="000000"/>
                </a:solidFill>
              </a:rPr>
              <a:t> </a:t>
            </a:r>
            <a:r>
              <a:rPr lang="en-US" sz="1736" b="1" dirty="0" err="1">
                <a:solidFill>
                  <a:sysClr val="windowText" lastClr="000000"/>
                </a:solidFill>
              </a:rPr>
              <a:t>او</a:t>
            </a:r>
            <a:r>
              <a:rPr lang="en-US" sz="1736" b="1" dirty="0">
                <a:solidFill>
                  <a:sysClr val="windowText" lastClr="000000"/>
                </a:solidFill>
              </a:rPr>
              <a:t> </a:t>
            </a:r>
            <a:r>
              <a:rPr lang="en-US" sz="1736" b="1" dirty="0" err="1">
                <a:solidFill>
                  <a:sysClr val="windowText" lastClr="000000"/>
                </a:solidFill>
              </a:rPr>
              <a:t>القائها</a:t>
            </a:r>
            <a:r>
              <a:rPr lang="en-US" sz="1736" b="1" dirty="0">
                <a:solidFill>
                  <a:sysClr val="windowText" lastClr="000000"/>
                </a:solidFill>
              </a:rPr>
              <a:t> </a:t>
            </a:r>
            <a:r>
              <a:rPr lang="en-US" sz="1736" b="1" dirty="0" err="1">
                <a:solidFill>
                  <a:sysClr val="windowText" lastClr="000000"/>
                </a:solidFill>
              </a:rPr>
              <a:t>بالترع</a:t>
            </a:r>
            <a:r>
              <a:rPr lang="en-US" sz="1736" b="1" dirty="0">
                <a:solidFill>
                  <a:sysClr val="windowText" lastClr="000000"/>
                </a:solidFill>
              </a:rPr>
              <a:t> .</a:t>
            </a:r>
          </a:p>
          <a:p>
            <a:pPr marL="419325" algn="justLow" rtl="1">
              <a:lnSpc>
                <a:spcPct val="110000"/>
              </a:lnSpc>
              <a:spcBef>
                <a:spcPts val="0"/>
              </a:spcBef>
              <a:tabLst>
                <a:tab pos="488227" algn="l"/>
              </a:tabLst>
            </a:pPr>
            <a:r>
              <a:rPr lang="en-US" sz="1736" b="1" dirty="0">
                <a:solidFill>
                  <a:sysClr val="windowText" lastClr="000000"/>
                </a:solidFill>
              </a:rPr>
              <a:t>تم </a:t>
            </a:r>
            <a:r>
              <a:rPr lang="en-US" sz="1736" b="1" dirty="0" err="1">
                <a:solidFill>
                  <a:sysClr val="windowText" lastClr="000000"/>
                </a:solidFill>
              </a:rPr>
              <a:t>عمل</a:t>
            </a:r>
            <a:r>
              <a:rPr lang="en-US" sz="1736" b="1" dirty="0">
                <a:solidFill>
                  <a:sysClr val="windowText" lastClr="000000"/>
                </a:solidFill>
              </a:rPr>
              <a:t> </a:t>
            </a:r>
            <a:r>
              <a:rPr lang="en-US" sz="1736" b="1" dirty="0" err="1">
                <a:solidFill>
                  <a:sysClr val="windowText" lastClr="000000"/>
                </a:solidFill>
              </a:rPr>
              <a:t>عدد</a:t>
            </a:r>
            <a:r>
              <a:rPr lang="en-US" sz="1736" b="1" dirty="0">
                <a:solidFill>
                  <a:sysClr val="windowText" lastClr="000000"/>
                </a:solidFill>
              </a:rPr>
              <a:t> 2 </a:t>
            </a:r>
            <a:r>
              <a:rPr lang="en-US" sz="1736" b="1" dirty="0" err="1">
                <a:solidFill>
                  <a:sysClr val="windowText" lastClr="000000"/>
                </a:solidFill>
              </a:rPr>
              <a:t>كومة</a:t>
            </a:r>
            <a:r>
              <a:rPr lang="en-US" sz="1736" b="1" dirty="0">
                <a:solidFill>
                  <a:sysClr val="windowText" lastClr="000000"/>
                </a:solidFill>
              </a:rPr>
              <a:t> </a:t>
            </a:r>
            <a:r>
              <a:rPr lang="en-US" sz="1736" b="1" dirty="0" err="1">
                <a:solidFill>
                  <a:sysClr val="windowText" lastClr="000000"/>
                </a:solidFill>
              </a:rPr>
              <a:t>سماد</a:t>
            </a:r>
            <a:r>
              <a:rPr lang="en-US" sz="1736" b="1" dirty="0">
                <a:solidFill>
                  <a:sysClr val="windowText" lastClr="000000"/>
                </a:solidFill>
              </a:rPr>
              <a:t> ( </a:t>
            </a:r>
            <a:r>
              <a:rPr lang="en-US" sz="1736" b="1" dirty="0" err="1">
                <a:solidFill>
                  <a:sysClr val="windowText" lastClr="000000"/>
                </a:solidFill>
              </a:rPr>
              <a:t>كمبوست</a:t>
            </a:r>
            <a:r>
              <a:rPr lang="en-US" sz="1736" b="1" dirty="0">
                <a:solidFill>
                  <a:sysClr val="windowText" lastClr="000000"/>
                </a:solidFill>
              </a:rPr>
              <a:t> ) </a:t>
            </a:r>
            <a:r>
              <a:rPr lang="en-US" sz="1736" b="1" dirty="0" err="1">
                <a:solidFill>
                  <a:sysClr val="windowText" lastClr="000000"/>
                </a:solidFill>
              </a:rPr>
              <a:t>بقرية</a:t>
            </a:r>
            <a:r>
              <a:rPr lang="en-US" sz="1736" b="1" dirty="0">
                <a:solidFill>
                  <a:sysClr val="windowText" lastClr="000000"/>
                </a:solidFill>
              </a:rPr>
              <a:t> </a:t>
            </a:r>
            <a:r>
              <a:rPr lang="en-US" sz="1736" b="1" dirty="0" err="1">
                <a:solidFill>
                  <a:sysClr val="windowText" lastClr="000000"/>
                </a:solidFill>
              </a:rPr>
              <a:t>البرجاية</a:t>
            </a:r>
            <a:r>
              <a:rPr lang="en-US" sz="1736" b="1" dirty="0">
                <a:solidFill>
                  <a:sysClr val="windowText" lastClr="000000"/>
                </a:solidFill>
              </a:rPr>
              <a:t> </a:t>
            </a:r>
            <a:r>
              <a:rPr lang="en-US" sz="1736" b="1" dirty="0" err="1">
                <a:solidFill>
                  <a:sysClr val="windowText" lastClr="000000"/>
                </a:solidFill>
              </a:rPr>
              <a:t>كنموذج</a:t>
            </a:r>
            <a:r>
              <a:rPr lang="en-US" sz="1736" b="1" dirty="0">
                <a:solidFill>
                  <a:sysClr val="windowText" lastClr="000000"/>
                </a:solidFill>
              </a:rPr>
              <a:t> </a:t>
            </a:r>
            <a:r>
              <a:rPr lang="en-US" sz="1736" b="1" dirty="0" err="1">
                <a:solidFill>
                  <a:sysClr val="windowText" lastClr="000000"/>
                </a:solidFill>
              </a:rPr>
              <a:t>تجريبى</a:t>
            </a:r>
            <a:r>
              <a:rPr lang="en-US" sz="1736" b="1" dirty="0">
                <a:solidFill>
                  <a:sysClr val="windowText" lastClr="000000"/>
                </a:solidFill>
              </a:rPr>
              <a:t> </a:t>
            </a:r>
            <a:r>
              <a:rPr lang="en-US" sz="1736" b="1" dirty="0" err="1">
                <a:solidFill>
                  <a:sysClr val="windowText" lastClr="000000"/>
                </a:solidFill>
              </a:rPr>
              <a:t>وبحلول</a:t>
            </a:r>
            <a:r>
              <a:rPr lang="en-US" sz="1736" b="1" dirty="0">
                <a:solidFill>
                  <a:sysClr val="windowText" lastClr="000000"/>
                </a:solidFill>
              </a:rPr>
              <a:t> </a:t>
            </a:r>
            <a:r>
              <a:rPr lang="en-US" sz="1736" b="1" dirty="0" err="1">
                <a:solidFill>
                  <a:sysClr val="windowText" lastClr="000000"/>
                </a:solidFill>
              </a:rPr>
              <a:t>شهر</a:t>
            </a:r>
            <a:r>
              <a:rPr lang="en-US" sz="1736" b="1" dirty="0">
                <a:solidFill>
                  <a:sysClr val="windowText" lastClr="000000"/>
                </a:solidFill>
              </a:rPr>
              <a:t> </a:t>
            </a:r>
            <a:r>
              <a:rPr lang="en-US" sz="1736" b="1" dirty="0" err="1">
                <a:solidFill>
                  <a:sysClr val="windowText" lastClr="000000"/>
                </a:solidFill>
              </a:rPr>
              <a:t>نوفمبر</a:t>
            </a:r>
            <a:r>
              <a:rPr lang="en-US" sz="1736" b="1" dirty="0">
                <a:solidFill>
                  <a:sysClr val="windowText" lastClr="000000"/>
                </a:solidFill>
              </a:rPr>
              <a:t> </a:t>
            </a:r>
            <a:r>
              <a:rPr lang="en-US" sz="1736" b="1" dirty="0" err="1">
                <a:solidFill>
                  <a:sysClr val="windowText" lastClr="000000"/>
                </a:solidFill>
              </a:rPr>
              <a:t>سوف</a:t>
            </a:r>
            <a:r>
              <a:rPr lang="en-US" sz="1736" b="1" dirty="0">
                <a:solidFill>
                  <a:sysClr val="windowText" lastClr="000000"/>
                </a:solidFill>
              </a:rPr>
              <a:t> </a:t>
            </a:r>
            <a:r>
              <a:rPr lang="en-US" sz="1736" b="1" dirty="0" err="1">
                <a:solidFill>
                  <a:sysClr val="windowText" lastClr="000000"/>
                </a:solidFill>
              </a:rPr>
              <a:t>يتم</a:t>
            </a:r>
            <a:r>
              <a:rPr lang="en-US" sz="1736" b="1" dirty="0">
                <a:solidFill>
                  <a:sysClr val="windowText" lastClr="000000"/>
                </a:solidFill>
              </a:rPr>
              <a:t> </a:t>
            </a:r>
            <a:r>
              <a:rPr lang="en-US" sz="1736" b="1" dirty="0" err="1">
                <a:solidFill>
                  <a:sysClr val="windowText" lastClr="000000"/>
                </a:solidFill>
              </a:rPr>
              <a:t>عمل</a:t>
            </a:r>
            <a:r>
              <a:rPr lang="en-US" sz="1736" b="1" dirty="0">
                <a:solidFill>
                  <a:sysClr val="windowText" lastClr="000000"/>
                </a:solidFill>
              </a:rPr>
              <a:t> 300 </a:t>
            </a:r>
            <a:r>
              <a:rPr lang="en-US" sz="1736" b="1" dirty="0" err="1">
                <a:solidFill>
                  <a:sysClr val="windowText" lastClr="000000"/>
                </a:solidFill>
              </a:rPr>
              <a:t>كومة</a:t>
            </a:r>
            <a:r>
              <a:rPr lang="en-US" sz="1736" b="1" dirty="0">
                <a:solidFill>
                  <a:sysClr val="windowText" lastClr="000000"/>
                </a:solidFill>
              </a:rPr>
              <a:t> </a:t>
            </a:r>
            <a:r>
              <a:rPr lang="en-US" sz="1736" b="1" dirty="0" err="1">
                <a:solidFill>
                  <a:sysClr val="windowText" lastClr="000000"/>
                </a:solidFill>
              </a:rPr>
              <a:t>كومبوست</a:t>
            </a:r>
            <a:endParaRPr lang="en-US" sz="1736" b="1" dirty="0">
              <a:solidFill>
                <a:sysClr val="windowText" lastClr="000000"/>
              </a:solidFill>
            </a:endParaRPr>
          </a:p>
        </p:txBody>
      </p:sp>
      <p:pic>
        <p:nvPicPr>
          <p:cNvPr id="10" name="Picture 9" descr="A picture containing text, grass, outdoor, different&#10;&#10;Description automatically generated">
            <a:extLst>
              <a:ext uri="{FF2B5EF4-FFF2-40B4-BE49-F238E27FC236}">
                <a16:creationId xmlns:a16="http://schemas.microsoft.com/office/drawing/2014/main" id="{0032B540-C1AB-26D2-88A6-D3220805184E}"/>
              </a:ext>
            </a:extLst>
          </p:cNvPr>
          <p:cNvPicPr>
            <a:picLocks noChangeAspect="1"/>
          </p:cNvPicPr>
          <p:nvPr/>
        </p:nvPicPr>
        <p:blipFill rotWithShape="1">
          <a:blip r:embed="rId2">
            <a:extLst>
              <a:ext uri="{28A0092B-C50C-407E-A947-70E740481C1C}">
                <a14:useLocalDpi xmlns:a14="http://schemas.microsoft.com/office/drawing/2010/main" val="0"/>
              </a:ext>
            </a:extLst>
          </a:blip>
          <a:srcRect r="6149" b="18151"/>
          <a:stretch/>
        </p:blipFill>
        <p:spPr>
          <a:xfrm>
            <a:off x="6726092" y="1577973"/>
            <a:ext cx="8361190" cy="517695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11" name="Rectangle: Top Corners One Rounded and One Snipped 10">
            <a:extLst>
              <a:ext uri="{FF2B5EF4-FFF2-40B4-BE49-F238E27FC236}">
                <a16:creationId xmlns:a16="http://schemas.microsoft.com/office/drawing/2014/main" id="{65878207-87BB-97C9-C504-850218E09D57}"/>
              </a:ext>
            </a:extLst>
          </p:cNvPr>
          <p:cNvSpPr/>
          <p:nvPr/>
        </p:nvSpPr>
        <p:spPr>
          <a:xfrm>
            <a:off x="5422768" y="1371781"/>
            <a:ext cx="4252318" cy="905539"/>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1133947" rtl="1">
              <a:lnSpc>
                <a:spcPct val="90000"/>
              </a:lnSpc>
              <a:spcBef>
                <a:spcPct val="0"/>
              </a:spcBef>
              <a:defRPr/>
            </a:pPr>
            <a:r>
              <a:rPr lang="ar-EG" sz="3968" b="1" dirty="0">
                <a:solidFill>
                  <a:srgbClr val="0000FF"/>
                </a:solidFill>
                <a:latin typeface="Calibri Light" panose="020F0302020204030204"/>
                <a:cs typeface="Times New Roman" panose="02020603050405020304" pitchFamily="18" charset="0"/>
              </a:rPr>
              <a:t>ما تم تنفيذه بالمشروع</a:t>
            </a:r>
            <a:endParaRPr lang="en-US" sz="3968" b="1" dirty="0">
              <a:solidFill>
                <a:srgbClr val="0000FF"/>
              </a:solidFill>
              <a:latin typeface="Calibri Light" panose="020F0302020204030204"/>
              <a:cs typeface="Times New Roman" panose="02020603050405020304" pitchFamily="18" charset="0"/>
            </a:endParaRPr>
          </a:p>
        </p:txBody>
      </p:sp>
    </p:spTree>
    <p:extLst>
      <p:ext uri="{BB962C8B-B14F-4D97-AF65-F5344CB8AC3E}">
        <p14:creationId xmlns:p14="http://schemas.microsoft.com/office/powerpoint/2010/main" val="43989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373A260A-8773-00C3-6702-1E32E18B948F}"/>
              </a:ext>
            </a:extLst>
          </p:cNvPr>
          <p:cNvSpPr/>
          <p:nvPr/>
        </p:nvSpPr>
        <p:spPr>
          <a:xfrm>
            <a:off x="4012444" y="2425508"/>
            <a:ext cx="7325933" cy="914492"/>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566974"/>
            <a:r>
              <a:rPr lang="ar-EG" sz="4960" b="1" dirty="0">
                <a:solidFill>
                  <a:srgbClr val="0000FF"/>
                </a:solidFill>
                <a:latin typeface="Calibri Light" panose="020F0302020204030204"/>
                <a:ea typeface="+mj-ea"/>
                <a:cs typeface="Times New Roman" panose="02020603050405020304" pitchFamily="18" charset="0"/>
              </a:rPr>
              <a:t>الخطط المستقبلية للمشروع</a:t>
            </a:r>
            <a:endParaRPr lang="en-US" sz="4960" b="1" dirty="0">
              <a:solidFill>
                <a:srgbClr val="0000FF"/>
              </a:solidFill>
              <a:latin typeface="Calibri Light" panose="020F0302020204030204"/>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CFEF3DA3-7098-4392-B4DD-70CF68FAB650}"/>
              </a:ext>
            </a:extLst>
          </p:cNvPr>
          <p:cNvSpPr txBox="1">
            <a:spLocks/>
          </p:cNvSpPr>
          <p:nvPr/>
        </p:nvSpPr>
        <p:spPr>
          <a:xfrm>
            <a:off x="366353" y="3340000"/>
            <a:ext cx="14354660" cy="5900594"/>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59138" indent="-511851" algn="just" rtl="1">
              <a:lnSpc>
                <a:spcPct val="150000"/>
              </a:lnSpc>
              <a:spcBef>
                <a:spcPts val="0"/>
              </a:spcBef>
              <a:buClr>
                <a:srgbClr val="346214"/>
              </a:buClr>
              <a:buFont typeface="Wingdings" panose="05000000000000000000" pitchFamily="2" charset="2"/>
              <a:buChar char="q"/>
            </a:pPr>
            <a:r>
              <a:rPr lang="ar-EG" sz="2480" b="1" dirty="0">
                <a:latin typeface="Times New Roman" panose="02020603050405020304" pitchFamily="18" charset="0"/>
                <a:cs typeface="Arial" panose="020B0604020202020204" pitchFamily="34" charset="0"/>
              </a:rPr>
              <a:t>عقد 3 لقاءات جماهيرية</a:t>
            </a:r>
            <a:r>
              <a:rPr lang="ar-SA" sz="2480" b="1" dirty="0">
                <a:latin typeface="Times New Roman" panose="02020603050405020304" pitchFamily="18" charset="0"/>
                <a:cs typeface="Arial" panose="020B0604020202020204" pitchFamily="34" charset="0"/>
              </a:rPr>
              <a:t> لشرح أهمية الاستفادة من المخلفات الزراعية وكيفية تحويلها الي كمبوست وطريقة عمل الكمبوست والفوائد التي سوف تعود علي المزارع وعلي البيئة من عدم حرق المخلفات أو القائها بالترع لتسويق فكرة المشروع </a:t>
            </a:r>
            <a:r>
              <a:rPr lang="ar-EG" sz="2480" b="1" dirty="0">
                <a:latin typeface="Times New Roman" panose="02020603050405020304" pitchFamily="18" charset="0"/>
                <a:cs typeface="Arial" panose="020B0604020202020204" pitchFamily="34" charset="0"/>
              </a:rPr>
              <a:t>على نطاق أكبر وداخل قرى محافظة المنيا بالكامل </a:t>
            </a:r>
            <a:r>
              <a:rPr lang="ar-SA" sz="2480" b="1" dirty="0">
                <a:latin typeface="Times New Roman" panose="02020603050405020304" pitchFamily="18" charset="0"/>
                <a:cs typeface="Arial" panose="020B0604020202020204" pitchFamily="34" charset="0"/>
              </a:rPr>
              <a:t>وتغيير ثقافة المزارعين في طرق التخلص من المخلفات الزراعية</a:t>
            </a:r>
            <a:r>
              <a:rPr lang="ar-EG" sz="2480" b="1" dirty="0">
                <a:latin typeface="Times New Roman" panose="02020603050405020304" pitchFamily="18" charset="0"/>
                <a:cs typeface="Arial" panose="020B0604020202020204" pitchFamily="34" charset="0"/>
              </a:rPr>
              <a:t> .</a:t>
            </a:r>
          </a:p>
          <a:p>
            <a:pPr marL="1059138" indent="-511851" algn="just" rtl="1">
              <a:lnSpc>
                <a:spcPct val="150000"/>
              </a:lnSpc>
              <a:spcBef>
                <a:spcPts val="0"/>
              </a:spcBef>
              <a:buClr>
                <a:srgbClr val="346214"/>
              </a:buClr>
              <a:buFont typeface="Wingdings" panose="05000000000000000000" pitchFamily="2" charset="2"/>
              <a:buChar char="q"/>
            </a:pPr>
            <a:r>
              <a:rPr lang="ar-EG" sz="2480" b="1" dirty="0">
                <a:latin typeface="Times New Roman" panose="02020603050405020304" pitchFamily="18" charset="0"/>
                <a:cs typeface="Arial" panose="020B0604020202020204" pitchFamily="34" charset="0"/>
              </a:rPr>
              <a:t>تنفيذ عدد 300 كومة سماد ( كمبوست ) بمحافظة المنيا .</a:t>
            </a:r>
          </a:p>
          <a:p>
            <a:pPr marL="1059138" indent="-511851" algn="just" rtl="1">
              <a:lnSpc>
                <a:spcPct val="150000"/>
              </a:lnSpc>
              <a:spcBef>
                <a:spcPts val="0"/>
              </a:spcBef>
              <a:buClr>
                <a:srgbClr val="346214"/>
              </a:buClr>
              <a:buFont typeface="Wingdings" panose="05000000000000000000" pitchFamily="2" charset="2"/>
              <a:buChar char="q"/>
            </a:pPr>
            <a:r>
              <a:rPr lang="ar-EG" sz="2480" b="1" dirty="0">
                <a:latin typeface="Times New Roman" panose="02020603050405020304" pitchFamily="18" charset="0"/>
                <a:cs typeface="Arial" panose="020B0604020202020204" pitchFamily="34" charset="0"/>
              </a:rPr>
              <a:t>تصميم موبايل </a:t>
            </a:r>
            <a:r>
              <a:rPr lang="ar-EG" sz="2480" b="1">
                <a:latin typeface="Times New Roman" panose="02020603050405020304" pitchFamily="18" charset="0"/>
                <a:cs typeface="Arial" panose="020B0604020202020204" pitchFamily="34" charset="0"/>
              </a:rPr>
              <a:t>أبليكشن يقوم </a:t>
            </a:r>
            <a:r>
              <a:rPr lang="ar-EG" sz="2480" b="1" dirty="0">
                <a:latin typeface="Times New Roman" panose="02020603050405020304" pitchFamily="18" charset="0"/>
              </a:rPr>
              <a:t>فيه </a:t>
            </a:r>
            <a:r>
              <a:rPr lang="ar-EG" sz="2480" b="1" dirty="0">
                <a:latin typeface="Times New Roman" panose="02020603050405020304" pitchFamily="18" charset="0"/>
                <a:cs typeface="Arial" panose="020B0604020202020204" pitchFamily="34" charset="0"/>
              </a:rPr>
              <a:t>المزراع بطلب </a:t>
            </a:r>
            <a:r>
              <a:rPr lang="ar-EG" sz="2480" b="1">
                <a:latin typeface="Times New Roman" panose="02020603050405020304" pitchFamily="18" charset="0"/>
                <a:cs typeface="Arial" panose="020B0604020202020204" pitchFamily="34" charset="0"/>
              </a:rPr>
              <a:t>الخدمة مباشرةً </a:t>
            </a:r>
            <a:r>
              <a:rPr lang="ar-EG" sz="2480" b="1" dirty="0">
                <a:latin typeface="Times New Roman" panose="02020603050405020304" pitchFamily="18" charset="0"/>
                <a:cs typeface="Arial" panose="020B0604020202020204" pitchFamily="34" charset="0"/>
              </a:rPr>
              <a:t>وأيضاً تلقى المقترحات حول ذلك ونقل الخبرة للمؤسسات والهيئات حول طريقة تنفيذ الكمبوست من خلال شرح طريقة التنفيذ .</a:t>
            </a:r>
          </a:p>
          <a:p>
            <a:pPr marL="1059138" indent="-511851" algn="just" rtl="1">
              <a:lnSpc>
                <a:spcPct val="150000"/>
              </a:lnSpc>
              <a:spcBef>
                <a:spcPts val="0"/>
              </a:spcBef>
              <a:buClr>
                <a:srgbClr val="346214"/>
              </a:buClr>
              <a:buFont typeface="Wingdings" panose="05000000000000000000" pitchFamily="2" charset="2"/>
              <a:buChar char="q"/>
            </a:pPr>
            <a:r>
              <a:rPr lang="ar-EG" sz="2480" b="1" dirty="0">
                <a:latin typeface="Times New Roman" panose="02020603050405020304" pitchFamily="18" charset="0"/>
                <a:cs typeface="Arial" panose="020B0604020202020204" pitchFamily="34" charset="0"/>
              </a:rPr>
              <a:t>نظراً لزيادة حجم المخلفات الزراعية والطلب على عمل الكمبوست ، فإننا بصدد دراسة تحويل فكرة المعدات المتنقلة إلى مصنع لتصنيع السماد العضوى عالى الجودة ( الكمبوست ) وتعبئته ( يوجد ماكينة تعبئة شكاير ) وبيعه للمناطق الأخرى بأسعار مخفضة.</a:t>
            </a:r>
          </a:p>
          <a:p>
            <a:pPr marL="1059138" indent="-511851" algn="just" rtl="1">
              <a:lnSpc>
                <a:spcPct val="150000"/>
              </a:lnSpc>
              <a:spcBef>
                <a:spcPts val="0"/>
              </a:spcBef>
              <a:buClr>
                <a:srgbClr val="346214"/>
              </a:buClr>
              <a:buFont typeface="Wingdings" panose="05000000000000000000" pitchFamily="2" charset="2"/>
              <a:buChar char="q"/>
            </a:pPr>
            <a:r>
              <a:rPr lang="ar-EG" sz="2480" b="1" dirty="0">
                <a:latin typeface="Times New Roman" panose="02020603050405020304" pitchFamily="18" charset="0"/>
                <a:cs typeface="Arial" panose="020B0604020202020204" pitchFamily="34" charset="0"/>
              </a:rPr>
              <a:t>نقل الخبرات لأكثر من 20 جمعية ومؤسسة داخل وخارج محافظة المنيا ، بالإضافة إلى التنسيق مع مديريات الزراعة والإرشاد الزراعى للاستفادة ونقل الخبرة في هذا المجال .</a:t>
            </a:r>
          </a:p>
        </p:txBody>
      </p:sp>
    </p:spTree>
    <p:extLst>
      <p:ext uri="{BB962C8B-B14F-4D97-AF65-F5344CB8AC3E}">
        <p14:creationId xmlns:p14="http://schemas.microsoft.com/office/powerpoint/2010/main" val="420270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BDD0E5D4-8EBE-42BC-1A05-929000371889}"/>
              </a:ext>
            </a:extLst>
          </p:cNvPr>
          <p:cNvSpPr/>
          <p:nvPr/>
        </p:nvSpPr>
        <p:spPr>
          <a:xfrm>
            <a:off x="4012444" y="2460400"/>
            <a:ext cx="7325933" cy="866200"/>
          </a:xfrm>
          <a:prstGeom prst="snip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566974"/>
            <a:r>
              <a:rPr lang="ar-EG" sz="3968" b="1" dirty="0">
                <a:solidFill>
                  <a:srgbClr val="0000FF"/>
                </a:solidFill>
                <a:latin typeface="Calibri Light" panose="020F0302020204030204"/>
                <a:ea typeface="+mj-ea"/>
                <a:cs typeface="Times New Roman" panose="02020603050405020304" pitchFamily="18" charset="0"/>
              </a:rPr>
              <a:t>نتائج يعمل المشروع على تحقيقها</a:t>
            </a:r>
            <a:endParaRPr lang="en-US" sz="3968" b="1" dirty="0">
              <a:solidFill>
                <a:srgbClr val="0000FF"/>
              </a:solidFill>
              <a:latin typeface="Calibri Light" panose="020F0302020204030204"/>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555606EE-C779-0F40-BF49-8F0B8D9BDAF5}"/>
              </a:ext>
            </a:extLst>
          </p:cNvPr>
          <p:cNvSpPr txBox="1">
            <a:spLocks/>
          </p:cNvSpPr>
          <p:nvPr/>
        </p:nvSpPr>
        <p:spPr>
          <a:xfrm>
            <a:off x="245689" y="3542267"/>
            <a:ext cx="14684669" cy="5850530"/>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lnSpc>
                <a:spcPct val="150000"/>
              </a:lnSpc>
              <a:spcBef>
                <a:spcPts val="0"/>
              </a:spcBef>
              <a:buClr>
                <a:srgbClr val="346214"/>
              </a:buClr>
            </a:pPr>
            <a:r>
              <a:rPr lang="ar-EG" sz="2604" b="1" dirty="0">
                <a:latin typeface="Times New Roman" panose="02020603050405020304" pitchFamily="18" charset="0"/>
                <a:cs typeface="Arial" panose="020B0604020202020204" pitchFamily="34" charset="0"/>
              </a:rPr>
              <a:t>يطمح المشروع فى تحسن قدرة صغار المزارعين ملاك اراضي 2 فدان فأقل علي استثمار المخلفات الزراعية لتحسن الوضع البيئي والاقتصادي بقري البرجاية وصفط اللبن وزهرة بمحافظة المنيا وذلك من خلال :</a:t>
            </a:r>
          </a:p>
          <a:p>
            <a:pPr marL="1059138" indent="-511851" algn="just" rtl="1">
              <a:lnSpc>
                <a:spcPct val="150000"/>
              </a:lnSpc>
              <a:spcBef>
                <a:spcPts val="0"/>
              </a:spcBef>
              <a:buClr>
                <a:srgbClr val="346214"/>
              </a:buClr>
              <a:buFont typeface="Wingdings" panose="05000000000000000000" pitchFamily="2" charset="2"/>
              <a:buChar char="q"/>
            </a:pPr>
            <a:r>
              <a:rPr lang="ar-EG" sz="2604" b="1" dirty="0">
                <a:latin typeface="Times New Roman" panose="02020603050405020304" pitchFamily="18" charset="0"/>
                <a:cs typeface="Arial" panose="020B0604020202020204" pitchFamily="34" charset="0"/>
              </a:rPr>
              <a:t>تحسن ممارسات صغار المزارعين تجاه تعزيز القيمة الاقتصادية المضافة للمخلفات الزراعية.</a:t>
            </a:r>
          </a:p>
          <a:p>
            <a:pPr marL="1059138" indent="-511851" algn="just" rtl="1">
              <a:lnSpc>
                <a:spcPct val="150000"/>
              </a:lnSpc>
              <a:spcBef>
                <a:spcPts val="0"/>
              </a:spcBef>
              <a:buClr>
                <a:srgbClr val="346214"/>
              </a:buClr>
              <a:buFont typeface="Wingdings" panose="05000000000000000000" pitchFamily="2" charset="2"/>
              <a:buChar char="q"/>
            </a:pPr>
            <a:r>
              <a:rPr lang="ar-EG" sz="2604" b="1" dirty="0">
                <a:latin typeface="Times New Roman" panose="02020603050405020304" pitchFamily="18" charset="0"/>
                <a:cs typeface="Arial" panose="020B0604020202020204" pitchFamily="34" charset="0"/>
              </a:rPr>
              <a:t>توافر وحدات مجهزة ومتاحة قادرة علي معالجة المخلفات الزراعية وإضفاء القيمة المضافة لها وهى (عدد 3 قطاعة 20 حصان + عدد 2 قطاعة 100 حصان + عدد 1 ماكينة تقليب للمخلفات + 1 جرار زراعي + مقطورة 8 م + ماكينة تعبئة كمبوست  + ماكينة خياطة الشكاير ) .</a:t>
            </a:r>
          </a:p>
          <a:p>
            <a:pPr marL="1059138" indent="-511851" algn="just" rtl="1">
              <a:lnSpc>
                <a:spcPct val="150000"/>
              </a:lnSpc>
              <a:spcBef>
                <a:spcPts val="0"/>
              </a:spcBef>
              <a:buClr>
                <a:srgbClr val="346214"/>
              </a:buClr>
              <a:buFont typeface="Wingdings" panose="05000000000000000000" pitchFamily="2" charset="2"/>
              <a:buChar char="q"/>
            </a:pPr>
            <a:r>
              <a:rPr lang="ar-EG" sz="2604" b="1" dirty="0">
                <a:latin typeface="Times New Roman" panose="02020603050405020304" pitchFamily="18" charset="0"/>
                <a:cs typeface="Arial" panose="020B0604020202020204" pitchFamily="34" charset="0"/>
              </a:rPr>
              <a:t>زيادة القدرة التسويقية لصغار المزارعين لمنتج المخلفات الزراعية.</a:t>
            </a:r>
          </a:p>
          <a:p>
            <a:pPr marL="1059138" indent="-511851" algn="just" rtl="1">
              <a:lnSpc>
                <a:spcPct val="150000"/>
              </a:lnSpc>
              <a:spcBef>
                <a:spcPts val="0"/>
              </a:spcBef>
              <a:buClr>
                <a:srgbClr val="346214"/>
              </a:buClr>
              <a:buFont typeface="Wingdings" panose="05000000000000000000" pitchFamily="2" charset="2"/>
              <a:buChar char="q"/>
            </a:pPr>
            <a:r>
              <a:rPr lang="ar-EG" sz="2604" b="1" dirty="0">
                <a:latin typeface="Times New Roman" panose="02020603050405020304" pitchFamily="18" charset="0"/>
                <a:cs typeface="Arial" panose="020B0604020202020204" pitchFamily="34" charset="0"/>
              </a:rPr>
              <a:t>تقليل استخدام السماد الكيماوى فى العملية الزراعية بهدف توفير اقتصادى للمزارعين . </a:t>
            </a:r>
          </a:p>
          <a:p>
            <a:pPr marL="1059138" indent="-511851" algn="just" rtl="1">
              <a:lnSpc>
                <a:spcPct val="150000"/>
              </a:lnSpc>
              <a:spcBef>
                <a:spcPts val="0"/>
              </a:spcBef>
              <a:buClr>
                <a:srgbClr val="346214"/>
              </a:buClr>
              <a:buFont typeface="Wingdings" panose="05000000000000000000" pitchFamily="2" charset="2"/>
              <a:buChar char="q"/>
            </a:pPr>
            <a:r>
              <a:rPr lang="ar-EG" sz="2604" b="1" dirty="0">
                <a:latin typeface="Times New Roman" panose="02020603050405020304" pitchFamily="18" charset="0"/>
                <a:cs typeface="Arial" panose="020B0604020202020204" pitchFamily="34" charset="0"/>
              </a:rPr>
              <a:t>توفير مصنع للسماد العضوى يكون مركز تعليمى للمزراعين ويوفر سماد عالى الجودة .</a:t>
            </a:r>
            <a:endParaRPr lang="en-US" sz="2604"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7860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1089</Words>
  <Application>Microsoft Office PowerPoint</Application>
  <PresentationFormat>Custom</PresentationFormat>
  <Paragraphs>60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Simplified Arabic</vt:lpstr>
      <vt:lpstr>Times New Roman</vt:lpstr>
      <vt:lpstr>Wingdings</vt:lpstr>
      <vt:lpstr>Office Theme</vt:lpstr>
      <vt:lpstr>مشروع سماد عالى الجودة من إعادة استخدام المخلفات الزراعية</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46</cp:revision>
  <cp:lastPrinted>2022-10-13T08:13:19Z</cp:lastPrinted>
  <dcterms:created xsi:type="dcterms:W3CDTF">2022-09-29T13:35:57Z</dcterms:created>
  <dcterms:modified xsi:type="dcterms:W3CDTF">2022-10-22T00:46:58Z</dcterms:modified>
</cp:coreProperties>
</file>