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60" r:id="rId3"/>
    <p:sldId id="336" r:id="rId4"/>
    <p:sldId id="338" r:id="rId5"/>
    <p:sldId id="337" r:id="rId6"/>
    <p:sldId id="258"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ar-EG"/>
        </a:p>
      </c:txPr>
    </c:title>
    <c:autoTitleDeleted val="0"/>
    <c:plotArea>
      <c:layout/>
      <c:pieChart>
        <c:varyColors val="1"/>
        <c:ser>
          <c:idx val="0"/>
          <c:order val="0"/>
          <c:tx>
            <c:strRef>
              <c:f>Sheet1!$B$1</c:f>
              <c:strCache>
                <c:ptCount val="1"/>
                <c:pt idx="0">
                  <c:v>Governorates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22BA-46C9-9959-C23A6DB69951}"/>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22BA-46C9-9959-C23A6DB69951}"/>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22BA-46C9-9959-C23A6DB69951}"/>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22BA-46C9-9959-C23A6DB69951}"/>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22BA-46C9-9959-C23A6DB69951}"/>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22BA-46C9-9959-C23A6DB69951}"/>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22BA-46C9-9959-C23A6DB69951}"/>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F-22BA-46C9-9959-C23A6DB69951}"/>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1-22BA-46C9-9959-C23A6DB69951}"/>
              </c:ext>
            </c:extLst>
          </c:dPt>
          <c:dPt>
            <c:idx val="9"/>
            <c:bubble3D val="0"/>
            <c:spPr>
              <a:solidFill>
                <a:schemeClr val="accent4">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3-22BA-46C9-9959-C23A6DB69951}"/>
              </c:ext>
            </c:extLst>
          </c:dPt>
          <c:dPt>
            <c:idx val="10"/>
            <c:bubble3D val="0"/>
            <c:spPr>
              <a:solidFill>
                <a:schemeClr val="accent5">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5-22BA-46C9-9959-C23A6DB69951}"/>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1-22BA-46C9-9959-C23A6DB69951}"/>
                </c:ext>
              </c:extLst>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3-22BA-46C9-9959-C23A6DB69951}"/>
                </c:ext>
              </c:extLst>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5-22BA-46C9-9959-C23A6DB69951}"/>
                </c:ext>
              </c:extLst>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7-22BA-46C9-9959-C23A6DB69951}"/>
                </c:ext>
              </c:extLst>
            </c:dLbl>
            <c:dLbl>
              <c:idx val="4"/>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9-22BA-46C9-9959-C23A6DB69951}"/>
                </c:ext>
              </c:extLst>
            </c:dLbl>
            <c:dLbl>
              <c:idx val="5"/>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6"/>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B-22BA-46C9-9959-C23A6DB69951}"/>
                </c:ext>
              </c:extLst>
            </c:dLbl>
            <c:dLbl>
              <c:idx val="6"/>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lumMod val="60000"/>
                        </a:schemeClr>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D-22BA-46C9-9959-C23A6DB69951}"/>
                </c:ext>
              </c:extLst>
            </c:dLbl>
            <c:dLbl>
              <c:idx val="7"/>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lumMod val="60000"/>
                        </a:schemeClr>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0F-22BA-46C9-9959-C23A6DB69951}"/>
                </c:ext>
              </c:extLst>
            </c:dLbl>
            <c:dLbl>
              <c:idx val="8"/>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lumMod val="60000"/>
                        </a:schemeClr>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11-22BA-46C9-9959-C23A6DB69951}"/>
                </c:ext>
              </c:extLst>
            </c:dLbl>
            <c:dLbl>
              <c:idx val="9"/>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lumMod val="60000"/>
                        </a:schemeClr>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13-22BA-46C9-9959-C23A6DB69951}"/>
                </c:ext>
              </c:extLst>
            </c:dLbl>
            <c:dLbl>
              <c:idx val="1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5">
                          <a:lumMod val="60000"/>
                        </a:schemeClr>
                      </a:solidFill>
                      <a:latin typeface="+mn-lt"/>
                      <a:ea typeface="+mn-ea"/>
                      <a:cs typeface="+mn-cs"/>
                    </a:defRPr>
                  </a:pPr>
                  <a:endParaRPr lang="ar-EG"/>
                </a:p>
              </c:txPr>
              <c:dLblPos val="outEnd"/>
              <c:showLegendKey val="0"/>
              <c:showVal val="0"/>
              <c:showCatName val="1"/>
              <c:showSerName val="0"/>
              <c:showPercent val="1"/>
              <c:showBubbleSize val="0"/>
              <c:extLst>
                <c:ext xmlns:c16="http://schemas.microsoft.com/office/drawing/2014/chart" uri="{C3380CC4-5D6E-409C-BE32-E72D297353CC}">
                  <c16:uniqueId val="{00000015-22BA-46C9-9959-C23A6DB69951}"/>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Sheet1!$A$2:$A$12</c:f>
              <c:strCache>
                <c:ptCount val="10"/>
                <c:pt idx="0">
                  <c:v>New Valley</c:v>
                </c:pt>
                <c:pt idx="1">
                  <c:v>Assuit</c:v>
                </c:pt>
                <c:pt idx="2">
                  <c:v>Aswan</c:v>
                </c:pt>
                <c:pt idx="3">
                  <c:v>Beni Sweif</c:v>
                </c:pt>
                <c:pt idx="4">
                  <c:v>Cairo&amp; Giza</c:v>
                </c:pt>
                <c:pt idx="5">
                  <c:v>Fayoum</c:v>
                </c:pt>
                <c:pt idx="6">
                  <c:v>Luxor&amp;Qena</c:v>
                </c:pt>
                <c:pt idx="7">
                  <c:v>Mynia</c:v>
                </c:pt>
                <c:pt idx="8">
                  <c:v>Sohag</c:v>
                </c:pt>
                <c:pt idx="9">
                  <c:v>Others</c:v>
                </c:pt>
              </c:strCache>
            </c:strRef>
          </c:cat>
          <c:val>
            <c:numRef>
              <c:f>Sheet1!$B$2:$B$12</c:f>
              <c:numCache>
                <c:formatCode>General</c:formatCode>
                <c:ptCount val="11"/>
                <c:pt idx="0">
                  <c:v>88</c:v>
                </c:pt>
                <c:pt idx="1">
                  <c:v>33</c:v>
                </c:pt>
                <c:pt idx="2">
                  <c:v>71</c:v>
                </c:pt>
                <c:pt idx="3">
                  <c:v>12</c:v>
                </c:pt>
                <c:pt idx="4">
                  <c:v>99</c:v>
                </c:pt>
                <c:pt idx="5">
                  <c:v>44</c:v>
                </c:pt>
                <c:pt idx="6">
                  <c:v>76</c:v>
                </c:pt>
                <c:pt idx="7">
                  <c:v>35</c:v>
                </c:pt>
                <c:pt idx="8">
                  <c:v>57</c:v>
                </c:pt>
                <c:pt idx="9">
                  <c:v>24</c:v>
                </c:pt>
              </c:numCache>
            </c:numRef>
          </c:val>
          <c:extLst>
            <c:ext xmlns:c16="http://schemas.microsoft.com/office/drawing/2014/chart" uri="{C3380CC4-5D6E-409C-BE32-E72D297353CC}">
              <c16:uniqueId val="{00000016-22BA-46C9-9959-C23A6DB69951}"/>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ln>
    <a:effectLst/>
  </c:spPr>
  <c:txPr>
    <a:bodyPr/>
    <a:lstStyle/>
    <a:p>
      <a:pPr>
        <a:defRPr/>
      </a:pPr>
      <a:endParaRPr lang="ar-EG"/>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152365286340621E-2"/>
          <c:y val="4.4278748610182904E-2"/>
          <c:w val="0.92464083867372826"/>
          <c:h val="0.87200133194569096"/>
        </c:manualLayout>
      </c:layout>
      <c:barChart>
        <c:barDir val="col"/>
        <c:grouping val="clustered"/>
        <c:varyColors val="0"/>
        <c:ser>
          <c:idx val="0"/>
          <c:order val="0"/>
          <c:tx>
            <c:strRef>
              <c:f>Sheet1!$B$1</c:f>
              <c:strCache>
                <c:ptCount val="1"/>
                <c:pt idx="0">
                  <c:v>total</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dLbl>
              <c:idx val="3"/>
              <c:tx>
                <c:rich>
                  <a:bodyPr/>
                  <a:lstStyle/>
                  <a:p>
                    <a:r>
                      <a:rPr lang="en-US"/>
                      <a:t>309</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F849-4514-968B-3356E631037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ar-EG"/>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Sheet1!$A$2:$A$8</c:f>
              <c:strCache>
                <c:ptCount val="7"/>
                <c:pt idx="0">
                  <c:v>Applicants</c:v>
                </c:pt>
                <c:pt idx="1">
                  <c:v>Participants of awareness sessions</c:v>
                </c:pt>
                <c:pt idx="2">
                  <c:v>Pre-incubated/ accelerated</c:v>
                </c:pt>
                <c:pt idx="3">
                  <c:v>Incubated/ Accelerated</c:v>
                </c:pt>
                <c:pt idx="4">
                  <c:v>Granted from Incub./ Acc.</c:v>
                </c:pt>
                <c:pt idx="5">
                  <c:v>Granted from Pitching competition</c:v>
                </c:pt>
                <c:pt idx="6">
                  <c:v>Moved from informal to formal sector</c:v>
                </c:pt>
              </c:strCache>
            </c:strRef>
          </c:cat>
          <c:val>
            <c:numRef>
              <c:f>Sheet1!$B$2:$B$8</c:f>
              <c:numCache>
                <c:formatCode>General</c:formatCode>
                <c:ptCount val="7"/>
                <c:pt idx="0">
                  <c:v>1406</c:v>
                </c:pt>
                <c:pt idx="1">
                  <c:v>859</c:v>
                </c:pt>
                <c:pt idx="2">
                  <c:v>513</c:v>
                </c:pt>
                <c:pt idx="3">
                  <c:v>308</c:v>
                </c:pt>
                <c:pt idx="4">
                  <c:v>137</c:v>
                </c:pt>
                <c:pt idx="5">
                  <c:v>26</c:v>
                </c:pt>
                <c:pt idx="6">
                  <c:v>92</c:v>
                </c:pt>
              </c:numCache>
            </c:numRef>
          </c:val>
          <c:extLst>
            <c:ext xmlns:c16="http://schemas.microsoft.com/office/drawing/2014/chart" uri="{C3380CC4-5D6E-409C-BE32-E72D297353CC}">
              <c16:uniqueId val="{00000001-F849-4514-968B-3356E631037A}"/>
            </c:ext>
          </c:extLst>
        </c:ser>
        <c:ser>
          <c:idx val="1"/>
          <c:order val="1"/>
          <c:tx>
            <c:strRef>
              <c:f>Sheet1!$C$1</c:f>
              <c:strCache>
                <c:ptCount val="1"/>
                <c:pt idx="0">
                  <c:v>male</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dLbl>
              <c:idx val="3"/>
              <c:tx>
                <c:rich>
                  <a:bodyPr/>
                  <a:lstStyle/>
                  <a:p>
                    <a:r>
                      <a:rPr lang="en-US"/>
                      <a:t>184</a:t>
                    </a:r>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849-4514-968B-3356E631037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ar-EG"/>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Sheet1!$A$2:$A$8</c:f>
              <c:strCache>
                <c:ptCount val="7"/>
                <c:pt idx="0">
                  <c:v>Applicants</c:v>
                </c:pt>
                <c:pt idx="1">
                  <c:v>Participants of awareness sessions</c:v>
                </c:pt>
                <c:pt idx="2">
                  <c:v>Pre-incubated/ accelerated</c:v>
                </c:pt>
                <c:pt idx="3">
                  <c:v>Incubated/ Accelerated</c:v>
                </c:pt>
                <c:pt idx="4">
                  <c:v>Granted from Incub./ Acc.</c:v>
                </c:pt>
                <c:pt idx="5">
                  <c:v>Granted from Pitching competition</c:v>
                </c:pt>
                <c:pt idx="6">
                  <c:v>Moved from informal to formal sector</c:v>
                </c:pt>
              </c:strCache>
            </c:strRef>
          </c:cat>
          <c:val>
            <c:numRef>
              <c:f>Sheet1!$C$2:$C$8</c:f>
              <c:numCache>
                <c:formatCode>General</c:formatCode>
                <c:ptCount val="7"/>
                <c:pt idx="0">
                  <c:v>818</c:v>
                </c:pt>
                <c:pt idx="1">
                  <c:v>471</c:v>
                </c:pt>
                <c:pt idx="2">
                  <c:v>281</c:v>
                </c:pt>
                <c:pt idx="3">
                  <c:v>103</c:v>
                </c:pt>
                <c:pt idx="4">
                  <c:v>36</c:v>
                </c:pt>
                <c:pt idx="5">
                  <c:v>21</c:v>
                </c:pt>
                <c:pt idx="6">
                  <c:v>23</c:v>
                </c:pt>
              </c:numCache>
            </c:numRef>
          </c:val>
          <c:extLst>
            <c:ext xmlns:c16="http://schemas.microsoft.com/office/drawing/2014/chart" uri="{C3380CC4-5D6E-409C-BE32-E72D297353CC}">
              <c16:uniqueId val="{00000003-F849-4514-968B-3356E631037A}"/>
            </c:ext>
          </c:extLst>
        </c:ser>
        <c:ser>
          <c:idx val="2"/>
          <c:order val="2"/>
          <c:tx>
            <c:strRef>
              <c:f>Sheet1!$D$1</c:f>
              <c:strCache>
                <c:ptCount val="1"/>
                <c:pt idx="0">
                  <c:v>female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dLbl>
              <c:idx val="3"/>
              <c:tx>
                <c:rich>
                  <a:bodyPr/>
                  <a:lstStyle/>
                  <a:p>
                    <a:r>
                      <a:rPr lang="en-US"/>
                      <a:t>125</a:t>
                    </a:r>
                    <a:endParaRPr lang="en-US" dirty="0"/>
                  </a:p>
                </c:rich>
              </c:tx>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F849-4514-968B-3356E631037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ar-EG"/>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Sheet1!$A$2:$A$8</c:f>
              <c:strCache>
                <c:ptCount val="7"/>
                <c:pt idx="0">
                  <c:v>Applicants</c:v>
                </c:pt>
                <c:pt idx="1">
                  <c:v>Participants of awareness sessions</c:v>
                </c:pt>
                <c:pt idx="2">
                  <c:v>Pre-incubated/ accelerated</c:v>
                </c:pt>
                <c:pt idx="3">
                  <c:v>Incubated/ Accelerated</c:v>
                </c:pt>
                <c:pt idx="4">
                  <c:v>Granted from Incub./ Acc.</c:v>
                </c:pt>
                <c:pt idx="5">
                  <c:v>Granted from Pitching competition</c:v>
                </c:pt>
                <c:pt idx="6">
                  <c:v>Moved from informal to formal sector</c:v>
                </c:pt>
              </c:strCache>
            </c:strRef>
          </c:cat>
          <c:val>
            <c:numRef>
              <c:f>Sheet1!$D$2:$D$8</c:f>
              <c:numCache>
                <c:formatCode>General</c:formatCode>
                <c:ptCount val="7"/>
                <c:pt idx="0">
                  <c:v>588</c:v>
                </c:pt>
                <c:pt idx="1">
                  <c:v>388</c:v>
                </c:pt>
                <c:pt idx="2">
                  <c:v>232</c:v>
                </c:pt>
                <c:pt idx="3">
                  <c:v>205</c:v>
                </c:pt>
                <c:pt idx="4">
                  <c:v>101</c:v>
                </c:pt>
                <c:pt idx="5">
                  <c:v>5</c:v>
                </c:pt>
                <c:pt idx="6">
                  <c:v>69</c:v>
                </c:pt>
              </c:numCache>
            </c:numRef>
          </c:val>
          <c:extLst>
            <c:ext xmlns:c16="http://schemas.microsoft.com/office/drawing/2014/chart" uri="{C3380CC4-5D6E-409C-BE32-E72D297353CC}">
              <c16:uniqueId val="{00000005-F849-4514-968B-3356E631037A}"/>
            </c:ext>
          </c:extLst>
        </c:ser>
        <c:dLbls>
          <c:dLblPos val="inEnd"/>
          <c:showLegendKey val="0"/>
          <c:showVal val="1"/>
          <c:showCatName val="0"/>
          <c:showSerName val="0"/>
          <c:showPercent val="0"/>
          <c:showBubbleSize val="0"/>
        </c:dLbls>
        <c:gapWidth val="100"/>
        <c:axId val="62692352"/>
        <c:axId val="65237760"/>
      </c:barChart>
      <c:catAx>
        <c:axId val="62692352"/>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ar-EG"/>
          </a:p>
        </c:txPr>
        <c:crossAx val="65237760"/>
        <c:crosses val="autoZero"/>
        <c:auto val="1"/>
        <c:lblAlgn val="ctr"/>
        <c:lblOffset val="100"/>
        <c:noMultiLvlLbl val="0"/>
      </c:catAx>
      <c:valAx>
        <c:axId val="6523776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ar-EG"/>
          </a:p>
        </c:txPr>
        <c:crossAx val="62692352"/>
        <c:crosses val="autoZero"/>
        <c:crossBetween val="between"/>
      </c:valAx>
      <c:spPr>
        <a:noFill/>
        <a:ln>
          <a:noFill/>
        </a:ln>
        <a:effectLst/>
      </c:spPr>
    </c:plotArea>
    <c:plotVisOnly val="1"/>
    <c:dispBlanksAs val="gap"/>
    <c:showDLblsOverMax val="0"/>
  </c:chart>
  <c:spPr>
    <a:noFill/>
    <a:ln>
      <a:solidFill>
        <a:srgbClr val="0070C0"/>
      </a:solidFill>
    </a:ln>
    <a:effectLst/>
  </c:spPr>
  <c:txPr>
    <a:bodyPr/>
    <a:lstStyle/>
    <a:p>
      <a:pPr>
        <a:defRPr/>
      </a:pPr>
      <a:endParaRPr lang="ar-EG"/>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63463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3524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500410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401210" y="529306"/>
            <a:ext cx="14351970" cy="1129121"/>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53743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53609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8335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094776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66340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60882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82416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37130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3185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02577603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2536696" y="3596224"/>
            <a:ext cx="10189029" cy="2387600"/>
          </a:xfrm>
        </p:spPr>
        <p:txBody>
          <a:bodyPr>
            <a:normAutofit fontScale="90000"/>
          </a:bodyPr>
          <a:lstStyle/>
          <a:p>
            <a:r>
              <a:rPr lang="ar-EG" dirty="0"/>
              <a:t>مشروع تنمية وتطوير: تنمية ريادة الاعمال في مصر</a:t>
            </a:r>
            <a:endParaRPr lang="en-US" dirty="0"/>
          </a:p>
        </p:txBody>
      </p:sp>
      <p:sp>
        <p:nvSpPr>
          <p:cNvPr id="4" name="Subtitle 2"/>
          <p:cNvSpPr>
            <a:spLocks noGrp="1"/>
          </p:cNvSpPr>
          <p:nvPr>
            <p:ph type="subTitle" idx="1"/>
          </p:nvPr>
        </p:nvSpPr>
        <p:spPr>
          <a:xfrm>
            <a:off x="2987676" y="6075900"/>
            <a:ext cx="9144000" cy="1655762"/>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164517" y="127473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914415" rtl="1">
              <a:defRPr/>
            </a:pPr>
            <a:r>
              <a:rPr lang="ar-EG" dirty="0">
                <a:solidFill>
                  <a:sysClr val="windowText" lastClr="000000"/>
                </a:solidFill>
                <a:latin typeface="Calibri Light" panose="020F0302020204030204"/>
                <a:cs typeface="Times New Roman" panose="02020603050405020304" pitchFamily="18" charset="0"/>
              </a:rPr>
              <a:t>منسق المشروع:</a:t>
            </a:r>
          </a:p>
        </p:txBody>
      </p:sp>
      <p:sp>
        <p:nvSpPr>
          <p:cNvPr id="9" name="Content Placeholder 2"/>
          <p:cNvSpPr txBox="1">
            <a:spLocks/>
          </p:cNvSpPr>
          <p:nvPr/>
        </p:nvSpPr>
        <p:spPr>
          <a:xfrm>
            <a:off x="2301876" y="4299484"/>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defTabSz="914415" rtl="1">
              <a:buNone/>
              <a:defRPr/>
            </a:pPr>
            <a:endParaRPr lang="ar-EG" dirty="0">
              <a:solidFill>
                <a:sysClr val="windowText" lastClr="000000"/>
              </a:solidFill>
              <a:latin typeface="Calibri" panose="020F0502020204030204"/>
              <a:cs typeface="Arial" panose="020B0604020202020204" pitchFamily="34" charset="0"/>
            </a:endParaRPr>
          </a:p>
        </p:txBody>
      </p:sp>
      <p:sp>
        <p:nvSpPr>
          <p:cNvPr id="2" name="TextBox 1">
            <a:extLst>
              <a:ext uri="{FF2B5EF4-FFF2-40B4-BE49-F238E27FC236}">
                <a16:creationId xmlns:a16="http://schemas.microsoft.com/office/drawing/2014/main" id="{EF32463C-38AF-8E99-164E-20EF08872B5F}"/>
              </a:ext>
            </a:extLst>
          </p:cNvPr>
          <p:cNvSpPr txBox="1"/>
          <p:nvPr/>
        </p:nvSpPr>
        <p:spPr>
          <a:xfrm>
            <a:off x="3164517" y="2438641"/>
            <a:ext cx="10515600" cy="7417415"/>
          </a:xfrm>
          <a:prstGeom prst="rect">
            <a:avLst/>
          </a:prstGeom>
          <a:noFill/>
        </p:spPr>
        <p:txBody>
          <a:bodyPr wrap="square" rtlCol="0">
            <a:spAutoFit/>
          </a:bodyPr>
          <a:lstStyle/>
          <a:p>
            <a:pPr algn="just" rtl="1"/>
            <a:r>
              <a:rPr lang="ar-EG" sz="2800" dirty="0"/>
              <a:t>شيماء عوض الله هلال ، مدير مشروع تنمية وتطوير لريادة الاعمال بأكاديمية البحث العلمي والتكنولوجيا حيث تشرف على تنفيذ أنشطة المشروع لتنمية ريادة الاعمال في الصعيد والوادي الجديد وقد اكتسبت خبرة منذ عام 2018 في مجال ريادة الأعمال حيث شغلت منصب مدير برنامج انطلاق والذي يقوم بتمويل نحو 30 حاضنة تكنولوجية على مستوى الجمهورية </a:t>
            </a:r>
          </a:p>
          <a:p>
            <a:pPr algn="just" rtl="1"/>
            <a:endParaRPr lang="ar-EG" sz="2800" dirty="0"/>
          </a:p>
          <a:p>
            <a:pPr algn="just" rtl="1"/>
            <a:r>
              <a:rPr lang="ar-EG" sz="2800" dirty="0"/>
              <a:t>كما تشغل منصب مدير المركز المصري الصيني لنقل التكنولوجيا حيث تقوم بالعمل على نقل التكنولوجيات الحديثة وتوفير فرص تدريب الشباب والباحثين المصريين وإقامة علاقات دولية مع الصين ، قامت خلال الفترة من 2016-2019 بالإشراف على تنفيذ مشروع المعمل المصري الصيني للخلايا الشمسية والذي أقيم بسوهاج ليكون الأول من نوعه في مصر والشرق الأوسط ويعتبر احدى المشروعات الكبيرة بمبادرة الحزام الواحد الطريق الواحد ، كما تقوم بالإشراف على مشروع رالي السيارات الكهربائية والذي يقام سنويا بهدف اعداد كوادر من شباب المهندسين في مجال صناعة السيارات الكهربائية</a:t>
            </a:r>
          </a:p>
          <a:p>
            <a:pPr algn="just" rtl="1"/>
            <a:endParaRPr lang="ar-EG" sz="2800" dirty="0"/>
          </a:p>
          <a:p>
            <a:pPr algn="just" rtl="1"/>
            <a:r>
              <a:rPr lang="ar-EG" sz="2800" dirty="0"/>
              <a:t>تدرس شيماء هلال ماجستير إدارة الاعمال بجامعة </a:t>
            </a:r>
            <a:r>
              <a:rPr lang="ar-EG" sz="2800" dirty="0" err="1"/>
              <a:t>اسلسكا</a:t>
            </a:r>
            <a:r>
              <a:rPr lang="ar-EG" sz="2800" dirty="0"/>
              <a:t> ، حصلت على العديد من الدورات المتخصصة في إدارة المشروعات وإدارة العلوم والابتكار وريادة الاعمال من الصين والولايات المتحدة الامريكية وقبرص وكوريا الجنوبية</a:t>
            </a:r>
          </a:p>
        </p:txBody>
      </p:sp>
    </p:spTree>
    <p:extLst>
      <p:ext uri="{BB962C8B-B14F-4D97-AF65-F5344CB8AC3E}">
        <p14:creationId xmlns:p14="http://schemas.microsoft.com/office/powerpoint/2010/main" val="3844918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F2AB0C-C3F2-4611-9C53-8DF6DC6F8FA0}"/>
              </a:ext>
            </a:extLst>
          </p:cNvPr>
          <p:cNvSpPr>
            <a:spLocks noGrp="1"/>
          </p:cNvSpPr>
          <p:nvPr>
            <p:ph type="body" sz="quarter" idx="10"/>
          </p:nvPr>
        </p:nvSpPr>
        <p:spPr>
          <a:xfrm>
            <a:off x="1740421" y="1628461"/>
            <a:ext cx="11573197" cy="724247"/>
          </a:xfrm>
        </p:spPr>
        <p:txBody>
          <a:bodyPr>
            <a:normAutofit fontScale="55000" lnSpcReduction="20000"/>
          </a:bodyPr>
          <a:lstStyle/>
          <a:p>
            <a:endParaRPr lang="ar-EG" sz="2000" b="1" dirty="0">
              <a:solidFill>
                <a:srgbClr val="C00000"/>
              </a:solidFill>
            </a:endParaRPr>
          </a:p>
          <a:p>
            <a:r>
              <a:rPr lang="ar-EG" sz="5100" b="1" dirty="0">
                <a:solidFill>
                  <a:srgbClr val="C00000"/>
                </a:solidFill>
              </a:rPr>
              <a:t>تنمية وتطوير: مشروع تنمية ريادة الاعمال في مصر</a:t>
            </a:r>
          </a:p>
        </p:txBody>
      </p:sp>
      <p:grpSp>
        <p:nvGrpSpPr>
          <p:cNvPr id="4" name="Group 36">
            <a:extLst>
              <a:ext uri="{FF2B5EF4-FFF2-40B4-BE49-F238E27FC236}">
                <a16:creationId xmlns:a16="http://schemas.microsoft.com/office/drawing/2014/main" id="{0994E37E-3603-4358-A418-B6B9F6A38393}"/>
              </a:ext>
            </a:extLst>
          </p:cNvPr>
          <p:cNvGrpSpPr/>
          <p:nvPr/>
        </p:nvGrpSpPr>
        <p:grpSpPr>
          <a:xfrm>
            <a:off x="1908119" y="3906533"/>
            <a:ext cx="11254902" cy="4355032"/>
            <a:chOff x="467544" y="1347614"/>
            <a:chExt cx="8208912" cy="3289508"/>
          </a:xfrm>
        </p:grpSpPr>
        <p:sp>
          <p:nvSpPr>
            <p:cNvPr id="5" name="Rectangle 3">
              <a:extLst>
                <a:ext uri="{FF2B5EF4-FFF2-40B4-BE49-F238E27FC236}">
                  <a16:creationId xmlns:a16="http://schemas.microsoft.com/office/drawing/2014/main" id="{2ECCF3B0-E2C1-405D-A675-8448760009B1}"/>
                </a:ext>
              </a:extLst>
            </p:cNvPr>
            <p:cNvSpPr/>
            <p:nvPr/>
          </p:nvSpPr>
          <p:spPr>
            <a:xfrm>
              <a:off x="467544" y="1347614"/>
              <a:ext cx="4032448" cy="1584176"/>
            </a:xfrm>
            <a:custGeom>
              <a:avLst/>
              <a:gdLst/>
              <a:ahLst/>
              <a:cxnLst/>
              <a:rect l="l" t="t" r="r" b="b"/>
              <a:pathLst>
                <a:path w="4032448" h="1584176">
                  <a:moveTo>
                    <a:pt x="0" y="0"/>
                  </a:moveTo>
                  <a:lnTo>
                    <a:pt x="4032448" y="0"/>
                  </a:lnTo>
                  <a:lnTo>
                    <a:pt x="4032448" y="719832"/>
                  </a:lnTo>
                  <a:lnTo>
                    <a:pt x="3168104" y="1584176"/>
                  </a:lnTo>
                  <a:lnTo>
                    <a:pt x="0" y="1584176"/>
                  </a:ln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3">
              <a:extLst>
                <a:ext uri="{FF2B5EF4-FFF2-40B4-BE49-F238E27FC236}">
                  <a16:creationId xmlns:a16="http://schemas.microsoft.com/office/drawing/2014/main" id="{F89D47A2-8E01-4ECF-B70E-34989424E72C}"/>
                </a:ext>
              </a:extLst>
            </p:cNvPr>
            <p:cNvSpPr/>
            <p:nvPr/>
          </p:nvSpPr>
          <p:spPr>
            <a:xfrm flipH="1">
              <a:off x="4644008" y="1347614"/>
              <a:ext cx="4032448" cy="1584176"/>
            </a:xfrm>
            <a:custGeom>
              <a:avLst/>
              <a:gdLst/>
              <a:ahLst/>
              <a:cxnLst/>
              <a:rect l="l" t="t" r="r" b="b"/>
              <a:pathLst>
                <a:path w="4032448" h="1584176">
                  <a:moveTo>
                    <a:pt x="0" y="0"/>
                  </a:moveTo>
                  <a:lnTo>
                    <a:pt x="4032448" y="0"/>
                  </a:lnTo>
                  <a:lnTo>
                    <a:pt x="4032448" y="719832"/>
                  </a:lnTo>
                  <a:lnTo>
                    <a:pt x="3168104" y="1584176"/>
                  </a:lnTo>
                  <a:lnTo>
                    <a:pt x="0" y="1584176"/>
                  </a:lnTo>
                  <a:close/>
                </a:path>
              </a:pathLst>
            </a:custGeom>
            <a:solidFill>
              <a:schemeClr val="accent6">
                <a:lumMod val="60000"/>
                <a:lumOff val="40000"/>
              </a:schemeClr>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 name="Rectangle 3">
              <a:extLst>
                <a:ext uri="{FF2B5EF4-FFF2-40B4-BE49-F238E27FC236}">
                  <a16:creationId xmlns:a16="http://schemas.microsoft.com/office/drawing/2014/main" id="{DD357BC4-D569-452F-8A85-207D33FA78F1}"/>
                </a:ext>
              </a:extLst>
            </p:cNvPr>
            <p:cNvSpPr/>
            <p:nvPr/>
          </p:nvSpPr>
          <p:spPr>
            <a:xfrm flipV="1">
              <a:off x="467544" y="3052946"/>
              <a:ext cx="4032448" cy="1584176"/>
            </a:xfrm>
            <a:custGeom>
              <a:avLst/>
              <a:gdLst/>
              <a:ahLst/>
              <a:cxnLst/>
              <a:rect l="l" t="t" r="r" b="b"/>
              <a:pathLst>
                <a:path w="4032448" h="1584176">
                  <a:moveTo>
                    <a:pt x="0" y="0"/>
                  </a:moveTo>
                  <a:lnTo>
                    <a:pt x="4032448" y="0"/>
                  </a:lnTo>
                  <a:lnTo>
                    <a:pt x="4032448" y="719832"/>
                  </a:lnTo>
                  <a:lnTo>
                    <a:pt x="3168104" y="1584176"/>
                  </a:lnTo>
                  <a:lnTo>
                    <a:pt x="0" y="1584176"/>
                  </a:lnTo>
                  <a:close/>
                </a:path>
              </a:pathLst>
            </a:custGeom>
            <a:solidFill>
              <a:schemeClr val="accent5">
                <a:lumMod val="60000"/>
                <a:lumOff val="4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8" name="Rectangle 3">
              <a:extLst>
                <a:ext uri="{FF2B5EF4-FFF2-40B4-BE49-F238E27FC236}">
                  <a16:creationId xmlns:a16="http://schemas.microsoft.com/office/drawing/2014/main" id="{D61C9CCD-A6A7-4DFB-81EC-B1ECC8760B1D}"/>
                </a:ext>
              </a:extLst>
            </p:cNvPr>
            <p:cNvSpPr/>
            <p:nvPr/>
          </p:nvSpPr>
          <p:spPr>
            <a:xfrm flipH="1" flipV="1">
              <a:off x="4635624" y="3052946"/>
              <a:ext cx="4032448" cy="1584176"/>
            </a:xfrm>
            <a:custGeom>
              <a:avLst/>
              <a:gdLst/>
              <a:ahLst/>
              <a:cxnLst/>
              <a:rect l="l" t="t" r="r" b="b"/>
              <a:pathLst>
                <a:path w="4032448" h="1584176">
                  <a:moveTo>
                    <a:pt x="0" y="0"/>
                  </a:moveTo>
                  <a:lnTo>
                    <a:pt x="4032448" y="0"/>
                  </a:lnTo>
                  <a:lnTo>
                    <a:pt x="4032448" y="719832"/>
                  </a:lnTo>
                  <a:lnTo>
                    <a:pt x="3168104" y="1584176"/>
                  </a:lnTo>
                  <a:lnTo>
                    <a:pt x="0" y="1584176"/>
                  </a:lnTo>
                  <a:close/>
                </a:path>
              </a:pathLst>
            </a:cu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Rectangle 44">
              <a:extLst>
                <a:ext uri="{FF2B5EF4-FFF2-40B4-BE49-F238E27FC236}">
                  <a16:creationId xmlns:a16="http://schemas.microsoft.com/office/drawing/2014/main" id="{757F275E-5E97-4CDD-8DEE-BBF725B0070D}"/>
                </a:ext>
              </a:extLst>
            </p:cNvPr>
            <p:cNvSpPr/>
            <p:nvPr/>
          </p:nvSpPr>
          <p:spPr>
            <a:xfrm rot="2700000">
              <a:off x="3990029" y="2417307"/>
              <a:ext cx="1157246" cy="1157246"/>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0" name="Right Triangle 48">
              <a:extLst>
                <a:ext uri="{FF2B5EF4-FFF2-40B4-BE49-F238E27FC236}">
                  <a16:creationId xmlns:a16="http://schemas.microsoft.com/office/drawing/2014/main" id="{AB6E515C-7491-4F37-A3C9-429338A07C33}"/>
                </a:ext>
              </a:extLst>
            </p:cNvPr>
            <p:cNvSpPr/>
            <p:nvPr/>
          </p:nvSpPr>
          <p:spPr>
            <a:xfrm rot="10800000">
              <a:off x="4932040" y="2349847"/>
              <a:ext cx="288032" cy="288032"/>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Right Triangle 50">
              <a:extLst>
                <a:ext uri="{FF2B5EF4-FFF2-40B4-BE49-F238E27FC236}">
                  <a16:creationId xmlns:a16="http://schemas.microsoft.com/office/drawing/2014/main" id="{FF6ED005-0433-41EF-B25F-BC0153E83C4B}"/>
                </a:ext>
              </a:extLst>
            </p:cNvPr>
            <p:cNvSpPr/>
            <p:nvPr/>
          </p:nvSpPr>
          <p:spPr>
            <a:xfrm rot="16200000">
              <a:off x="4932040" y="3348598"/>
              <a:ext cx="288032" cy="288032"/>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ight Triangle 63">
              <a:extLst>
                <a:ext uri="{FF2B5EF4-FFF2-40B4-BE49-F238E27FC236}">
                  <a16:creationId xmlns:a16="http://schemas.microsoft.com/office/drawing/2014/main" id="{85793818-BE78-40DA-86FE-7C3E6A9E1F05}"/>
                </a:ext>
              </a:extLst>
            </p:cNvPr>
            <p:cNvSpPr/>
            <p:nvPr/>
          </p:nvSpPr>
          <p:spPr>
            <a:xfrm>
              <a:off x="3946788" y="3369919"/>
              <a:ext cx="288032" cy="288032"/>
            </a:xfrm>
            <a:prstGeom prst="r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Right Triangle 64">
              <a:extLst>
                <a:ext uri="{FF2B5EF4-FFF2-40B4-BE49-F238E27FC236}">
                  <a16:creationId xmlns:a16="http://schemas.microsoft.com/office/drawing/2014/main" id="{49E3BBA2-22BE-4F64-A5A2-2DE5FE0B9A7D}"/>
                </a:ext>
              </a:extLst>
            </p:cNvPr>
            <p:cNvSpPr/>
            <p:nvPr/>
          </p:nvSpPr>
          <p:spPr>
            <a:xfrm rot="5400000">
              <a:off x="3939168" y="2340540"/>
              <a:ext cx="288032" cy="28803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4" name="TextBox 13">
            <a:extLst>
              <a:ext uri="{FF2B5EF4-FFF2-40B4-BE49-F238E27FC236}">
                <a16:creationId xmlns:a16="http://schemas.microsoft.com/office/drawing/2014/main" id="{29DE866A-DEEE-4C25-BEC9-50B237B25CCD}"/>
              </a:ext>
            </a:extLst>
          </p:cNvPr>
          <p:cNvSpPr txBox="1"/>
          <p:nvPr/>
        </p:nvSpPr>
        <p:spPr>
          <a:xfrm>
            <a:off x="1684383" y="2643417"/>
            <a:ext cx="11478638" cy="1200329"/>
          </a:xfrm>
          <a:prstGeom prst="rect">
            <a:avLst/>
          </a:prstGeom>
          <a:noFill/>
        </p:spPr>
        <p:txBody>
          <a:bodyPr wrap="square" rtlCol="0">
            <a:spAutoFit/>
          </a:bodyPr>
          <a:lstStyle/>
          <a:p>
            <a:pPr algn="ctr" rtl="1"/>
            <a:r>
              <a:rPr lang="ar-EG" sz="2400" dirty="0"/>
              <a:t>مشروع تقوم أكاديمية البحث العلمي والتكنولوجيا على تنفيذه وممول بمنحة من</a:t>
            </a:r>
            <a:r>
              <a:rPr lang="en-US" sz="2400" dirty="0"/>
              <a:t> </a:t>
            </a:r>
            <a:r>
              <a:rPr lang="ar-EG" sz="2400" dirty="0"/>
              <a:t> من خلال برنامج الشراكة الدنماركية العربية التي تمر بمرحلة انتقالية من خلال بنك التنمية الأفريقي</a:t>
            </a:r>
            <a:endParaRPr lang="en-US" sz="2400" dirty="0"/>
          </a:p>
          <a:p>
            <a:pPr algn="ctr" rtl="1"/>
            <a:endParaRPr lang="en-US" sz="2400" dirty="0">
              <a:solidFill>
                <a:schemeClr val="accent4">
                  <a:lumMod val="50000"/>
                </a:schemeClr>
              </a:solidFill>
            </a:endParaRPr>
          </a:p>
        </p:txBody>
      </p:sp>
      <p:sp>
        <p:nvSpPr>
          <p:cNvPr id="15" name="TextBox 14">
            <a:extLst>
              <a:ext uri="{FF2B5EF4-FFF2-40B4-BE49-F238E27FC236}">
                <a16:creationId xmlns:a16="http://schemas.microsoft.com/office/drawing/2014/main" id="{EC09D64C-425F-4A3C-AC9F-4D573BF5DA13}"/>
              </a:ext>
            </a:extLst>
          </p:cNvPr>
          <p:cNvSpPr txBox="1"/>
          <p:nvPr/>
        </p:nvSpPr>
        <p:spPr>
          <a:xfrm>
            <a:off x="6798178" y="5612510"/>
            <a:ext cx="1474789" cy="1015663"/>
          </a:xfrm>
          <a:prstGeom prst="rect">
            <a:avLst/>
          </a:prstGeom>
          <a:noFill/>
        </p:spPr>
        <p:txBody>
          <a:bodyPr wrap="square" rtlCol="0">
            <a:spAutoFit/>
          </a:bodyPr>
          <a:lstStyle/>
          <a:p>
            <a:pPr algn="ctr" rtl="1"/>
            <a:r>
              <a:rPr lang="ar-EG" sz="2000" b="1" dirty="0"/>
              <a:t>تبلغ المنحة نحو </a:t>
            </a:r>
          </a:p>
          <a:p>
            <a:pPr algn="ctr" rtl="1"/>
            <a:r>
              <a:rPr lang="ar-EG" sz="2000" b="1" dirty="0"/>
              <a:t>4 مليون يورو</a:t>
            </a:r>
            <a:endParaRPr lang="en-US" sz="2000" b="1" dirty="0"/>
          </a:p>
        </p:txBody>
      </p:sp>
      <p:sp>
        <p:nvSpPr>
          <p:cNvPr id="16" name="Rectangle 15">
            <a:extLst>
              <a:ext uri="{FF2B5EF4-FFF2-40B4-BE49-F238E27FC236}">
                <a16:creationId xmlns:a16="http://schemas.microsoft.com/office/drawing/2014/main" id="{DEAACDF8-F774-4861-8DE7-73B212E1F17A}"/>
              </a:ext>
            </a:extLst>
          </p:cNvPr>
          <p:cNvSpPr/>
          <p:nvPr/>
        </p:nvSpPr>
        <p:spPr>
          <a:xfrm>
            <a:off x="8505238" y="4016664"/>
            <a:ext cx="4494765" cy="1631216"/>
          </a:xfrm>
          <a:prstGeom prst="rect">
            <a:avLst/>
          </a:prstGeom>
        </p:spPr>
        <p:txBody>
          <a:bodyPr wrap="square" anchor="ctr">
            <a:spAutoFit/>
          </a:bodyPr>
          <a:lstStyle/>
          <a:p>
            <a:pPr algn="just" rtl="1"/>
            <a:r>
              <a:rPr lang="ar-EG" sz="2000" dirty="0">
                <a:solidFill>
                  <a:srgbClr val="C00000"/>
                </a:solidFill>
                <a:ea typeface="Calibri" panose="020F0502020204030204" pitchFamily="34" charset="0"/>
                <a:cs typeface="Simplified Arabic" panose="02020603050405020304" pitchFamily="18" charset="-78"/>
              </a:rPr>
              <a:t>يهدف المشروع </a:t>
            </a:r>
            <a:r>
              <a:rPr lang="ar-EG" sz="2000" dirty="0">
                <a:ea typeface="Calibri" panose="020F0502020204030204" pitchFamily="34" charset="0"/>
                <a:cs typeface="Simplified Arabic" panose="02020603050405020304" pitchFamily="18" charset="-78"/>
              </a:rPr>
              <a:t>الى تهيئة بيئة مناسبة لريادة الاعمال وتشجيع رواد الاعمال خاصة من الشباب والسيدات لإدارة ناجحة لأعمالهم القائمة على افكار </a:t>
            </a:r>
            <a:r>
              <a:rPr lang="ar-EG" sz="2000" dirty="0">
                <a:ea typeface="Calibri" panose="020F0502020204030204" pitchFamily="34" charset="0"/>
              </a:rPr>
              <a:t>مبتكرة</a:t>
            </a:r>
            <a:r>
              <a:rPr lang="ar-EG" sz="2000" dirty="0">
                <a:ea typeface="Calibri" panose="020F0502020204030204" pitchFamily="34" charset="0"/>
                <a:cs typeface="Simplified Arabic" panose="02020603050405020304" pitchFamily="18" charset="-78"/>
              </a:rPr>
              <a:t> .. سيساهم المشروع </a:t>
            </a:r>
            <a:r>
              <a:rPr lang="ar-EG" sz="2000" dirty="0" err="1">
                <a:ea typeface="Calibri" panose="020F0502020204030204" pitchFamily="34" charset="0"/>
                <a:cs typeface="Simplified Arabic" panose="02020603050405020304" pitchFamily="18" charset="-78"/>
              </a:rPr>
              <a:t>فى</a:t>
            </a:r>
            <a:r>
              <a:rPr lang="ar-EG" sz="2000" dirty="0">
                <a:ea typeface="Calibri" panose="020F0502020204030204" pitchFamily="34" charset="0"/>
                <a:cs typeface="Simplified Arabic" panose="02020603050405020304" pitchFamily="18" charset="-78"/>
              </a:rPr>
              <a:t> خلق فرص عمل وتحسين مستوى المعيشة</a:t>
            </a:r>
            <a:endParaRPr lang="en-US" sz="2000" dirty="0"/>
          </a:p>
        </p:txBody>
      </p:sp>
      <p:sp>
        <p:nvSpPr>
          <p:cNvPr id="23" name="TextBox 22">
            <a:extLst>
              <a:ext uri="{FF2B5EF4-FFF2-40B4-BE49-F238E27FC236}">
                <a16:creationId xmlns:a16="http://schemas.microsoft.com/office/drawing/2014/main" id="{5415C67B-9288-4226-A0FF-6E00C207BB4A}"/>
              </a:ext>
            </a:extLst>
          </p:cNvPr>
          <p:cNvSpPr txBox="1"/>
          <p:nvPr/>
        </p:nvSpPr>
        <p:spPr>
          <a:xfrm>
            <a:off x="8650879" y="6677485"/>
            <a:ext cx="4225679" cy="707886"/>
          </a:xfrm>
          <a:prstGeom prst="rect">
            <a:avLst/>
          </a:prstGeom>
          <a:noFill/>
        </p:spPr>
        <p:txBody>
          <a:bodyPr wrap="square" rtlCol="0">
            <a:spAutoFit/>
          </a:bodyPr>
          <a:lstStyle/>
          <a:p>
            <a:pPr algn="just" rtl="1"/>
            <a:r>
              <a:rPr lang="ar-EG" sz="2000" dirty="0">
                <a:solidFill>
                  <a:srgbClr val="C00000"/>
                </a:solidFill>
                <a:latin typeface="+mj-lt"/>
              </a:rPr>
              <a:t>يستهدف المشروع</a:t>
            </a:r>
            <a:r>
              <a:rPr lang="ar-EG" sz="2000" dirty="0">
                <a:latin typeface="+mj-lt"/>
              </a:rPr>
              <a:t> محافظات صعيد مصر– </a:t>
            </a:r>
            <a:r>
              <a:rPr lang="ar-EG" sz="2000" dirty="0" err="1">
                <a:latin typeface="+mj-lt"/>
              </a:rPr>
              <a:t>الوادى</a:t>
            </a:r>
            <a:r>
              <a:rPr lang="ar-EG" sz="2000" dirty="0">
                <a:latin typeface="+mj-lt"/>
              </a:rPr>
              <a:t> الجديد - القاهرة</a:t>
            </a:r>
            <a:endParaRPr lang="en-US" sz="2000" dirty="0">
              <a:latin typeface="+mj-lt"/>
            </a:endParaRPr>
          </a:p>
        </p:txBody>
      </p:sp>
      <p:sp>
        <p:nvSpPr>
          <p:cNvPr id="24" name="TextBox 23">
            <a:extLst>
              <a:ext uri="{FF2B5EF4-FFF2-40B4-BE49-F238E27FC236}">
                <a16:creationId xmlns:a16="http://schemas.microsoft.com/office/drawing/2014/main" id="{33A32397-DCD7-49A1-A5A5-3ECE635827FA}"/>
              </a:ext>
            </a:extLst>
          </p:cNvPr>
          <p:cNvSpPr txBox="1"/>
          <p:nvPr/>
        </p:nvSpPr>
        <p:spPr>
          <a:xfrm>
            <a:off x="2457349" y="6628174"/>
            <a:ext cx="4108557" cy="1015663"/>
          </a:xfrm>
          <a:prstGeom prst="rect">
            <a:avLst/>
          </a:prstGeom>
          <a:noFill/>
        </p:spPr>
        <p:txBody>
          <a:bodyPr wrap="square" rtlCol="0">
            <a:spAutoFit/>
          </a:bodyPr>
          <a:lstStyle/>
          <a:p>
            <a:pPr algn="just" rtl="1"/>
            <a:r>
              <a:rPr lang="ar-EG" sz="2000" dirty="0">
                <a:latin typeface="+mj-lt"/>
              </a:rPr>
              <a:t>يعمل</a:t>
            </a:r>
            <a:r>
              <a:rPr lang="ar-EG" sz="2000" dirty="0"/>
              <a:t> المشروع في ثلاث مجالات لتنمية المجتمع: الأعمال الزراعية – تقنيات البيئة النظيفة والخضراء– الحرف اليدوية والفنون</a:t>
            </a:r>
            <a:endParaRPr lang="en-US" sz="2000" dirty="0"/>
          </a:p>
        </p:txBody>
      </p:sp>
      <p:sp>
        <p:nvSpPr>
          <p:cNvPr id="17" name="TextBox 16">
            <a:extLst>
              <a:ext uri="{FF2B5EF4-FFF2-40B4-BE49-F238E27FC236}">
                <a16:creationId xmlns:a16="http://schemas.microsoft.com/office/drawing/2014/main" id="{8EDC4BB3-C3CD-4020-B9DD-949C28D61D9A}"/>
              </a:ext>
            </a:extLst>
          </p:cNvPr>
          <p:cNvSpPr txBox="1"/>
          <p:nvPr/>
        </p:nvSpPr>
        <p:spPr>
          <a:xfrm>
            <a:off x="2061959" y="4083162"/>
            <a:ext cx="5000870" cy="1593770"/>
          </a:xfrm>
          <a:prstGeom prst="rect">
            <a:avLst/>
          </a:prstGeom>
          <a:noFill/>
        </p:spPr>
        <p:txBody>
          <a:bodyPr wrap="square" rtlCol="0">
            <a:spAutoFit/>
          </a:bodyPr>
          <a:lstStyle/>
          <a:p>
            <a:pPr algn="r" rtl="1"/>
            <a:r>
              <a:rPr lang="ar-EG" dirty="0"/>
              <a:t>يهدف المشروع تمكين المرأة والشباب وان تصل نسبة المستفيدين من المشروع الى :</a:t>
            </a:r>
          </a:p>
          <a:p>
            <a:pPr algn="r" rtl="1"/>
            <a:r>
              <a:rPr lang="ar-EG" dirty="0"/>
              <a:t>100 % شباب 18-40 سنة</a:t>
            </a:r>
          </a:p>
          <a:p>
            <a:pPr algn="r" rtl="1"/>
            <a:r>
              <a:rPr lang="ar-EG" dirty="0"/>
              <a:t>50 % سيدات</a:t>
            </a:r>
            <a:endParaRPr lang="en-US" dirty="0"/>
          </a:p>
        </p:txBody>
      </p:sp>
    </p:spTree>
    <p:extLst>
      <p:ext uri="{BB962C8B-B14F-4D97-AF65-F5344CB8AC3E}">
        <p14:creationId xmlns:p14="http://schemas.microsoft.com/office/powerpoint/2010/main" val="67847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009242" y="204099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914415" rtl="1">
              <a:defRPr/>
            </a:pPr>
            <a:r>
              <a:rPr lang="ar-EG" dirty="0">
                <a:solidFill>
                  <a:sysClr val="windowText" lastClr="000000"/>
                </a:solidFill>
                <a:latin typeface="Calibri Light" panose="020F0302020204030204"/>
                <a:cs typeface="Times New Roman" panose="02020603050405020304" pitchFamily="18" charset="0"/>
              </a:rPr>
              <a:t>الميزة التنافسية للمشروع:</a:t>
            </a:r>
            <a:endParaRPr lang="en-US" dirty="0">
              <a:solidFill>
                <a:sysClr val="windowText" lastClr="000000"/>
              </a:solidFill>
              <a:latin typeface="Calibri Light" panose="020F0302020204030204"/>
            </a:endParaRPr>
          </a:p>
        </p:txBody>
      </p:sp>
      <p:sp>
        <p:nvSpPr>
          <p:cNvPr id="7" name="Content Placeholder 2"/>
          <p:cNvSpPr txBox="1">
            <a:spLocks/>
          </p:cNvSpPr>
          <p:nvPr/>
        </p:nvSpPr>
        <p:spPr>
          <a:xfrm>
            <a:off x="1966823" y="3505854"/>
            <a:ext cx="10850652" cy="44822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4" indent="-228604" algn="r" defTabSz="914415" rtl="1">
              <a:defRPr/>
            </a:pPr>
            <a:r>
              <a:rPr lang="ar-EG" sz="3600" dirty="0">
                <a:solidFill>
                  <a:sysClr val="windowText" lastClr="000000"/>
                </a:solidFill>
                <a:latin typeface="Calibri" panose="020F0502020204030204"/>
                <a:cs typeface="Arial" panose="020B0604020202020204" pitchFamily="34" charset="0"/>
              </a:rPr>
              <a:t>التشجيع على الابتكار ومواجهة التحديات المجتمعية </a:t>
            </a:r>
          </a:p>
          <a:p>
            <a:pPr marL="228604" indent="-228604" algn="r" defTabSz="914415" rtl="1">
              <a:defRPr/>
            </a:pPr>
            <a:r>
              <a:rPr lang="ar-EG" sz="3600" dirty="0">
                <a:solidFill>
                  <a:sysClr val="windowText" lastClr="000000"/>
                </a:solidFill>
                <a:latin typeface="Calibri" panose="020F0502020204030204"/>
                <a:cs typeface="Arial" panose="020B0604020202020204" pitchFamily="34" charset="0"/>
              </a:rPr>
              <a:t>تشجيع رواد الاعمال بدءًا من مرحلة الفكرة</a:t>
            </a:r>
          </a:p>
          <a:p>
            <a:pPr marL="228604" indent="-228604" algn="r" defTabSz="914415" rtl="1">
              <a:defRPr/>
            </a:pPr>
            <a:r>
              <a:rPr lang="ar-EG" sz="3600" dirty="0">
                <a:solidFill>
                  <a:sysClr val="windowText" lastClr="000000"/>
                </a:solidFill>
                <a:latin typeface="Calibri" panose="020F0502020204030204"/>
                <a:cs typeface="Arial" panose="020B0604020202020204" pitchFamily="34" charset="0"/>
              </a:rPr>
              <a:t>اختيار افضل الاستشاريين المتخصصين لتقديم الدعم الفني لرواد الاعمال</a:t>
            </a:r>
          </a:p>
          <a:p>
            <a:pPr marL="228604" indent="-228604" algn="r" defTabSz="914415" rtl="1">
              <a:defRPr/>
            </a:pPr>
            <a:r>
              <a:rPr lang="ar-EG" sz="3600" dirty="0">
                <a:solidFill>
                  <a:sysClr val="windowText" lastClr="000000"/>
                </a:solidFill>
                <a:latin typeface="Calibri" panose="020F0502020204030204"/>
                <a:cs typeface="Arial" panose="020B0604020202020204" pitchFamily="34" charset="0"/>
              </a:rPr>
              <a:t>تقديم دعم مالي دون مقابل كمنح للشركات</a:t>
            </a:r>
          </a:p>
          <a:p>
            <a:pPr marL="228604" indent="-228604" algn="r" defTabSz="914415" rtl="1">
              <a:defRPr/>
            </a:pPr>
            <a:r>
              <a:rPr lang="ar-EG" sz="3600" dirty="0">
                <a:solidFill>
                  <a:sysClr val="windowText" lastClr="000000"/>
                </a:solidFill>
                <a:latin typeface="Calibri" panose="020F0502020204030204"/>
                <a:cs typeface="Arial" panose="020B0604020202020204" pitchFamily="34" charset="0"/>
              </a:rPr>
              <a:t>توفير فرص تشبيك للشركات سواء عن طريق الاستشاريين او الاكاديمية  او البنك الافريقي للتنمية</a:t>
            </a:r>
          </a:p>
          <a:p>
            <a:pPr marL="228604" indent="-228604" algn="r" defTabSz="914415" rtl="1">
              <a:defRPr/>
            </a:pPr>
            <a:r>
              <a:rPr lang="ar-EG" sz="3600" dirty="0">
                <a:solidFill>
                  <a:sysClr val="windowText" lastClr="000000"/>
                </a:solidFill>
                <a:latin typeface="Calibri" panose="020F0502020204030204"/>
                <a:cs typeface="Arial" panose="020B0604020202020204" pitchFamily="34" charset="0"/>
              </a:rPr>
              <a:t>متابعة الشركات واستمرار الدعم بعد الانتهاء من المشروع</a:t>
            </a:r>
          </a:p>
          <a:p>
            <a:pPr marL="228604" indent="-228604" algn="r" defTabSz="914415" rtl="1">
              <a:defRPr/>
            </a:pPr>
            <a:endParaRPr lang="ar-EG" sz="3600" dirty="0">
              <a:solidFill>
                <a:sysClr val="windowText" lastClr="000000"/>
              </a:solidFill>
              <a:latin typeface="Calibri" panose="020F0502020204030204"/>
              <a:cs typeface="Arial" panose="020B0604020202020204" pitchFamily="34" charset="0"/>
            </a:endParaRPr>
          </a:p>
          <a:p>
            <a:pPr marL="0" indent="0" algn="r" defTabSz="914415" rtl="1">
              <a:buNone/>
              <a:defRPr/>
            </a:pPr>
            <a:endParaRPr lang="ar-EG" sz="3600"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18421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059279" y="23686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914415" rtl="1">
              <a:defRPr/>
            </a:pPr>
            <a:r>
              <a:rPr lang="ar-EG" dirty="0">
                <a:solidFill>
                  <a:sysClr val="windowText" lastClr="000000"/>
                </a:solidFill>
                <a:latin typeface="Calibri Light" panose="020F0302020204030204"/>
                <a:cs typeface="Times New Roman" panose="02020603050405020304" pitchFamily="18" charset="0"/>
              </a:rPr>
              <a:t>أثر المشروع وتطبيقاته</a:t>
            </a:r>
            <a:endParaRPr lang="en-US" dirty="0">
              <a:solidFill>
                <a:sysClr val="windowText" lastClr="000000"/>
              </a:solidFill>
              <a:latin typeface="Calibri Light" panose="020F0302020204030204"/>
            </a:endParaRPr>
          </a:p>
        </p:txBody>
      </p:sp>
      <p:sp>
        <p:nvSpPr>
          <p:cNvPr id="7" name="Content Placeholder 2"/>
          <p:cNvSpPr txBox="1">
            <a:spLocks/>
          </p:cNvSpPr>
          <p:nvPr/>
        </p:nvSpPr>
        <p:spPr>
          <a:xfrm>
            <a:off x="6576851" y="3950981"/>
            <a:ext cx="6830008" cy="4699843"/>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dirty="0">
                <a:solidFill>
                  <a:sysClr val="windowText" lastClr="000000"/>
                </a:solidFill>
                <a:latin typeface="Calibri" panose="020F0502020204030204"/>
                <a:cs typeface="Arial" panose="020B0604020202020204" pitchFamily="34" charset="0"/>
              </a:rPr>
              <a:t>92 شركة تحولت من القطاع الغير رسمي للقطاع الرسمي (38 شركة في الوادي الجديد)</a:t>
            </a:r>
          </a:p>
          <a:p>
            <a:pPr algn="r" rtl="1">
              <a:defRPr/>
            </a:pPr>
            <a:r>
              <a:rPr lang="ar-EG" dirty="0">
                <a:solidFill>
                  <a:sysClr val="windowText" lastClr="000000"/>
                </a:solidFill>
                <a:latin typeface="Calibri" panose="020F0502020204030204"/>
                <a:cs typeface="Arial" panose="020B0604020202020204" pitchFamily="34" charset="0"/>
              </a:rPr>
              <a:t>1800 وظيفة مباشرة ، 205 في الوادي الجديد</a:t>
            </a:r>
          </a:p>
          <a:p>
            <a:pPr algn="r" rtl="1">
              <a:defRPr/>
            </a:pPr>
            <a:r>
              <a:rPr lang="ar-EG" dirty="0">
                <a:solidFill>
                  <a:sysClr val="windowText" lastClr="000000"/>
                </a:solidFill>
                <a:latin typeface="Calibri" panose="020F0502020204030204"/>
                <a:cs typeface="Arial" panose="020B0604020202020204" pitchFamily="34" charset="0"/>
              </a:rPr>
              <a:t>9 وظائف تم اتاحتها لإدارة المشروع بشكل مباشر و 50 بشكل غير مباشر</a:t>
            </a:r>
          </a:p>
          <a:p>
            <a:pPr algn="just" rtl="1">
              <a:defRPr/>
            </a:pPr>
            <a:r>
              <a:rPr lang="ar-EG" dirty="0">
                <a:solidFill>
                  <a:sysClr val="windowText" lastClr="000000"/>
                </a:solidFill>
                <a:latin typeface="Calibri" panose="020F0502020204030204"/>
                <a:cs typeface="Arial" panose="020B0604020202020204" pitchFamily="34" charset="0"/>
              </a:rPr>
              <a:t>40% من موارد المشروع وجهت للشركات التي تقدم حلول بيئية وزراعية </a:t>
            </a:r>
          </a:p>
          <a:p>
            <a:pPr algn="just" rtl="1">
              <a:defRPr/>
            </a:pPr>
            <a:r>
              <a:rPr lang="ar-EG" dirty="0">
                <a:solidFill>
                  <a:sysClr val="windowText" lastClr="000000"/>
                </a:solidFill>
                <a:latin typeface="Calibri" panose="020F0502020204030204"/>
                <a:cs typeface="Arial" panose="020B0604020202020204" pitchFamily="34" charset="0"/>
              </a:rPr>
              <a:t>تمكين المرأة في مجال ريادة الاعمال</a:t>
            </a:r>
          </a:p>
          <a:p>
            <a:pPr algn="r" rtl="1">
              <a:defRPr/>
            </a:pPr>
            <a:r>
              <a:rPr lang="ar-EG" dirty="0">
                <a:solidFill>
                  <a:sysClr val="windowText" lastClr="000000"/>
                </a:solidFill>
                <a:latin typeface="Calibri" panose="020F0502020204030204"/>
                <a:cs typeface="Arial" panose="020B0604020202020204" pitchFamily="34" charset="0"/>
              </a:rPr>
              <a:t>تم دعم نحو 230 شركة تقدم منتجات جديدة/ مبتكرة في مجال البيئة النظيفة والخضراء والاعمال الزراعية </a:t>
            </a:r>
          </a:p>
          <a:p>
            <a:pPr algn="r" rtl="1">
              <a:defRPr/>
            </a:pPr>
            <a:endParaRPr lang="ar-EG" dirty="0">
              <a:solidFill>
                <a:sysClr val="windowText" lastClr="000000"/>
              </a:solidFill>
              <a:latin typeface="Calibri" panose="020F0502020204030204"/>
              <a:cs typeface="Arial" panose="020B0604020202020204" pitchFamily="34" charset="0"/>
            </a:endParaRPr>
          </a:p>
          <a:p>
            <a:pPr algn="r" rtl="1">
              <a:defRPr/>
            </a:pPr>
            <a:endParaRPr lang="ar-EG" dirty="0">
              <a:solidFill>
                <a:sysClr val="windowText" lastClr="000000"/>
              </a:solidFill>
              <a:latin typeface="Calibri" panose="020F0502020204030204"/>
              <a:cs typeface="Arial" panose="020B0604020202020204" pitchFamily="34" charset="0"/>
            </a:endParaRPr>
          </a:p>
        </p:txBody>
      </p:sp>
      <p:graphicFrame>
        <p:nvGraphicFramePr>
          <p:cNvPr id="2" name="Chart 1">
            <a:extLst>
              <a:ext uri="{FF2B5EF4-FFF2-40B4-BE49-F238E27FC236}">
                <a16:creationId xmlns:a16="http://schemas.microsoft.com/office/drawing/2014/main" id="{3960089F-B0AC-9E92-5318-020A4364C1F7}"/>
              </a:ext>
            </a:extLst>
          </p:cNvPr>
          <p:cNvGraphicFramePr/>
          <p:nvPr>
            <p:extLst>
              <p:ext uri="{D42A27DB-BD31-4B8C-83A1-F6EECF244321}">
                <p14:modId xmlns:p14="http://schemas.microsoft.com/office/powerpoint/2010/main" val="1273836759"/>
              </p:ext>
            </p:extLst>
          </p:nvPr>
        </p:nvGraphicFramePr>
        <p:xfrm>
          <a:off x="1631626" y="3950981"/>
          <a:ext cx="4786604" cy="469984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3200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493516" y="3059812"/>
            <a:ext cx="46824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914415" rtl="1">
              <a:defRPr/>
            </a:pPr>
            <a:r>
              <a:rPr lang="ar-EG" sz="4000" dirty="0">
                <a:solidFill>
                  <a:sysClr val="windowText" lastClr="000000"/>
                </a:solidFill>
                <a:latin typeface="Calibri Light" panose="020F0302020204030204"/>
                <a:cs typeface="Times New Roman" panose="02020603050405020304" pitchFamily="18" charset="0"/>
              </a:rPr>
              <a:t>ما تم تنفيذه بالمشروع</a:t>
            </a:r>
            <a:endParaRPr lang="en-US" sz="4000" dirty="0">
              <a:solidFill>
                <a:sysClr val="windowText" lastClr="000000"/>
              </a:solidFill>
              <a:latin typeface="Calibri Light" panose="020F0302020204030204"/>
            </a:endParaRPr>
          </a:p>
        </p:txBody>
      </p:sp>
      <p:graphicFrame>
        <p:nvGraphicFramePr>
          <p:cNvPr id="4" name="Chart 3">
            <a:extLst>
              <a:ext uri="{FF2B5EF4-FFF2-40B4-BE49-F238E27FC236}">
                <a16:creationId xmlns:a16="http://schemas.microsoft.com/office/drawing/2014/main" id="{D89BEE11-F875-94B0-9095-7D11F62AF6D9}"/>
              </a:ext>
            </a:extLst>
          </p:cNvPr>
          <p:cNvGraphicFramePr/>
          <p:nvPr>
            <p:extLst>
              <p:ext uri="{D42A27DB-BD31-4B8C-83A1-F6EECF244321}">
                <p14:modId xmlns:p14="http://schemas.microsoft.com/office/powerpoint/2010/main" val="2856819570"/>
              </p:ext>
            </p:extLst>
          </p:nvPr>
        </p:nvGraphicFramePr>
        <p:xfrm>
          <a:off x="7460928" y="4231895"/>
          <a:ext cx="6061591" cy="353630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F8A8FF93-FC3A-162D-2DD9-1C27632340FC}"/>
              </a:ext>
            </a:extLst>
          </p:cNvPr>
          <p:cNvSpPr txBox="1">
            <a:spLocks/>
          </p:cNvSpPr>
          <p:nvPr/>
        </p:nvSpPr>
        <p:spPr>
          <a:xfrm>
            <a:off x="2402666" y="3125221"/>
            <a:ext cx="335649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914415" rtl="1">
              <a:defRPr/>
            </a:pPr>
            <a:r>
              <a:rPr lang="ar-EG" sz="4000" dirty="0">
                <a:solidFill>
                  <a:sysClr val="windowText" lastClr="000000"/>
                </a:solidFill>
                <a:latin typeface="Calibri Light" panose="020F0302020204030204"/>
                <a:cs typeface="Times New Roman" panose="02020603050405020304" pitchFamily="18" charset="0"/>
              </a:rPr>
              <a:t>الخطط المستقبلية</a:t>
            </a:r>
            <a:endParaRPr lang="en-US" sz="4000" dirty="0">
              <a:solidFill>
                <a:sysClr val="windowText" lastClr="000000"/>
              </a:solidFill>
              <a:latin typeface="Calibri Light" panose="020F0302020204030204"/>
            </a:endParaRPr>
          </a:p>
        </p:txBody>
      </p:sp>
      <p:sp>
        <p:nvSpPr>
          <p:cNvPr id="3" name="Content Placeholder 2">
            <a:extLst>
              <a:ext uri="{FF2B5EF4-FFF2-40B4-BE49-F238E27FC236}">
                <a16:creationId xmlns:a16="http://schemas.microsoft.com/office/drawing/2014/main" id="{9D243876-739D-8881-A956-ED32330E270C}"/>
              </a:ext>
            </a:extLst>
          </p:cNvPr>
          <p:cNvSpPr txBox="1">
            <a:spLocks/>
          </p:cNvSpPr>
          <p:nvPr/>
        </p:nvSpPr>
        <p:spPr>
          <a:xfrm>
            <a:off x="1596834" y="4227752"/>
            <a:ext cx="5738131" cy="3540447"/>
          </a:xfrm>
          <a:prstGeom prst="rect">
            <a:avLst/>
          </a:prstGeom>
          <a:ln>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2400" dirty="0">
                <a:solidFill>
                  <a:sysClr val="windowText" lastClr="000000"/>
                </a:solidFill>
                <a:latin typeface="Calibri" panose="020F0502020204030204"/>
                <a:cs typeface="Arial" panose="020B0604020202020204" pitchFamily="34" charset="0"/>
              </a:rPr>
              <a:t>اطلاق المرحلة الثانية من مشروع تنمية وتطوير </a:t>
            </a:r>
          </a:p>
          <a:p>
            <a:pPr algn="r" rtl="1">
              <a:defRPr/>
            </a:pPr>
            <a:r>
              <a:rPr lang="ar-EG" sz="2400" dirty="0">
                <a:solidFill>
                  <a:sysClr val="windowText" lastClr="000000"/>
                </a:solidFill>
                <a:latin typeface="Calibri" panose="020F0502020204030204"/>
                <a:cs typeface="Arial" panose="020B0604020202020204" pitchFamily="34" charset="0"/>
              </a:rPr>
              <a:t>تقديم برامج احتضان مبتكرة </a:t>
            </a:r>
          </a:p>
          <a:p>
            <a:pPr algn="r" rtl="1">
              <a:defRPr/>
            </a:pPr>
            <a:r>
              <a:rPr lang="ar-EG" sz="2400" dirty="0">
                <a:solidFill>
                  <a:sysClr val="windowText" lastClr="000000"/>
                </a:solidFill>
                <a:latin typeface="Calibri" panose="020F0502020204030204"/>
                <a:cs typeface="Arial" panose="020B0604020202020204" pitchFamily="34" charset="0"/>
              </a:rPr>
              <a:t>دعم انشاء مساحات عمل مشتركة في الوادي الجديد</a:t>
            </a:r>
          </a:p>
          <a:p>
            <a:pPr algn="r" rtl="1">
              <a:defRPr/>
            </a:pPr>
            <a:r>
              <a:rPr lang="ar-EG" sz="2400" dirty="0">
                <a:solidFill>
                  <a:sysClr val="windowText" lastClr="000000"/>
                </a:solidFill>
                <a:latin typeface="Calibri" panose="020F0502020204030204"/>
                <a:cs typeface="Arial" panose="020B0604020202020204" pitchFamily="34" charset="0"/>
              </a:rPr>
              <a:t>اطلاق منصة للابتكار المفتوح</a:t>
            </a:r>
          </a:p>
          <a:p>
            <a:pPr marL="0" indent="0" algn="r" defTabSz="914415" rtl="1">
              <a:buNone/>
              <a:defRPr/>
            </a:pPr>
            <a:endParaRPr lang="ar-EG" sz="2400"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4334</TotalTime>
  <Words>503</Words>
  <Application>Microsoft Office PowerPoint</Application>
  <PresentationFormat>Custom</PresentationFormat>
  <Paragraphs>53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مشروع تنمية وتطوير: تنمية ريادة الاعمال في مصر</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11</cp:revision>
  <dcterms:created xsi:type="dcterms:W3CDTF">2022-09-29T13:35:57Z</dcterms:created>
  <dcterms:modified xsi:type="dcterms:W3CDTF">2022-10-22T01:12:50Z</dcterms:modified>
</cp:coreProperties>
</file>