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6" r:id="rId2"/>
    <p:sldId id="257" r:id="rId3"/>
    <p:sldId id="258" r:id="rId4"/>
    <p:sldId id="261" r:id="rId5"/>
    <p:sldId id="282" r:id="rId6"/>
  </p:sldIdLst>
  <p:sldSz cx="15119350" cy="10691813"/>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6" d="100"/>
          <a:sy n="56" d="100"/>
        </p:scale>
        <p:origin x="58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6688" y="0"/>
            <a:ext cx="3041650" cy="466725"/>
          </a:xfrm>
          <a:prstGeom prst="rect">
            <a:avLst/>
          </a:prstGeom>
        </p:spPr>
        <p:txBody>
          <a:bodyPr vert="horz" lIns="91440" tIns="45720" rIns="91440" bIns="45720" rtlCol="0"/>
          <a:lstStyle>
            <a:lvl1pPr algn="r">
              <a:defRPr sz="1200"/>
            </a:lvl1pPr>
          </a:lstStyle>
          <a:p>
            <a:fld id="{AD1B455E-266E-4667-9A11-B3DCC62B6A2A}" type="datetimeFigureOut">
              <a:rPr lang="en-US" smtClean="0"/>
              <a:t>10/20/2022</a:t>
            </a:fld>
            <a:endParaRPr lang="en-US"/>
          </a:p>
        </p:txBody>
      </p:sp>
      <p:sp>
        <p:nvSpPr>
          <p:cNvPr id="4" name="Slide Image Placeholder 3"/>
          <p:cNvSpPr>
            <a:spLocks noGrp="1" noRot="1" noChangeAspect="1"/>
          </p:cNvSpPr>
          <p:nvPr>
            <p:ph type="sldImg" idx="2"/>
          </p:nvPr>
        </p:nvSpPr>
        <p:spPr>
          <a:xfrm>
            <a:off x="1289050" y="1163638"/>
            <a:ext cx="4441825" cy="3140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8338"/>
            <a:ext cx="5616575" cy="36639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200"/>
            <a:ext cx="304165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6688" y="8839200"/>
            <a:ext cx="3041650" cy="466725"/>
          </a:xfrm>
          <a:prstGeom prst="rect">
            <a:avLst/>
          </a:prstGeom>
        </p:spPr>
        <p:txBody>
          <a:bodyPr vert="horz" lIns="91440" tIns="45720" rIns="91440" bIns="45720" rtlCol="0" anchor="b"/>
          <a:lstStyle>
            <a:lvl1pPr algn="r">
              <a:defRPr sz="1200"/>
            </a:lvl1pPr>
          </a:lstStyle>
          <a:p>
            <a:fld id="{C2CA5666-66BF-4332-B26A-18628A607D58}" type="slidenum">
              <a:rPr lang="en-US" smtClean="0"/>
              <a:t>‹#›</a:t>
            </a:fld>
            <a:endParaRPr lang="en-US"/>
          </a:p>
        </p:txBody>
      </p:sp>
    </p:spTree>
    <p:extLst>
      <p:ext uri="{BB962C8B-B14F-4D97-AF65-F5344CB8AC3E}">
        <p14:creationId xmlns:p14="http://schemas.microsoft.com/office/powerpoint/2010/main" val="1201104070"/>
      </p:ext>
    </p:extLst>
  </p:cSld>
  <p:clrMap bg1="lt1" tx1="dk1" bg2="lt2" tx2="dk2" accent1="accent1" accent2="accent2" accent3="accent3" accent4="accent4" accent5="accent5" accent6="accent6" hlink="hlink" folHlink="folHlink"/>
  <p:notesStyle>
    <a:lvl1pPr marL="0" algn="l" defTabSz="1238921" rtl="0" eaLnBrk="1" latinLnBrk="0" hangingPunct="1">
      <a:defRPr sz="1626" kern="1200">
        <a:solidFill>
          <a:schemeClr val="tx1"/>
        </a:solidFill>
        <a:latin typeface="+mn-lt"/>
        <a:ea typeface="+mn-ea"/>
        <a:cs typeface="+mn-cs"/>
      </a:defRPr>
    </a:lvl1pPr>
    <a:lvl2pPr marL="619460" algn="l" defTabSz="1238921" rtl="0" eaLnBrk="1" latinLnBrk="0" hangingPunct="1">
      <a:defRPr sz="1626" kern="1200">
        <a:solidFill>
          <a:schemeClr val="tx1"/>
        </a:solidFill>
        <a:latin typeface="+mn-lt"/>
        <a:ea typeface="+mn-ea"/>
        <a:cs typeface="+mn-cs"/>
      </a:defRPr>
    </a:lvl2pPr>
    <a:lvl3pPr marL="1238921" algn="l" defTabSz="1238921" rtl="0" eaLnBrk="1" latinLnBrk="0" hangingPunct="1">
      <a:defRPr sz="1626" kern="1200">
        <a:solidFill>
          <a:schemeClr val="tx1"/>
        </a:solidFill>
        <a:latin typeface="+mn-lt"/>
        <a:ea typeface="+mn-ea"/>
        <a:cs typeface="+mn-cs"/>
      </a:defRPr>
    </a:lvl3pPr>
    <a:lvl4pPr marL="1858381" algn="l" defTabSz="1238921" rtl="0" eaLnBrk="1" latinLnBrk="0" hangingPunct="1">
      <a:defRPr sz="1626" kern="1200">
        <a:solidFill>
          <a:schemeClr val="tx1"/>
        </a:solidFill>
        <a:latin typeface="+mn-lt"/>
        <a:ea typeface="+mn-ea"/>
        <a:cs typeface="+mn-cs"/>
      </a:defRPr>
    </a:lvl4pPr>
    <a:lvl5pPr marL="2477841" algn="l" defTabSz="1238921" rtl="0" eaLnBrk="1" latinLnBrk="0" hangingPunct="1">
      <a:defRPr sz="1626" kern="1200">
        <a:solidFill>
          <a:schemeClr val="tx1"/>
        </a:solidFill>
        <a:latin typeface="+mn-lt"/>
        <a:ea typeface="+mn-ea"/>
        <a:cs typeface="+mn-cs"/>
      </a:defRPr>
    </a:lvl5pPr>
    <a:lvl6pPr marL="3097301" algn="l" defTabSz="1238921" rtl="0" eaLnBrk="1" latinLnBrk="0" hangingPunct="1">
      <a:defRPr sz="1626" kern="1200">
        <a:solidFill>
          <a:schemeClr val="tx1"/>
        </a:solidFill>
        <a:latin typeface="+mn-lt"/>
        <a:ea typeface="+mn-ea"/>
        <a:cs typeface="+mn-cs"/>
      </a:defRPr>
    </a:lvl6pPr>
    <a:lvl7pPr marL="3716762" algn="l" defTabSz="1238921" rtl="0" eaLnBrk="1" latinLnBrk="0" hangingPunct="1">
      <a:defRPr sz="1626" kern="1200">
        <a:solidFill>
          <a:schemeClr val="tx1"/>
        </a:solidFill>
        <a:latin typeface="+mn-lt"/>
        <a:ea typeface="+mn-ea"/>
        <a:cs typeface="+mn-cs"/>
      </a:defRPr>
    </a:lvl7pPr>
    <a:lvl8pPr marL="4336222" algn="l" defTabSz="1238921" rtl="0" eaLnBrk="1" latinLnBrk="0" hangingPunct="1">
      <a:defRPr sz="1626" kern="1200">
        <a:solidFill>
          <a:schemeClr val="tx1"/>
        </a:solidFill>
        <a:latin typeface="+mn-lt"/>
        <a:ea typeface="+mn-ea"/>
        <a:cs typeface="+mn-cs"/>
      </a:defRPr>
    </a:lvl8pPr>
    <a:lvl9pPr marL="4955682" algn="l" defTabSz="1238921" rtl="0" eaLnBrk="1" latinLnBrk="0" hangingPunct="1">
      <a:defRPr sz="162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US"/>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25/03/1444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765051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25/03/1444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848273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25/03/1444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1646017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25/03/1444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229727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US"/>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82D066-E1D5-435E-AAB1-000871C3FCD3}" type="datetimeFigureOut">
              <a:rPr lang="ar-EG" smtClean="0"/>
              <a:t>25/03/1444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1292551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82D066-E1D5-435E-AAB1-000871C3FCD3}" type="datetimeFigureOut">
              <a:rPr lang="ar-EG" smtClean="0"/>
              <a:t>25/03/1444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1475101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82D066-E1D5-435E-AAB1-000871C3FCD3}" type="datetimeFigureOut">
              <a:rPr lang="ar-EG" smtClean="0"/>
              <a:t>25/03/1444</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4057806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82D066-E1D5-435E-AAB1-000871C3FCD3}" type="datetimeFigureOut">
              <a:rPr lang="ar-EG" smtClean="0"/>
              <a:t>25/03/1444</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78877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82D066-E1D5-435E-AAB1-000871C3FCD3}" type="datetimeFigureOut">
              <a:rPr lang="ar-EG" smtClean="0"/>
              <a:t>25/03/1444</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420026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8682D066-E1D5-435E-AAB1-000871C3FCD3}" type="datetimeFigureOut">
              <a:rPr lang="ar-EG" smtClean="0"/>
              <a:t>25/03/1444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4160641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US"/>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8682D066-E1D5-435E-AAB1-000871C3FCD3}" type="datetimeFigureOut">
              <a:rPr lang="ar-EG" smtClean="0"/>
              <a:t>25/03/1444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4019175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8682D066-E1D5-435E-AAB1-000871C3FCD3}" type="datetimeFigureOut">
              <a:rPr lang="ar-EG" smtClean="0"/>
              <a:t>25/03/1444</a:t>
            </a:fld>
            <a:endParaRPr lang="ar-EG"/>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FFE8E38B-3A5B-40C5-9933-6260CA32EC75}" type="slidenum">
              <a:rPr lang="ar-EG" smtClean="0"/>
              <a:t>‹#›</a:t>
            </a:fld>
            <a:endParaRPr lang="ar-EG"/>
          </a:p>
        </p:txBody>
      </p:sp>
    </p:spTree>
    <p:extLst>
      <p:ext uri="{BB962C8B-B14F-4D97-AF65-F5344CB8AC3E}">
        <p14:creationId xmlns:p14="http://schemas.microsoft.com/office/powerpoint/2010/main" val="11038633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1"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r" defTabSz="1425550" rtl="1"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r" defTabSz="1425550" rtl="1"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r" defTabSz="1425550" rtl="1"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r" defTabSz="1425550" rtl="1" eaLnBrk="1" latinLnBrk="0" hangingPunct="1">
        <a:defRPr sz="2806" kern="1200">
          <a:solidFill>
            <a:schemeClr val="tx1"/>
          </a:solidFill>
          <a:latin typeface="+mn-lt"/>
          <a:ea typeface="+mn-ea"/>
          <a:cs typeface="+mn-cs"/>
        </a:defRPr>
      </a:lvl1pPr>
      <a:lvl2pPr marL="712775" algn="r" defTabSz="1425550" rtl="1" eaLnBrk="1" latinLnBrk="0" hangingPunct="1">
        <a:defRPr sz="2806" kern="1200">
          <a:solidFill>
            <a:schemeClr val="tx1"/>
          </a:solidFill>
          <a:latin typeface="+mn-lt"/>
          <a:ea typeface="+mn-ea"/>
          <a:cs typeface="+mn-cs"/>
        </a:defRPr>
      </a:lvl2pPr>
      <a:lvl3pPr marL="1425550" algn="r" defTabSz="1425550" rtl="1" eaLnBrk="1" latinLnBrk="0" hangingPunct="1">
        <a:defRPr sz="2806" kern="1200">
          <a:solidFill>
            <a:schemeClr val="tx1"/>
          </a:solidFill>
          <a:latin typeface="+mn-lt"/>
          <a:ea typeface="+mn-ea"/>
          <a:cs typeface="+mn-cs"/>
        </a:defRPr>
      </a:lvl3pPr>
      <a:lvl4pPr marL="2138324" algn="r" defTabSz="1425550" rtl="1" eaLnBrk="1" latinLnBrk="0" hangingPunct="1">
        <a:defRPr sz="2806" kern="1200">
          <a:solidFill>
            <a:schemeClr val="tx1"/>
          </a:solidFill>
          <a:latin typeface="+mn-lt"/>
          <a:ea typeface="+mn-ea"/>
          <a:cs typeface="+mn-cs"/>
        </a:defRPr>
      </a:lvl4pPr>
      <a:lvl5pPr marL="2851099" algn="r" defTabSz="1425550" rtl="1" eaLnBrk="1" latinLnBrk="0" hangingPunct="1">
        <a:defRPr sz="2806" kern="1200">
          <a:solidFill>
            <a:schemeClr val="tx1"/>
          </a:solidFill>
          <a:latin typeface="+mn-lt"/>
          <a:ea typeface="+mn-ea"/>
          <a:cs typeface="+mn-cs"/>
        </a:defRPr>
      </a:lvl5pPr>
      <a:lvl6pPr marL="3563874" algn="r" defTabSz="1425550" rtl="1" eaLnBrk="1" latinLnBrk="0" hangingPunct="1">
        <a:defRPr sz="2806" kern="1200">
          <a:solidFill>
            <a:schemeClr val="tx1"/>
          </a:solidFill>
          <a:latin typeface="+mn-lt"/>
          <a:ea typeface="+mn-ea"/>
          <a:cs typeface="+mn-cs"/>
        </a:defRPr>
      </a:lvl6pPr>
      <a:lvl7pPr marL="4276649" algn="r" defTabSz="1425550" rtl="1" eaLnBrk="1" latinLnBrk="0" hangingPunct="1">
        <a:defRPr sz="2806" kern="1200">
          <a:solidFill>
            <a:schemeClr val="tx1"/>
          </a:solidFill>
          <a:latin typeface="+mn-lt"/>
          <a:ea typeface="+mn-ea"/>
          <a:cs typeface="+mn-cs"/>
        </a:defRPr>
      </a:lvl7pPr>
      <a:lvl8pPr marL="4989424" algn="r" defTabSz="1425550" rtl="1" eaLnBrk="1" latinLnBrk="0" hangingPunct="1">
        <a:defRPr sz="2806" kern="1200">
          <a:solidFill>
            <a:schemeClr val="tx1"/>
          </a:solidFill>
          <a:latin typeface="+mn-lt"/>
          <a:ea typeface="+mn-ea"/>
          <a:cs typeface="+mn-cs"/>
        </a:defRPr>
      </a:lvl8pPr>
      <a:lvl9pPr marL="5702198" algn="r" defTabSz="1425550" rtl="1"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s://www.facebook.com/ArabianCompanyForOils/" TargetMode="External"/><Relationship Id="rId3" Type="http://schemas.openxmlformats.org/officeDocument/2006/relationships/image" Target="../media/image6.png"/><Relationship Id="rId7" Type="http://schemas.openxmlformats.org/officeDocument/2006/relationships/hyperlink" Target="https://www.masafee-eg.com/" TargetMode="Externa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hyperlink" Target="mailto:info@gcir-Egypt.com" TargetMode="External"/><Relationship Id="rId5" Type="http://schemas.openxmlformats.org/officeDocument/2006/relationships/image" Target="../media/image8.png"/><Relationship Id="rId10"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hyperlink" Target="https://www.linkedin.com/company/arabian-company-for-oils-derivatives-masafe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1889919" y="3176118"/>
            <a:ext cx="11339513" cy="2960873"/>
          </a:xfrm>
        </p:spPr>
        <p:txBody>
          <a:bodyPr>
            <a:normAutofit fontScale="90000"/>
          </a:bodyPr>
          <a:lstStyle/>
          <a:p>
            <a:r>
              <a:rPr lang="ar-EG" dirty="0"/>
              <a:t>نموذج لعرض المشروعات المتأهلة على مستوى المحافظات</a:t>
            </a:r>
            <a:endParaRPr lang="en-US" dirty="0"/>
          </a:p>
        </p:txBody>
      </p:sp>
      <p:sp>
        <p:nvSpPr>
          <p:cNvPr id="4" name="Subtitle 2"/>
          <p:cNvSpPr>
            <a:spLocks noGrp="1"/>
          </p:cNvSpPr>
          <p:nvPr>
            <p:ph type="subTitle" idx="1"/>
          </p:nvPr>
        </p:nvSpPr>
        <p:spPr>
          <a:xfrm>
            <a:off x="1889919" y="6251174"/>
            <a:ext cx="11339513" cy="2053317"/>
          </a:xfrm>
        </p:spPr>
        <p:txBody>
          <a:bodyPr/>
          <a:lstStyle/>
          <a:p>
            <a:r>
              <a:rPr lang="ar-EG" dirty="0"/>
              <a:t>المبادرة الوطنية للمشروعات الخضراء الذكية</a:t>
            </a:r>
          </a:p>
          <a:p>
            <a:r>
              <a:rPr lang="ar-EG" dirty="0"/>
              <a:t>مشروع اعادة تكريرزيوت التزييت المعدنية المسترجعة بمحافظة السويس</a:t>
            </a:r>
          </a:p>
          <a:p>
            <a:r>
              <a:rPr lang="ar-EG"/>
              <a:t>الشركة العربية للزيوت ومشتقاتها-مصافي</a:t>
            </a:r>
          </a:p>
          <a:p>
            <a:endParaRPr lang="en-US" dirty="0"/>
          </a:p>
        </p:txBody>
      </p:sp>
    </p:spTree>
    <p:extLst>
      <p:ext uri="{BB962C8B-B14F-4D97-AF65-F5344CB8AC3E}">
        <p14:creationId xmlns:p14="http://schemas.microsoft.com/office/powerpoint/2010/main" val="3745083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133204" y="1101993"/>
            <a:ext cx="13040439" cy="1643836"/>
          </a:xfrm>
          <a:prstGeom prst="rect">
            <a:avLst/>
          </a:prstGeom>
        </p:spPr>
        <p:txBody>
          <a:bodyPr vert="horz" lIns="113395" tIns="56698" rIns="113395" bIns="5669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1133947" rtl="1">
              <a:defRPr/>
            </a:pPr>
            <a:r>
              <a:rPr lang="ar-EG" sz="5456" dirty="0">
                <a:solidFill>
                  <a:sysClr val="windowText" lastClr="000000"/>
                </a:solidFill>
                <a:latin typeface="Calibri Light" panose="020F0302020204030204"/>
                <a:cs typeface="Times New Roman" panose="02020603050405020304" pitchFamily="18" charset="0"/>
              </a:rPr>
              <a:t>عن المشروع وفكرته:</a:t>
            </a:r>
            <a:endParaRPr lang="en-US" sz="5456" dirty="0">
              <a:solidFill>
                <a:sysClr val="windowText" lastClr="000000"/>
              </a:solidFill>
              <a:latin typeface="Calibri Light" panose="020F0302020204030204"/>
            </a:endParaRPr>
          </a:p>
        </p:txBody>
      </p:sp>
      <p:sp>
        <p:nvSpPr>
          <p:cNvPr id="9" name="Content Placeholder 2"/>
          <p:cNvSpPr txBox="1">
            <a:spLocks/>
          </p:cNvSpPr>
          <p:nvPr/>
        </p:nvSpPr>
        <p:spPr>
          <a:xfrm>
            <a:off x="3221402" y="2605177"/>
            <a:ext cx="10858493" cy="6839169"/>
          </a:xfrm>
          <a:prstGeom prst="rect">
            <a:avLst/>
          </a:prstGeom>
        </p:spPr>
        <p:txBody>
          <a:bodyPr vert="horz" lIns="113395" tIns="56698" rIns="113395" bIns="56698"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3487" indent="-283487" algn="r" defTabSz="1133947" rtl="1">
              <a:lnSpc>
                <a:spcPct val="120000"/>
              </a:lnSpc>
              <a:spcBef>
                <a:spcPts val="1240"/>
              </a:spcBef>
              <a:defRPr/>
            </a:pPr>
            <a:r>
              <a:rPr lang="ar-EG" sz="1600" dirty="0">
                <a:solidFill>
                  <a:sysClr val="windowText" lastClr="000000"/>
                </a:solidFill>
                <a:latin typeface="Calibri" panose="020F0502020204030204"/>
                <a:cs typeface="Arial" panose="020B0604020202020204" pitchFamily="34" charset="0"/>
              </a:rPr>
              <a:t>قام بتصميم المخطط الصناعي وكل الوحدات الاساسية المهندس محمود محمد العشي –ابن محافظة السويس والذي تخرج من كلية هندسة البترول والتعدين بالسويس ويحمل خبرة</a:t>
            </a:r>
            <a:r>
              <a:rPr lang="en-US" sz="1600" dirty="0">
                <a:solidFill>
                  <a:sysClr val="windowText" lastClr="000000"/>
                </a:solidFill>
                <a:latin typeface="Calibri" panose="020F0502020204030204"/>
                <a:cs typeface="Arial" panose="020B0604020202020204" pitchFamily="34" charset="0"/>
              </a:rPr>
              <a:t> </a:t>
            </a:r>
            <a:r>
              <a:rPr lang="ar-EG" sz="1600" dirty="0">
                <a:solidFill>
                  <a:sysClr val="windowText" lastClr="000000"/>
                </a:solidFill>
                <a:latin typeface="Calibri" panose="020F0502020204030204"/>
                <a:cs typeface="Arial" panose="020B0604020202020204" pitchFamily="34" charset="0"/>
              </a:rPr>
              <a:t>عريضة في تصميم المصانع الكيميائية والبترولية .</a:t>
            </a:r>
            <a:endParaRPr lang="en-US" sz="1600" dirty="0">
              <a:solidFill>
                <a:sysClr val="windowText" lastClr="000000"/>
              </a:solidFill>
              <a:latin typeface="Calibri" panose="020F0502020204030204"/>
              <a:cs typeface="Arial" panose="020B0604020202020204" pitchFamily="34" charset="0"/>
            </a:endParaRPr>
          </a:p>
          <a:p>
            <a:pPr marL="283487" indent="-283487" algn="r" defTabSz="1133947" rtl="1">
              <a:lnSpc>
                <a:spcPct val="120000"/>
              </a:lnSpc>
              <a:spcBef>
                <a:spcPts val="1240"/>
              </a:spcBef>
              <a:defRPr/>
            </a:pPr>
            <a:r>
              <a:rPr lang="ar-EG" sz="1600" dirty="0">
                <a:solidFill>
                  <a:sysClr val="windowText" lastClr="000000"/>
                </a:solidFill>
                <a:latin typeface="Calibri" panose="020F0502020204030204"/>
                <a:cs typeface="Arial" panose="020B0604020202020204" pitchFamily="34" charset="0"/>
              </a:rPr>
              <a:t>د/يسري الطوخي-مديرعام الشركة العربية للزيوت ومشتقاتها-مصافي-حاصل على درجة الدكتوراة في الكيمياء وماجستير مهنى في ادارة الاعمال. خبرة ثلاثون عام </a:t>
            </a:r>
          </a:p>
          <a:p>
            <a:pPr marL="0" indent="0" algn="r" defTabSz="1133947" rtl="1">
              <a:lnSpc>
                <a:spcPct val="120000"/>
              </a:lnSpc>
              <a:spcBef>
                <a:spcPts val="1240"/>
              </a:spcBef>
              <a:buNone/>
              <a:defRPr/>
            </a:pPr>
            <a:r>
              <a:rPr lang="ar-EG" sz="1600" dirty="0">
                <a:solidFill>
                  <a:sysClr val="windowText" lastClr="000000"/>
                </a:solidFill>
                <a:latin typeface="Calibri" panose="020F0502020204030204"/>
                <a:cs typeface="Arial" panose="020B0604020202020204" pitchFamily="34" charset="0"/>
              </a:rPr>
              <a:t>في الصناعات الغذائية والكيميائية والبترولية والبتروكيماويات</a:t>
            </a:r>
          </a:p>
          <a:p>
            <a:pPr marL="283487" indent="-283487" algn="r" defTabSz="1133947" rtl="1">
              <a:lnSpc>
                <a:spcPct val="120000"/>
              </a:lnSpc>
              <a:spcBef>
                <a:spcPts val="1240"/>
              </a:spcBef>
              <a:defRPr/>
            </a:pPr>
            <a:r>
              <a:rPr lang="ar-EG" sz="1600" dirty="0">
                <a:solidFill>
                  <a:sysClr val="windowText" lastClr="000000"/>
                </a:solidFill>
                <a:latin typeface="Calibri" panose="020F0502020204030204"/>
              </a:rPr>
              <a:t>مشروع اعادة تدوير زيوت التزييت المستعملة وانتاج زيوت اساس كمادة اولية لتصنيع زيوت تزييت مطابقة للمواصفات القياسية المصرية</a:t>
            </a:r>
          </a:p>
          <a:p>
            <a:pPr marL="0" indent="0" algn="r" defTabSz="1133947" rtl="1">
              <a:lnSpc>
                <a:spcPct val="120000"/>
              </a:lnSpc>
              <a:spcBef>
                <a:spcPts val="1240"/>
              </a:spcBef>
              <a:buNone/>
              <a:defRPr/>
            </a:pPr>
            <a:r>
              <a:rPr lang="ar-EG" sz="1600" dirty="0">
                <a:solidFill>
                  <a:sysClr val="windowText" lastClr="000000"/>
                </a:solidFill>
                <a:latin typeface="Calibri" panose="020F0502020204030204"/>
              </a:rPr>
              <a:t> والعالمية بطرق صديقة للبيئة لتقليل المخاطرالبيئية للزيوت المستعملة وتوفير فرص عمل جديدة وجلب عملة دولارية نتيجة تصدير المنتجات خارج مصر.</a:t>
            </a:r>
          </a:p>
          <a:p>
            <a:pPr marL="283487" indent="-283487" algn="r" defTabSz="1133947" rtl="1">
              <a:lnSpc>
                <a:spcPct val="120000"/>
              </a:lnSpc>
              <a:spcBef>
                <a:spcPts val="1240"/>
              </a:spcBef>
              <a:defRPr/>
            </a:pPr>
            <a:r>
              <a:rPr lang="ar-EG" sz="1600" dirty="0">
                <a:solidFill>
                  <a:sysClr val="windowText" lastClr="000000"/>
                </a:solidFill>
                <a:latin typeface="Calibri" panose="020F0502020204030204"/>
              </a:rPr>
              <a:t>قامت الشركة ببناء مصنع يبلغ مساحته 24 الف متر مربع وقامت بتمويل المشروع 100% من استثمارات من الخارج واستقدام احدث المعدات </a:t>
            </a:r>
          </a:p>
          <a:p>
            <a:pPr marL="0" indent="0" algn="r" defTabSz="1133947" rtl="1">
              <a:lnSpc>
                <a:spcPct val="120000"/>
              </a:lnSpc>
              <a:spcBef>
                <a:spcPts val="1240"/>
              </a:spcBef>
              <a:buNone/>
              <a:defRPr/>
            </a:pPr>
            <a:r>
              <a:rPr lang="ar-EG" sz="1600" dirty="0">
                <a:solidFill>
                  <a:sysClr val="windowText" lastClr="000000"/>
                </a:solidFill>
                <a:latin typeface="Calibri" panose="020F0502020204030204"/>
              </a:rPr>
              <a:t>والتي قام بتركيبها اكبر الشركات المصرية –شركة بترومنت - في تنفيذ المشروعات .</a:t>
            </a:r>
          </a:p>
          <a:p>
            <a:pPr marL="283487" indent="-283487" algn="r" defTabSz="1133947" rtl="1">
              <a:lnSpc>
                <a:spcPct val="120000"/>
              </a:lnSpc>
              <a:spcBef>
                <a:spcPts val="1240"/>
              </a:spcBef>
              <a:defRPr/>
            </a:pPr>
            <a:r>
              <a:rPr lang="ar-EG" sz="1600" dirty="0">
                <a:solidFill>
                  <a:sysClr val="windowText" lastClr="000000"/>
                </a:solidFill>
                <a:latin typeface="Calibri" panose="020F0502020204030204"/>
              </a:rPr>
              <a:t>ونظرا للجودة العالية لمنتجات الشركة والتكنولوجيا المستخدمة والتي تعتبر صديقة للبيئة  استطاعت الشركة الحصول على شهادات دولية واستطاعت تصدير منتجاتها لمختلف دول العالم .</a:t>
            </a:r>
            <a:endParaRPr lang="en-US" sz="1600" dirty="0">
              <a:solidFill>
                <a:sysClr val="windowText" lastClr="000000"/>
              </a:solidFill>
              <a:latin typeface="Calibri" panose="020F0502020204030204"/>
            </a:endParaRPr>
          </a:p>
          <a:p>
            <a:pPr marL="283487" indent="-283487" algn="r" defTabSz="1133947" rtl="1">
              <a:lnSpc>
                <a:spcPct val="120000"/>
              </a:lnSpc>
              <a:spcBef>
                <a:spcPts val="1240"/>
              </a:spcBef>
              <a:defRPr/>
            </a:pPr>
            <a:r>
              <a:rPr lang="ar-EG" sz="1600" dirty="0">
                <a:solidFill>
                  <a:sysClr val="windowText" lastClr="000000"/>
                </a:solidFill>
                <a:latin typeface="Calibri" panose="020F0502020204030204"/>
              </a:rPr>
              <a:t>خاصة عندما نشير انه ينتج سنويا في مصر  مالايقل عن 450-500 الف طن زيوت معدنية مستعملة –يتم حرق  حوالى 80 % منهم كوقود في افران غير مهيئة للاحتراق الكامل </a:t>
            </a:r>
          </a:p>
          <a:p>
            <a:pPr marL="0" indent="0" algn="r" defTabSz="1133947" rtl="1">
              <a:lnSpc>
                <a:spcPct val="120000"/>
              </a:lnSpc>
              <a:spcBef>
                <a:spcPts val="1240"/>
              </a:spcBef>
              <a:buNone/>
              <a:defRPr/>
            </a:pPr>
            <a:r>
              <a:rPr lang="ar-EG" sz="1600" dirty="0">
                <a:solidFill>
                  <a:sysClr val="windowText" lastClr="000000"/>
                </a:solidFill>
                <a:latin typeface="Calibri" panose="020F0502020204030204"/>
              </a:rPr>
              <a:t>وتنتج ملايين الاطنان من الاكاسيد الكربونية الملوثة للبيئة والباقي يتم رميه في مصادر المياه والتربة مسببا العديد من الكوارث البيئية ,وفي حال تم التعامل مع هذه الكمية عن طريق اعادة التدوير </a:t>
            </a:r>
          </a:p>
          <a:p>
            <a:pPr marL="0" indent="0" algn="r" defTabSz="1133947" rtl="1">
              <a:lnSpc>
                <a:spcPct val="120000"/>
              </a:lnSpc>
              <a:spcBef>
                <a:spcPts val="1240"/>
              </a:spcBef>
              <a:buNone/>
              <a:defRPr/>
            </a:pPr>
            <a:r>
              <a:rPr lang="ar-EG" sz="1600" dirty="0">
                <a:solidFill>
                  <a:sysClr val="windowText" lastClr="000000"/>
                </a:solidFill>
                <a:latin typeface="Calibri" panose="020F0502020204030204"/>
              </a:rPr>
              <a:t>سينتج منهم حوالى من 270-300 الف طن زيت اساس يكفي لتغطية الفجوة بين ماينتج محليا ومايتم استيراده من الخارج .</a:t>
            </a:r>
          </a:p>
          <a:p>
            <a:pPr marL="283487" indent="-283487" algn="r" defTabSz="1133947" rtl="1">
              <a:lnSpc>
                <a:spcPct val="120000"/>
              </a:lnSpc>
              <a:spcBef>
                <a:spcPts val="1240"/>
              </a:spcBef>
              <a:defRPr/>
            </a:pPr>
            <a:r>
              <a:rPr lang="ar-EG" sz="1600" dirty="0">
                <a:solidFill>
                  <a:sysClr val="windowText" lastClr="000000"/>
                </a:solidFill>
                <a:latin typeface="Calibri" panose="020F0502020204030204"/>
              </a:rPr>
              <a:t>الفئة المستفيدة بشكل مباشر سكان مدينة السويس من خلال اتاحة فرص عمل وبالطبع العائد البيئي على المجتمع وايضا العائد الاقتصادي في توفير عملة صعبة كانت ستصرف في الاستيراد وكذلك جلب عملة صعبة من التصدير .</a:t>
            </a:r>
          </a:p>
          <a:p>
            <a:pPr marL="283487" indent="-283487" algn="r" defTabSz="1133947" rtl="1">
              <a:lnSpc>
                <a:spcPct val="120000"/>
              </a:lnSpc>
              <a:spcBef>
                <a:spcPts val="1240"/>
              </a:spcBef>
              <a:defRPr/>
            </a:pPr>
            <a:r>
              <a:rPr lang="ar-EG" sz="1600" dirty="0">
                <a:solidFill>
                  <a:sysClr val="windowText" lastClr="000000"/>
                </a:solidFill>
                <a:latin typeface="Calibri" panose="020F0502020204030204"/>
              </a:rPr>
              <a:t>هذا ايضا بجانب ماتم توفيره من طاقة ساهمت في الحد من الانبعاثات الناجمة عن انتاج هذه الزيوت بشكل اولي.</a:t>
            </a:r>
          </a:p>
          <a:p>
            <a:pPr marL="283487" indent="-283487" algn="r" defTabSz="1133947" rtl="1">
              <a:lnSpc>
                <a:spcPct val="120000"/>
              </a:lnSpc>
              <a:spcBef>
                <a:spcPts val="1240"/>
              </a:spcBef>
              <a:defRPr/>
            </a:pPr>
            <a:r>
              <a:rPr lang="ar-EG" sz="1600" dirty="0">
                <a:solidFill>
                  <a:sysClr val="windowText" lastClr="000000"/>
                </a:solidFill>
                <a:latin typeface="Calibri" panose="020F0502020204030204"/>
              </a:rPr>
              <a:t>الميزة التنافسية : انتاج منتجات بجودة عالمية لضمان قبولها في السوق المحلي والدولي .</a:t>
            </a:r>
          </a:p>
          <a:p>
            <a:pPr marL="283487" indent="-283487" algn="r" defTabSz="1133947" rtl="1">
              <a:spcBef>
                <a:spcPts val="1240"/>
              </a:spcBef>
              <a:defRPr/>
            </a:pPr>
            <a:endParaRPr lang="ar-EG" sz="4000" dirty="0">
              <a:solidFill>
                <a:sysClr val="windowText" lastClr="000000"/>
              </a:solidFill>
              <a:latin typeface="Calibri" panose="020F0502020204030204"/>
            </a:endParaRPr>
          </a:p>
        </p:txBody>
      </p:sp>
      <p:pic>
        <p:nvPicPr>
          <p:cNvPr id="2" name="Picture 1">
            <a:extLst>
              <a:ext uri="{FF2B5EF4-FFF2-40B4-BE49-F238E27FC236}">
                <a16:creationId xmlns:a16="http://schemas.microsoft.com/office/drawing/2014/main" id="{BB67A6BC-CFCB-34C6-9FF8-54673815CCC5}"/>
              </a:ext>
            </a:extLst>
          </p:cNvPr>
          <p:cNvPicPr>
            <a:picLocks noChangeAspect="1"/>
          </p:cNvPicPr>
          <p:nvPr/>
        </p:nvPicPr>
        <p:blipFill>
          <a:blip r:embed="rId2"/>
          <a:stretch>
            <a:fillRect/>
          </a:stretch>
        </p:blipFill>
        <p:spPr>
          <a:xfrm>
            <a:off x="0" y="3629711"/>
            <a:ext cx="3221402" cy="3432390"/>
          </a:xfrm>
          <a:prstGeom prst="rect">
            <a:avLst/>
          </a:prstGeom>
        </p:spPr>
      </p:pic>
    </p:spTree>
    <p:extLst>
      <p:ext uri="{BB962C8B-B14F-4D97-AF65-F5344CB8AC3E}">
        <p14:creationId xmlns:p14="http://schemas.microsoft.com/office/powerpoint/2010/main" val="3643703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39456" y="2237062"/>
            <a:ext cx="13040439" cy="861400"/>
          </a:xfrm>
          <a:prstGeom prst="rect">
            <a:avLst/>
          </a:prstGeom>
        </p:spPr>
        <p:txBody>
          <a:bodyPr vert="horz" lIns="113395" tIns="56698" rIns="113395" bIns="56698"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1133947" rtl="1">
              <a:defRPr/>
            </a:pPr>
            <a:r>
              <a:rPr lang="ar-EG" sz="5456" dirty="0">
                <a:solidFill>
                  <a:sysClr val="windowText" lastClr="000000"/>
                </a:solidFill>
                <a:latin typeface="Calibri Light" panose="020F0302020204030204"/>
                <a:cs typeface="Times New Roman" panose="02020603050405020304" pitchFamily="18" charset="0"/>
              </a:rPr>
              <a:t>أثر المشروع وتطبيقاته</a:t>
            </a:r>
            <a:endParaRPr lang="en-US" sz="5456" dirty="0">
              <a:solidFill>
                <a:sysClr val="windowText" lastClr="000000"/>
              </a:solidFill>
              <a:latin typeface="Calibri Light" panose="020F0302020204030204"/>
            </a:endParaRPr>
          </a:p>
        </p:txBody>
      </p:sp>
      <p:sp>
        <p:nvSpPr>
          <p:cNvPr id="7" name="Content Placeholder 2"/>
          <p:cNvSpPr txBox="1">
            <a:spLocks/>
          </p:cNvSpPr>
          <p:nvPr/>
        </p:nvSpPr>
        <p:spPr>
          <a:xfrm>
            <a:off x="1039456" y="3057546"/>
            <a:ext cx="13040439" cy="6386801"/>
          </a:xfrm>
          <a:prstGeom prst="rect">
            <a:avLst/>
          </a:prstGeom>
        </p:spPr>
        <p:txBody>
          <a:bodyPr vert="horz" lIns="113395" tIns="56698" rIns="113395" bIns="56698"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3487" indent="-283487" algn="r" defTabSz="1133947" rtl="1">
              <a:spcBef>
                <a:spcPts val="1240"/>
              </a:spcBef>
              <a:defRPr/>
            </a:pPr>
            <a:r>
              <a:rPr lang="ar-EG" sz="1364" dirty="0">
                <a:solidFill>
                  <a:sysClr val="windowText" lastClr="000000"/>
                </a:solidFill>
                <a:latin typeface="Calibri" panose="020F0502020204030204"/>
                <a:cs typeface="Arial" panose="020B0604020202020204" pitchFamily="34" charset="0"/>
              </a:rPr>
              <a:t>قام المشروع في عام  2016 بمدينة السويس بعد عمل كل الدراسات البيئية وتأثيرها على المجتمع وحصل على جميع الموافقات والتراخيص من كل الجهات ذات العلاقة من وزارة البيئة المصرية – وزارة الصناعة والتجارة – وزارة البترول والثروة المعدنية .</a:t>
            </a:r>
          </a:p>
          <a:p>
            <a:pPr marL="283487" indent="-283487" algn="r" defTabSz="1133947" rtl="1">
              <a:spcBef>
                <a:spcPts val="1240"/>
              </a:spcBef>
              <a:defRPr/>
            </a:pPr>
            <a:r>
              <a:rPr lang="ar-EG" sz="1364" dirty="0">
                <a:solidFill>
                  <a:sysClr val="windowText" lastClr="000000"/>
                </a:solidFill>
                <a:latin typeface="Calibri" panose="020F0502020204030204"/>
                <a:cs typeface="Arial" panose="020B0604020202020204" pitchFamily="34" charset="0"/>
              </a:rPr>
              <a:t>يعمل حاليا بالمشروع اكثر من 100 موظف من مختلف التخصصات كلهم من المصريين تم تدريبهم على احدث المعدات والتقنيات الموجودة لمعالجة الزيوت المعدنية المستعملة بالانظمة الاوتوماتيكية لتقليل اي مخاطر و بشكل صديق للبيئة ومعدل معالجة يصل 94% بحد ادنى و الجزء المتبقي يتم التعامل معه طبقا لتوصيات قانون البيئة. </a:t>
            </a:r>
          </a:p>
          <a:p>
            <a:pPr marL="283487" indent="-283487" algn="r" defTabSz="1133947" rtl="1">
              <a:spcBef>
                <a:spcPts val="1240"/>
              </a:spcBef>
              <a:defRPr/>
            </a:pPr>
            <a:r>
              <a:rPr lang="ar-EG" sz="1364" dirty="0">
                <a:solidFill>
                  <a:sysClr val="windowText" lastClr="000000"/>
                </a:solidFill>
                <a:latin typeface="Calibri" panose="020F0502020204030204"/>
                <a:cs typeface="Arial" panose="020B0604020202020204" pitchFamily="34" charset="0"/>
              </a:rPr>
              <a:t>المشروع قائم ويعمل من عام 2016 نواجه بعض التحديات بسبب صعوبة التجميع للزيوت المعدنية المستعملة –نتيجة ان البعض يستسهل في حرقها بدلامن تسليمها بمقابل مادي للمعالجة واعادة التدوير- والمصنع يعمل الان بطاقة معالجة 18 الف طن سنويا ولدينا خطط لرفع الانتاج الى 24 الف طن سنويا ويجدر بالذكر ان لدينا معدات مركبة فعليا تمكن المصنع من العمل بطاقة 80 الف طن سنويا .والمصنع يقوم بعمل كل المراجعات والقياسات البيئية بشكل دوري كما انه قام بضخ استثمارات عالية للتحول الى استخدام الغاز الطبيعي بدلامن استخدام وقود الديزل .</a:t>
            </a:r>
            <a:endParaRPr lang="en-US" sz="1364" dirty="0">
              <a:solidFill>
                <a:sysClr val="windowText" lastClr="000000"/>
              </a:solidFill>
              <a:latin typeface="Calibri" panose="020F0502020204030204"/>
              <a:cs typeface="Arial" panose="020B0604020202020204" pitchFamily="34" charset="0"/>
            </a:endParaRPr>
          </a:p>
          <a:p>
            <a:pPr marL="283487" indent="-283487" algn="r" defTabSz="1133947" rtl="1">
              <a:spcBef>
                <a:spcPts val="1240"/>
              </a:spcBef>
              <a:defRPr/>
            </a:pPr>
            <a:r>
              <a:rPr lang="ar-EG" sz="1364" dirty="0">
                <a:solidFill>
                  <a:sysClr val="windowText" lastClr="000000"/>
                </a:solidFill>
                <a:latin typeface="Calibri" panose="020F0502020204030204"/>
                <a:cs typeface="Arial" panose="020B0604020202020204" pitchFamily="34" charset="0"/>
              </a:rPr>
              <a:t>العنصر الابتكاري في المشروع هو استحداث تقنية لانتاج منتجات بجودة عالية وبشكل صديق للبيئة وذلك من خلال فصل الرواسب الاسفلتية والمعادن الثقيلة بشكل اولي ليرفع كفاءة الاستخلاص  ثم يتم تطبيق التفريغ الفائق مع استخدام </a:t>
            </a:r>
          </a:p>
          <a:p>
            <a:pPr marL="283487" indent="-283487" algn="r" defTabSz="1133947" rtl="1">
              <a:spcBef>
                <a:spcPts val="1240"/>
              </a:spcBef>
              <a:defRPr/>
            </a:pPr>
            <a:r>
              <a:rPr lang="ar-EG" sz="1364" dirty="0">
                <a:solidFill>
                  <a:sysClr val="windowText" lastClr="000000"/>
                </a:solidFill>
                <a:latin typeface="Calibri" panose="020F0502020204030204"/>
                <a:cs typeface="Arial" panose="020B0604020202020204" pitchFamily="34" charset="0"/>
              </a:rPr>
              <a:t> ((</a:t>
            </a:r>
            <a:r>
              <a:rPr lang="en-US" sz="1364" dirty="0">
                <a:solidFill>
                  <a:sysClr val="windowText" lastClr="000000"/>
                </a:solidFill>
                <a:latin typeface="Calibri" panose="020F0502020204030204"/>
                <a:cs typeface="Arial" panose="020B0604020202020204" pitchFamily="34" charset="0"/>
              </a:rPr>
              <a:t>WFE &amp;SP Distillation   </a:t>
            </a:r>
            <a:r>
              <a:rPr lang="ar-EG" sz="1364" dirty="0">
                <a:solidFill>
                  <a:sysClr val="windowText" lastClr="000000"/>
                </a:solidFill>
                <a:latin typeface="Calibri" panose="020F0502020204030204"/>
                <a:cs typeface="Arial" panose="020B0604020202020204" pitchFamily="34" charset="0"/>
              </a:rPr>
              <a:t>وللحصول على منتج لم يتعرض للتكسير الحراري ويكون له اداء عالى , وكل ذلك ينعكس على ترشيد الطاقة المستهلكة من الغاز الطبيعي وهذا يقلل الانبعاثات كما انه لايصدر اي مخلفات صناعية خطرة بعد المعالجة .</a:t>
            </a:r>
          </a:p>
          <a:p>
            <a:pPr marL="283487" indent="-283487" algn="r" defTabSz="1133947" rtl="1">
              <a:spcBef>
                <a:spcPts val="1240"/>
              </a:spcBef>
              <a:defRPr/>
            </a:pPr>
            <a:r>
              <a:rPr lang="ar-EG" sz="1364" dirty="0">
                <a:solidFill>
                  <a:sysClr val="windowText" lastClr="000000"/>
                </a:solidFill>
                <a:latin typeface="Calibri" panose="020F0502020204030204"/>
                <a:cs typeface="Arial" panose="020B0604020202020204" pitchFamily="34" charset="0"/>
              </a:rPr>
              <a:t>بل وان كل العمليات الصناعية تتم بأستخدام لوحات التحكم  </a:t>
            </a:r>
            <a:r>
              <a:rPr lang="en-US" sz="1364" dirty="0">
                <a:solidFill>
                  <a:sysClr val="windowText" lastClr="000000"/>
                </a:solidFill>
                <a:latin typeface="Calibri" panose="020F0502020204030204"/>
                <a:cs typeface="Arial" panose="020B0604020202020204" pitchFamily="34" charset="0"/>
              </a:rPr>
              <a:t>PLC &amp; SCADA System </a:t>
            </a:r>
            <a:r>
              <a:rPr lang="ar-EG" sz="1364" dirty="0">
                <a:solidFill>
                  <a:sysClr val="windowText" lastClr="000000"/>
                </a:solidFill>
                <a:latin typeface="Calibri" panose="020F0502020204030204"/>
                <a:cs typeface="Arial" panose="020B0604020202020204" pitchFamily="34" charset="0"/>
              </a:rPr>
              <a:t>لضمان افضل عوامل التحكم والامان .</a:t>
            </a:r>
          </a:p>
          <a:p>
            <a:pPr marL="283487" indent="-283487" algn="r" defTabSz="1133947" rtl="1">
              <a:spcBef>
                <a:spcPts val="1240"/>
              </a:spcBef>
              <a:defRPr/>
            </a:pPr>
            <a:r>
              <a:rPr lang="ar-EG" sz="1364" b="1" dirty="0">
                <a:solidFill>
                  <a:sysClr val="windowText" lastClr="000000"/>
                </a:solidFill>
                <a:latin typeface="Calibri" panose="020F0502020204030204"/>
                <a:cs typeface="Arial" panose="020B0604020202020204" pitchFamily="34" charset="0"/>
              </a:rPr>
              <a:t>الاثار المترتبة على هذا المشروع هي :</a:t>
            </a:r>
          </a:p>
          <a:p>
            <a:pPr marL="283487" indent="-283487" algn="r" defTabSz="1133947" rtl="1">
              <a:spcBef>
                <a:spcPts val="1240"/>
              </a:spcBef>
              <a:defRPr/>
            </a:pPr>
            <a:r>
              <a:rPr lang="ar-EG" sz="1364" dirty="0">
                <a:solidFill>
                  <a:sysClr val="windowText" lastClr="000000"/>
                </a:solidFill>
                <a:latin typeface="Calibri" panose="020F0502020204030204"/>
                <a:cs typeface="Arial" panose="020B0604020202020204" pitchFamily="34" charset="0"/>
              </a:rPr>
              <a:t>خفض الانبعاثات الملوثة للبيئة وتخفيض اثار التلوث البيئي.</a:t>
            </a:r>
          </a:p>
          <a:p>
            <a:pPr marL="283487" indent="-283487" algn="r" defTabSz="1133947" rtl="1">
              <a:spcBef>
                <a:spcPts val="1240"/>
              </a:spcBef>
              <a:defRPr/>
            </a:pPr>
            <a:r>
              <a:rPr lang="ar-EG" sz="1364" dirty="0">
                <a:solidFill>
                  <a:sysClr val="windowText" lastClr="000000"/>
                </a:solidFill>
                <a:latin typeface="Calibri" panose="020F0502020204030204"/>
                <a:cs typeface="Arial" panose="020B0604020202020204" pitchFamily="34" charset="0"/>
              </a:rPr>
              <a:t>تحقيق العوائد الاقتصادية من حصيلة التصدير وتقليل الاستيراد كما انه خلق فرص عمل جديدة .</a:t>
            </a:r>
          </a:p>
          <a:p>
            <a:pPr marL="283487" indent="-283487" algn="r" defTabSz="1133947" rtl="1">
              <a:spcBef>
                <a:spcPts val="1240"/>
              </a:spcBef>
              <a:defRPr/>
            </a:pPr>
            <a:r>
              <a:rPr lang="ar-EG" sz="1364" dirty="0">
                <a:solidFill>
                  <a:sysClr val="windowText" lastClr="000000"/>
                </a:solidFill>
                <a:latin typeface="Calibri" panose="020F0502020204030204"/>
                <a:cs typeface="Arial" panose="020B0604020202020204" pitchFamily="34" charset="0"/>
              </a:rPr>
              <a:t>تحقيق مبدء الاقتصاد الدوار والاستدامة .</a:t>
            </a:r>
          </a:p>
          <a:p>
            <a:pPr marL="283487" indent="-283487" algn="r" defTabSz="1133947" rtl="1">
              <a:spcBef>
                <a:spcPts val="1240"/>
              </a:spcBef>
              <a:defRPr/>
            </a:pPr>
            <a:r>
              <a:rPr lang="ar-EG" sz="1364" dirty="0">
                <a:solidFill>
                  <a:sysClr val="windowText" lastClr="000000"/>
                </a:solidFill>
                <a:latin typeface="Calibri" panose="020F0502020204030204"/>
                <a:cs typeface="Arial" panose="020B0604020202020204" pitchFamily="34" charset="0"/>
              </a:rPr>
              <a:t>استخدام كل الوسائل التكنولوجية الحديثة من خلال التصنيع بافضل واكفأ المعدات لترشيد استهلاك الطاقة</a:t>
            </a:r>
          </a:p>
          <a:p>
            <a:pPr marL="0" indent="0" algn="r" defTabSz="1133947" rtl="1">
              <a:spcBef>
                <a:spcPts val="1240"/>
              </a:spcBef>
              <a:buNone/>
              <a:defRPr/>
            </a:pPr>
            <a:r>
              <a:rPr lang="ar-EG" sz="1364" dirty="0">
                <a:solidFill>
                  <a:sysClr val="windowText" lastClr="000000"/>
                </a:solidFill>
                <a:latin typeface="Calibri" panose="020F0502020204030204"/>
                <a:cs typeface="Arial" panose="020B0604020202020204" pitchFamily="34" charset="0"/>
              </a:rPr>
              <a:t> واستخدام وسائل التقنيات الحديثة في التوعية عن اهمية المشروع والمبيعات.</a:t>
            </a:r>
            <a:endParaRPr lang="en-US" sz="1364" dirty="0">
              <a:solidFill>
                <a:sysClr val="windowText" lastClr="000000"/>
              </a:solidFill>
              <a:latin typeface="Calibri" panose="020F0502020204030204"/>
              <a:cs typeface="Arial" panose="020B0604020202020204" pitchFamily="34" charset="0"/>
            </a:endParaRPr>
          </a:p>
          <a:p>
            <a:pPr marL="283487" indent="-283487" algn="r" defTabSz="1133947" rtl="1">
              <a:spcBef>
                <a:spcPts val="1240"/>
              </a:spcBef>
              <a:defRPr/>
            </a:pPr>
            <a:r>
              <a:rPr lang="ar-EG" sz="1364" b="1" dirty="0">
                <a:solidFill>
                  <a:sysClr val="windowText" lastClr="000000"/>
                </a:solidFill>
                <a:latin typeface="Calibri" panose="020F0502020204030204"/>
                <a:cs typeface="Arial" panose="020B0604020202020204" pitchFamily="34" charset="0"/>
              </a:rPr>
              <a:t>ويجدر الاشارة ان مؤشرات النجاح هي : </a:t>
            </a:r>
          </a:p>
          <a:p>
            <a:pPr marL="283487" indent="-283487" algn="r" defTabSz="1133947" rtl="1">
              <a:spcBef>
                <a:spcPts val="1240"/>
              </a:spcBef>
              <a:defRPr/>
            </a:pPr>
            <a:r>
              <a:rPr lang="ar-EG" sz="1364" dirty="0">
                <a:solidFill>
                  <a:sysClr val="windowText" lastClr="000000"/>
                </a:solidFill>
                <a:latin typeface="Calibri" panose="020F0502020204030204"/>
                <a:cs typeface="Arial" panose="020B0604020202020204" pitchFamily="34" charset="0"/>
              </a:rPr>
              <a:t>حصول المشروع على شهادات الجودة العالمية </a:t>
            </a:r>
            <a:r>
              <a:rPr lang="en-US" sz="1364" dirty="0">
                <a:solidFill>
                  <a:sysClr val="windowText" lastClr="000000"/>
                </a:solidFill>
                <a:latin typeface="Calibri" panose="020F0502020204030204"/>
                <a:cs typeface="Arial" panose="020B0604020202020204" pitchFamily="34" charset="0"/>
              </a:rPr>
              <a:t>ISO 9001 &amp; ISO 14001</a:t>
            </a:r>
          </a:p>
          <a:p>
            <a:pPr marL="283487" indent="-283487" algn="r" defTabSz="1133947" rtl="1">
              <a:spcBef>
                <a:spcPts val="1240"/>
              </a:spcBef>
              <a:defRPr/>
            </a:pPr>
            <a:r>
              <a:rPr lang="ar-EG" sz="1364" dirty="0">
                <a:solidFill>
                  <a:sysClr val="windowText" lastClr="000000"/>
                </a:solidFill>
                <a:latin typeface="Calibri" panose="020F0502020204030204"/>
                <a:cs typeface="Arial" panose="020B0604020202020204" pitchFamily="34" charset="0"/>
              </a:rPr>
              <a:t>حصول الشركة على كافة التراخيص والتصاريح بعد استيفاء كل المعاينات.</a:t>
            </a:r>
          </a:p>
          <a:p>
            <a:pPr marL="283487" indent="-283487" algn="r" defTabSz="1133947" rtl="1">
              <a:spcBef>
                <a:spcPts val="1240"/>
              </a:spcBef>
              <a:defRPr/>
            </a:pPr>
            <a:r>
              <a:rPr lang="ar-EG" sz="1364" dirty="0">
                <a:solidFill>
                  <a:sysClr val="windowText" lastClr="000000"/>
                </a:solidFill>
                <a:latin typeface="Calibri" panose="020F0502020204030204"/>
                <a:cs typeface="Arial" panose="020B0604020202020204" pitchFamily="34" charset="0"/>
              </a:rPr>
              <a:t>عدد الشركات والجهات التي قامت الشركة بالتعاون معهم في مجال شراء الزيوت المعدنية المستعملة .</a:t>
            </a:r>
          </a:p>
          <a:p>
            <a:pPr marL="283487" indent="-283487" algn="r" defTabSz="1133947" rtl="1">
              <a:spcBef>
                <a:spcPts val="1240"/>
              </a:spcBef>
              <a:defRPr/>
            </a:pPr>
            <a:r>
              <a:rPr lang="ar-EG" sz="1364" dirty="0">
                <a:solidFill>
                  <a:sysClr val="windowText" lastClr="000000"/>
                </a:solidFill>
                <a:latin typeface="Calibri" panose="020F0502020204030204"/>
                <a:cs typeface="Arial" panose="020B0604020202020204" pitchFamily="34" charset="0"/>
              </a:rPr>
              <a:t>عدد الدول التي تقوم الشركة بالتصدير لهم وكمية عائدات التصدير الناتجة من النشاط .</a:t>
            </a:r>
          </a:p>
          <a:p>
            <a:pPr marL="283487" indent="-283487" algn="r" defTabSz="1133947" rtl="1">
              <a:spcBef>
                <a:spcPts val="1240"/>
              </a:spcBef>
              <a:defRPr/>
            </a:pPr>
            <a:r>
              <a:rPr lang="ar-EG" sz="1364" dirty="0">
                <a:solidFill>
                  <a:sysClr val="windowText" lastClr="000000"/>
                </a:solidFill>
                <a:latin typeface="Calibri" panose="020F0502020204030204"/>
                <a:cs typeface="Arial" panose="020B0604020202020204" pitchFamily="34" charset="0"/>
              </a:rPr>
              <a:t>القدرة العالية على التوسع برفع الطاقة .</a:t>
            </a:r>
          </a:p>
          <a:p>
            <a:pPr marL="283487" indent="-283487" algn="r" defTabSz="1133947" rtl="1">
              <a:spcBef>
                <a:spcPts val="1240"/>
              </a:spcBef>
              <a:defRPr/>
            </a:pPr>
            <a:r>
              <a:rPr lang="ar-EG" sz="1364" dirty="0">
                <a:solidFill>
                  <a:sysClr val="windowText" lastClr="000000"/>
                </a:solidFill>
                <a:latin typeface="Calibri" panose="020F0502020204030204"/>
                <a:cs typeface="Arial" panose="020B0604020202020204" pitchFamily="34" charset="0"/>
              </a:rPr>
              <a:t>معدل زيادة رأس المال ومعدل الارباح.</a:t>
            </a:r>
          </a:p>
          <a:p>
            <a:pPr marL="283487" indent="-283487" algn="r" defTabSz="1133947" rtl="1">
              <a:spcBef>
                <a:spcPts val="1240"/>
              </a:spcBef>
              <a:defRPr/>
            </a:pPr>
            <a:endParaRPr lang="ar-EG" sz="1240" dirty="0">
              <a:solidFill>
                <a:sysClr val="windowText" lastClr="000000"/>
              </a:solidFill>
              <a:latin typeface="Calibri" panose="020F0502020204030204"/>
              <a:cs typeface="Arial" panose="020B0604020202020204" pitchFamily="34" charset="0"/>
            </a:endParaRPr>
          </a:p>
          <a:p>
            <a:pPr marL="283487" indent="-283487" algn="r" defTabSz="1133947" rtl="1">
              <a:spcBef>
                <a:spcPts val="1240"/>
              </a:spcBef>
              <a:defRPr/>
            </a:pPr>
            <a:endParaRPr lang="ar-EG" sz="1240" dirty="0">
              <a:solidFill>
                <a:sysClr val="windowText" lastClr="000000"/>
              </a:solidFill>
              <a:latin typeface="Calibri" panose="020F0502020204030204"/>
              <a:cs typeface="Arial" panose="020B0604020202020204" pitchFamily="34" charset="0"/>
            </a:endParaRPr>
          </a:p>
          <a:p>
            <a:pPr marL="283487" indent="-283487" algn="r" defTabSz="1133947" rtl="1">
              <a:spcBef>
                <a:spcPts val="1240"/>
              </a:spcBef>
              <a:defRPr/>
            </a:pPr>
            <a:endParaRPr lang="ar-EG" sz="3472" dirty="0">
              <a:solidFill>
                <a:sysClr val="windowText" lastClr="000000"/>
              </a:solidFill>
              <a:latin typeface="Calibri" panose="020F0502020204030204"/>
              <a:cs typeface="Arial" panose="020B0604020202020204" pitchFamily="34" charset="0"/>
            </a:endParaRPr>
          </a:p>
          <a:p>
            <a:pPr marL="283487" indent="-283487" algn="r" defTabSz="1133947" rtl="1">
              <a:spcBef>
                <a:spcPts val="1240"/>
              </a:spcBef>
              <a:defRPr/>
            </a:pPr>
            <a:endParaRPr lang="ar-EG" sz="3472" dirty="0">
              <a:solidFill>
                <a:sysClr val="windowText" lastClr="000000"/>
              </a:solidFill>
              <a:latin typeface="Calibri" panose="020F0502020204030204"/>
              <a:cs typeface="Arial" panose="020B0604020202020204" pitchFamily="34" charset="0"/>
            </a:endParaRPr>
          </a:p>
          <a:p>
            <a:pPr marL="283487" indent="-283487" algn="r" defTabSz="1133947" rtl="1">
              <a:spcBef>
                <a:spcPts val="1240"/>
              </a:spcBef>
              <a:defRPr/>
            </a:pPr>
            <a:endParaRPr lang="ar-EG" sz="3472" dirty="0">
              <a:solidFill>
                <a:sysClr val="windowText" lastClr="000000"/>
              </a:solidFill>
              <a:latin typeface="Calibri" panose="020F0502020204030204"/>
              <a:cs typeface="Arial" panose="020B0604020202020204" pitchFamily="34" charset="0"/>
            </a:endParaRPr>
          </a:p>
          <a:p>
            <a:pPr marL="0" indent="0" algn="r" defTabSz="1133947" rtl="1">
              <a:spcBef>
                <a:spcPts val="1240"/>
              </a:spcBef>
              <a:buNone/>
              <a:defRPr/>
            </a:pPr>
            <a:endParaRPr lang="ar-EG" sz="3472" dirty="0">
              <a:solidFill>
                <a:sysClr val="windowText" lastClr="000000"/>
              </a:solidFill>
              <a:latin typeface="Calibri" panose="020F0502020204030204"/>
              <a:cs typeface="Arial" panose="020B0604020202020204" pitchFamily="34" charset="0"/>
            </a:endParaRPr>
          </a:p>
        </p:txBody>
      </p:sp>
      <p:pic>
        <p:nvPicPr>
          <p:cNvPr id="3" name="Picture 2">
            <a:extLst>
              <a:ext uri="{FF2B5EF4-FFF2-40B4-BE49-F238E27FC236}">
                <a16:creationId xmlns:a16="http://schemas.microsoft.com/office/drawing/2014/main" id="{121AB4CD-ADC8-7AB1-ECCA-4C146794F547}"/>
              </a:ext>
            </a:extLst>
          </p:cNvPr>
          <p:cNvPicPr>
            <a:picLocks noChangeAspect="1"/>
          </p:cNvPicPr>
          <p:nvPr/>
        </p:nvPicPr>
        <p:blipFill>
          <a:blip r:embed="rId2"/>
          <a:stretch>
            <a:fillRect/>
          </a:stretch>
        </p:blipFill>
        <p:spPr>
          <a:xfrm>
            <a:off x="1192402" y="5418971"/>
            <a:ext cx="7212866" cy="3635657"/>
          </a:xfrm>
          <a:prstGeom prst="rect">
            <a:avLst/>
          </a:prstGeom>
        </p:spPr>
      </p:pic>
    </p:spTree>
    <p:extLst>
      <p:ext uri="{BB962C8B-B14F-4D97-AF65-F5344CB8AC3E}">
        <p14:creationId xmlns:p14="http://schemas.microsoft.com/office/powerpoint/2010/main" val="868384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07259" y="2589938"/>
            <a:ext cx="13372636" cy="790994"/>
          </a:xfrm>
          <a:prstGeom prst="rect">
            <a:avLst/>
          </a:prstGeom>
        </p:spPr>
        <p:txBody>
          <a:bodyPr vert="horz" lIns="113395" tIns="56698" rIns="113395" bIns="56698"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1133947" rtl="1">
              <a:defRPr/>
            </a:pPr>
            <a:r>
              <a:rPr lang="ar-EG" sz="3224" dirty="0">
                <a:solidFill>
                  <a:sysClr val="windowText" lastClr="000000"/>
                </a:solidFill>
                <a:latin typeface="Calibri Light" panose="020F0302020204030204"/>
                <a:cs typeface="Times New Roman" panose="02020603050405020304" pitchFamily="18" charset="0"/>
              </a:rPr>
              <a:t> أضرار التخلص الغير سليم من زيوت المحركات المستعملةوتوضيح العائد البيئي والاقتصادي</a:t>
            </a:r>
            <a:r>
              <a:rPr lang="ar-EG" sz="5456" dirty="0">
                <a:solidFill>
                  <a:sysClr val="windowText" lastClr="000000"/>
                </a:solidFill>
                <a:latin typeface="Calibri Light" panose="020F0302020204030204"/>
                <a:cs typeface="Times New Roman" panose="02020603050405020304" pitchFamily="18" charset="0"/>
              </a:rPr>
              <a:t>: </a:t>
            </a:r>
          </a:p>
        </p:txBody>
      </p:sp>
      <p:sp>
        <p:nvSpPr>
          <p:cNvPr id="7" name="Content Placeholder 2"/>
          <p:cNvSpPr txBox="1">
            <a:spLocks/>
          </p:cNvSpPr>
          <p:nvPr/>
        </p:nvSpPr>
        <p:spPr>
          <a:xfrm>
            <a:off x="1039456" y="3653747"/>
            <a:ext cx="13040439" cy="5790599"/>
          </a:xfrm>
          <a:prstGeom prst="rect">
            <a:avLst/>
          </a:prstGeom>
        </p:spPr>
        <p:txBody>
          <a:bodyPr vert="horz" lIns="113395" tIns="56698" rIns="113395" bIns="5669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3487" indent="-283487" algn="r" defTabSz="1133947" rtl="1">
              <a:spcBef>
                <a:spcPts val="1240"/>
              </a:spcBef>
              <a:defRPr/>
            </a:pPr>
            <a:endParaRPr lang="ar-EG" sz="3472" dirty="0">
              <a:solidFill>
                <a:sysClr val="windowText" lastClr="000000"/>
              </a:solidFill>
              <a:latin typeface="Calibri" panose="020F0502020204030204"/>
              <a:cs typeface="Arial" panose="020B0604020202020204" pitchFamily="34" charset="0"/>
            </a:endParaRPr>
          </a:p>
          <a:p>
            <a:pPr marL="283487" indent="-283487" algn="r" defTabSz="1133947" rtl="1">
              <a:spcBef>
                <a:spcPts val="1240"/>
              </a:spcBef>
              <a:defRPr/>
            </a:pPr>
            <a:endParaRPr lang="ar-EG" sz="3472" dirty="0">
              <a:solidFill>
                <a:sysClr val="windowText" lastClr="000000"/>
              </a:solidFill>
              <a:latin typeface="Calibri" panose="020F0502020204030204"/>
              <a:cs typeface="Arial" panose="020B0604020202020204" pitchFamily="34" charset="0"/>
            </a:endParaRPr>
          </a:p>
          <a:p>
            <a:pPr marL="283487" indent="-283487" algn="r" defTabSz="1133947" rtl="1">
              <a:spcBef>
                <a:spcPts val="1240"/>
              </a:spcBef>
              <a:defRPr/>
            </a:pPr>
            <a:endParaRPr lang="ar-EG" sz="3472" dirty="0">
              <a:solidFill>
                <a:sysClr val="windowText" lastClr="000000"/>
              </a:solidFill>
              <a:latin typeface="Calibri" panose="020F0502020204030204"/>
              <a:cs typeface="Arial" panose="020B0604020202020204" pitchFamily="34" charset="0"/>
            </a:endParaRPr>
          </a:p>
          <a:p>
            <a:pPr marL="0" indent="0" algn="r" defTabSz="1133947" rtl="1">
              <a:spcBef>
                <a:spcPts val="1240"/>
              </a:spcBef>
              <a:buNone/>
              <a:defRPr/>
            </a:pPr>
            <a:endParaRPr lang="ar-EG" sz="3472" dirty="0">
              <a:solidFill>
                <a:sysClr val="windowText" lastClr="000000"/>
              </a:solidFill>
              <a:latin typeface="Calibri" panose="020F0502020204030204"/>
              <a:cs typeface="Arial" panose="020B0604020202020204" pitchFamily="34" charset="0"/>
            </a:endParaRPr>
          </a:p>
        </p:txBody>
      </p:sp>
      <p:sp>
        <p:nvSpPr>
          <p:cNvPr id="9" name="Content Placeholder 2">
            <a:extLst>
              <a:ext uri="{FF2B5EF4-FFF2-40B4-BE49-F238E27FC236}">
                <a16:creationId xmlns:a16="http://schemas.microsoft.com/office/drawing/2014/main" id="{FFAC97E5-C36C-C0FF-8ADA-CD166EED83D7}"/>
              </a:ext>
            </a:extLst>
          </p:cNvPr>
          <p:cNvSpPr txBox="1">
            <a:spLocks/>
          </p:cNvSpPr>
          <p:nvPr/>
        </p:nvSpPr>
        <p:spPr>
          <a:xfrm>
            <a:off x="637118" y="3443323"/>
            <a:ext cx="13774974" cy="5728207"/>
          </a:xfrm>
          <a:prstGeom prst="rect">
            <a:avLst/>
          </a:prstGeom>
        </p:spPr>
        <p:txBody>
          <a:bodyPr vert="horz" lIns="113395" tIns="56698" rIns="113395" bIns="5669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3487" indent="-283487" algn="r" defTabSz="1133947" rtl="1">
              <a:spcBef>
                <a:spcPts val="1240"/>
              </a:spcBef>
              <a:defRPr/>
            </a:pPr>
            <a:r>
              <a:rPr lang="ar-EG" sz="1240" b="1" dirty="0">
                <a:solidFill>
                  <a:sysClr val="windowText" lastClr="000000"/>
                </a:solidFill>
                <a:latin typeface="Calibri" panose="020F0502020204030204"/>
                <a:cs typeface="Arial" panose="020B0604020202020204" pitchFamily="34" charset="0"/>
              </a:rPr>
              <a:t>يحتوي زيت التزييت المستعمل بعد انتهاء صلاحيته  على العديد من الملوثات الخطيرة :</a:t>
            </a:r>
          </a:p>
          <a:p>
            <a:pPr marL="283487" indent="-283487" algn="r" defTabSz="1133947" rtl="1">
              <a:lnSpc>
                <a:spcPct val="120000"/>
              </a:lnSpc>
              <a:spcBef>
                <a:spcPts val="1240"/>
              </a:spcBef>
              <a:defRPr/>
            </a:pPr>
            <a:r>
              <a:rPr lang="ar-EG" sz="1240" dirty="0">
                <a:solidFill>
                  <a:sysClr val="windowText" lastClr="000000"/>
                </a:solidFill>
                <a:latin typeface="Calibri" panose="020F0502020204030204"/>
                <a:cs typeface="Arial" panose="020B0604020202020204" pitchFamily="34" charset="0"/>
              </a:rPr>
              <a:t>الرطوبة والغبارو كمية من الهيدروكربونات  الخفيفة الناتجة من عملية التكسير الحراري والعديد من المعادن الثقيلة  الناتجة عن تآكل الأجزاء الميكانيكية أثناء الاستخدام،وتشمل هذه الملوّثات الرصاص والكادميوم والكروم والزرنيخ والديوكسينات والبنزين والهيدروكربونات العطرية متعددة الحلقات وكذلك من بقايا الاضافات المبقية بعد الاستخدام ممّا يتسبب في تحول اللون إلى اللون الأسود وزيادة اللزوجة وعندها لا يمكن استخدامها مرّة أخرى إلّا إذا تمّ معالجتها وتنظيفها. </a:t>
            </a:r>
          </a:p>
          <a:p>
            <a:pPr marL="283487" indent="-283487" algn="r" defTabSz="1133947" rtl="1">
              <a:lnSpc>
                <a:spcPct val="120000"/>
              </a:lnSpc>
              <a:spcBef>
                <a:spcPts val="1240"/>
              </a:spcBef>
              <a:defRPr/>
            </a:pPr>
            <a:r>
              <a:rPr lang="ar-EG" sz="1240" dirty="0">
                <a:solidFill>
                  <a:sysClr val="windowText" lastClr="000000"/>
                </a:solidFill>
                <a:latin typeface="Calibri" panose="020F0502020204030204"/>
                <a:cs typeface="Arial" panose="020B0604020202020204" pitchFamily="34" charset="0"/>
              </a:rPr>
              <a:t> مع كثرة استهلاك زيوت المحركات تزايد تراكم وتفاقم المشكلات البيئية والصحية بشكل عام، كما وأنّ هذا الاستهلاك أدى إلى استنزاف المورد نفسه .</a:t>
            </a:r>
          </a:p>
          <a:p>
            <a:pPr marL="283487" indent="-283487" algn="r" defTabSz="1133947" rtl="1">
              <a:spcBef>
                <a:spcPts val="1240"/>
              </a:spcBef>
              <a:defRPr/>
            </a:pPr>
            <a:r>
              <a:rPr lang="ar-EG" sz="1240" b="1" dirty="0">
                <a:solidFill>
                  <a:sysClr val="windowText" lastClr="000000"/>
                </a:solidFill>
                <a:latin typeface="Calibri" panose="020F0502020204030204"/>
                <a:cs typeface="Arial" panose="020B0604020202020204" pitchFamily="34" charset="0"/>
              </a:rPr>
              <a:t>الاضرارالبيئية الناتجة عن التخلص من الزيوت  بشكل خاطئ سواء عن طريق الحرق، أو الصرف في خزانات الصرف الصحي أو صناديق النفايات. </a:t>
            </a:r>
          </a:p>
          <a:p>
            <a:pPr marL="283487" indent="-283487" algn="r" defTabSz="1133947" rtl="1">
              <a:lnSpc>
                <a:spcPct val="120000"/>
              </a:lnSpc>
              <a:spcBef>
                <a:spcPts val="1240"/>
              </a:spcBef>
              <a:defRPr/>
            </a:pPr>
            <a:r>
              <a:rPr lang="ar-EG" sz="1240" dirty="0">
                <a:solidFill>
                  <a:sysClr val="windowText" lastClr="000000"/>
                </a:solidFill>
                <a:latin typeface="Calibri" panose="020F0502020204030204"/>
                <a:cs typeface="Arial" panose="020B0604020202020204" pitchFamily="34" charset="0"/>
              </a:rPr>
              <a:t>-  لها ضرر كبير على البيئة فهي تُلوّث الأنهار والبحار لقلة تحللها البيولوجي، ولذلك فهي تأخذ وقت حتى تتحلل وينتهي تأثيرها السلبي، خاصةً أنه عند ملامستها للماء فإنها تنتج طبقة تمنع الأكسجين.</a:t>
            </a:r>
          </a:p>
          <a:p>
            <a:pPr marL="283487" indent="-283487" algn="r" defTabSz="1133947" rtl="1">
              <a:spcBef>
                <a:spcPts val="1240"/>
              </a:spcBef>
              <a:defRPr/>
            </a:pPr>
            <a:r>
              <a:rPr lang="ar-EG" sz="1240" dirty="0">
                <a:solidFill>
                  <a:sysClr val="windowText" lastClr="000000"/>
                </a:solidFill>
                <a:latin typeface="Calibri" panose="020F0502020204030204"/>
                <a:cs typeface="Arial" panose="020B0604020202020204" pitchFamily="34" charset="0"/>
              </a:rPr>
              <a:t>- يمكن أن يؤدي سكب لتر واحد من زيوت المحرّكات في التربة إلى تلويث ما يصل إلى ألف طن من المياه الجوفية ممّا يجعلها غير صالحة للشرب.  </a:t>
            </a:r>
          </a:p>
          <a:p>
            <a:pPr marL="283487" indent="-283487" algn="r" defTabSz="1133947" rtl="1">
              <a:spcBef>
                <a:spcPts val="1240"/>
              </a:spcBef>
              <a:defRPr/>
            </a:pPr>
            <a:r>
              <a:rPr lang="ar-EG" sz="1240" dirty="0">
                <a:solidFill>
                  <a:sysClr val="windowText" lastClr="000000"/>
                </a:solidFill>
                <a:latin typeface="Calibri" panose="020F0502020204030204"/>
                <a:cs typeface="Arial" panose="020B0604020202020204" pitchFamily="34" charset="0"/>
              </a:rPr>
              <a:t>-  تهيُّج أنسجة الرئة بسبب وجود غازات تحتوي على الألدهيدات والكيتونات و المواد العطرية المتعددة الحلقات .</a:t>
            </a:r>
          </a:p>
          <a:p>
            <a:pPr marL="283487" indent="-283487" algn="r" defTabSz="1133947" rtl="1">
              <a:spcBef>
                <a:spcPts val="1240"/>
              </a:spcBef>
              <a:defRPr/>
            </a:pPr>
            <a:r>
              <a:rPr lang="ar-EG" sz="1240" dirty="0">
                <a:solidFill>
                  <a:sysClr val="windowText" lastClr="000000"/>
                </a:solidFill>
                <a:latin typeface="Calibri" panose="020F0502020204030204"/>
                <a:cs typeface="Arial" panose="020B0604020202020204" pitchFamily="34" charset="0"/>
              </a:rPr>
              <a:t>-  وجود مواد مسببة للسرطان التي بمجرد دخولها إلى جسم الإنسان والحيوان، فإنها تزيد من خطر الإصابة بأمراض الأورام وتسبب الطفرات .</a:t>
            </a:r>
          </a:p>
          <a:p>
            <a:pPr marL="283487" indent="-283487" algn="r" defTabSz="1133947" rtl="1">
              <a:spcBef>
                <a:spcPts val="1240"/>
              </a:spcBef>
              <a:defRPr/>
            </a:pPr>
            <a:r>
              <a:rPr lang="ar-EG" sz="1240" dirty="0">
                <a:solidFill>
                  <a:sysClr val="windowText" lastClr="000000"/>
                </a:solidFill>
                <a:latin typeface="Calibri" panose="020F0502020204030204"/>
                <a:cs typeface="Arial" panose="020B0604020202020204" pitchFamily="34" charset="0"/>
              </a:rPr>
              <a:t>- يؤدي التخلص من الزيوت عن طريق الحرق زيادة الانبعاثات الكربونية وكذلك تلوث الهواء بالمعادن الثقيلة .</a:t>
            </a:r>
            <a:endParaRPr lang="en-US" sz="1240" dirty="0">
              <a:solidFill>
                <a:sysClr val="windowText" lastClr="000000"/>
              </a:solidFill>
              <a:latin typeface="Calibri" panose="020F0502020204030204"/>
              <a:cs typeface="Arial" panose="020B0604020202020204" pitchFamily="34" charset="0"/>
            </a:endParaRPr>
          </a:p>
          <a:p>
            <a:pPr marL="283487" indent="-283487" algn="r" defTabSz="1133947" rtl="1">
              <a:spcBef>
                <a:spcPts val="1240"/>
              </a:spcBef>
              <a:defRPr/>
            </a:pPr>
            <a:r>
              <a:rPr lang="ar-EG" sz="1240" b="1" dirty="0">
                <a:solidFill>
                  <a:sysClr val="windowText" lastClr="000000"/>
                </a:solidFill>
                <a:latin typeface="Calibri" panose="020F0502020204030204"/>
              </a:rPr>
              <a:t>الخطط المستقبلية </a:t>
            </a:r>
            <a:endParaRPr lang="en-US" sz="1240" b="1" dirty="0">
              <a:solidFill>
                <a:sysClr val="windowText" lastClr="000000"/>
              </a:solidFill>
              <a:latin typeface="Calibri" panose="020F0502020204030204"/>
            </a:endParaRPr>
          </a:p>
          <a:p>
            <a:pPr marL="283487" indent="-283487" algn="r" defTabSz="1133947" rtl="1">
              <a:spcBef>
                <a:spcPts val="1240"/>
              </a:spcBef>
              <a:defRPr/>
            </a:pPr>
            <a:r>
              <a:rPr lang="ar-EG" sz="1240" dirty="0">
                <a:solidFill>
                  <a:sysClr val="windowText" lastClr="000000"/>
                </a:solidFill>
                <a:latin typeface="Calibri" panose="020F0502020204030204"/>
                <a:cs typeface="Arial" panose="020B0604020202020204" pitchFamily="34" charset="0"/>
              </a:rPr>
              <a:t>يعمل المصنع حاليا بطاقة معالجة تبلغ 18 الف طن زيت تزييت مستعمل وباذن الله سوف يعمل المصنع على طاقة 24 الف طن سنويا .</a:t>
            </a:r>
          </a:p>
          <a:p>
            <a:pPr marL="283487" indent="-283487" algn="r" defTabSz="1133947" rtl="1">
              <a:spcBef>
                <a:spcPts val="1240"/>
              </a:spcBef>
              <a:defRPr/>
            </a:pPr>
            <a:r>
              <a:rPr lang="ar-EG" sz="1240" dirty="0">
                <a:solidFill>
                  <a:sysClr val="windowText" lastClr="000000"/>
                </a:solidFill>
                <a:latin typeface="Calibri" panose="020F0502020204030204"/>
                <a:cs typeface="Arial" panose="020B0604020202020204" pitchFamily="34" charset="0"/>
              </a:rPr>
              <a:t>ونظرا لان عند تصميم المصنع تم تركيب معدات تصل بالقدرة الى 80 الف طن سنويا وللتغلب على مشكلة الحصول على الخام وتجميعه .</a:t>
            </a:r>
          </a:p>
          <a:p>
            <a:pPr marL="283487" indent="-283487" algn="r" defTabSz="1133947" rtl="1">
              <a:spcBef>
                <a:spcPts val="1240"/>
              </a:spcBef>
              <a:defRPr/>
            </a:pPr>
            <a:r>
              <a:rPr lang="ar-EG" sz="1240" dirty="0">
                <a:solidFill>
                  <a:sysClr val="windowText" lastClr="000000"/>
                </a:solidFill>
                <a:latin typeface="Calibri" panose="020F0502020204030204"/>
                <a:cs typeface="Arial" panose="020B0604020202020204" pitchFamily="34" charset="0"/>
              </a:rPr>
              <a:t>قامت الشركة بالحصول على التراخيص الخاصة لتجميع الزيوت ونقلها من المنشئات الصناعية والخدمية والسير في عقد بروتوكولات تعاون مع العديد من الجهات للحصول على الزيوت المستعملة ومعالجتها.</a:t>
            </a:r>
          </a:p>
          <a:p>
            <a:pPr marL="283487" indent="-283487" algn="r" defTabSz="1133947" rtl="1">
              <a:spcBef>
                <a:spcPts val="1240"/>
              </a:spcBef>
              <a:defRPr/>
            </a:pPr>
            <a:r>
              <a:rPr lang="ar-EG" sz="1240" dirty="0">
                <a:solidFill>
                  <a:sysClr val="windowText" lastClr="000000"/>
                </a:solidFill>
                <a:latin typeface="Calibri" panose="020F0502020204030204"/>
                <a:cs typeface="Arial" panose="020B0604020202020204" pitchFamily="34" charset="0"/>
              </a:rPr>
              <a:t>بل وأصدرت الشركة على الموقع الالكتروني وصفحات التواصل الاجتماعي توعية لاستلام الزيوت المعدنية المستعملة بمقابل مادي .</a:t>
            </a:r>
          </a:p>
          <a:p>
            <a:pPr marL="283487" indent="-283487" algn="r" defTabSz="1133947" rtl="1">
              <a:spcBef>
                <a:spcPts val="1240"/>
              </a:spcBef>
              <a:defRPr/>
            </a:pPr>
            <a:r>
              <a:rPr lang="ar-EG" sz="1240" dirty="0">
                <a:solidFill>
                  <a:sysClr val="windowText" lastClr="000000"/>
                </a:solidFill>
                <a:latin typeface="Calibri" panose="020F0502020204030204"/>
                <a:cs typeface="Arial" panose="020B0604020202020204" pitchFamily="34" charset="0"/>
              </a:rPr>
              <a:t>جاري استصدار اعتماد منتجات الشركة في الاتحاد الاوربي .</a:t>
            </a:r>
          </a:p>
          <a:p>
            <a:pPr marL="283487" indent="-283487" algn="r" defTabSz="1133947" rtl="1">
              <a:spcBef>
                <a:spcPts val="1240"/>
              </a:spcBef>
              <a:defRPr/>
            </a:pPr>
            <a:endParaRPr lang="ar-EG" sz="1240" dirty="0">
              <a:solidFill>
                <a:sysClr val="windowText" lastClr="000000"/>
              </a:solidFill>
              <a:latin typeface="Calibri" panose="020F0502020204030204"/>
              <a:cs typeface="Arial" panose="020B0604020202020204" pitchFamily="34" charset="0"/>
            </a:endParaRPr>
          </a:p>
          <a:p>
            <a:pPr marL="283487" indent="-283487" algn="r" defTabSz="1133947" rtl="1">
              <a:spcBef>
                <a:spcPts val="1240"/>
              </a:spcBef>
              <a:defRPr/>
            </a:pPr>
            <a:endParaRPr lang="ar-EG" sz="3472" dirty="0">
              <a:solidFill>
                <a:sysClr val="windowText" lastClr="000000"/>
              </a:solidFill>
              <a:latin typeface="Calibri" panose="020F0502020204030204"/>
              <a:cs typeface="Arial" panose="020B0604020202020204" pitchFamily="34" charset="0"/>
            </a:endParaRPr>
          </a:p>
          <a:p>
            <a:pPr marL="0" indent="0" algn="r" defTabSz="1133947" rtl="1">
              <a:spcBef>
                <a:spcPts val="1240"/>
              </a:spcBef>
              <a:buNone/>
              <a:defRPr/>
            </a:pPr>
            <a:endParaRPr lang="ar-EG" sz="3472" dirty="0">
              <a:solidFill>
                <a:sysClr val="windowText" lastClr="000000"/>
              </a:solidFill>
              <a:latin typeface="Calibri" panose="020F0502020204030204"/>
              <a:cs typeface="Arial" panose="020B0604020202020204" pitchFamily="34" charset="0"/>
            </a:endParaRPr>
          </a:p>
        </p:txBody>
      </p:sp>
      <p:pic>
        <p:nvPicPr>
          <p:cNvPr id="2" name="Picture 1">
            <a:extLst>
              <a:ext uri="{FF2B5EF4-FFF2-40B4-BE49-F238E27FC236}">
                <a16:creationId xmlns:a16="http://schemas.microsoft.com/office/drawing/2014/main" id="{C878BEF1-0C86-1707-12DD-165D53BA3A25}"/>
              </a:ext>
            </a:extLst>
          </p:cNvPr>
          <p:cNvPicPr>
            <a:picLocks noChangeAspect="1"/>
          </p:cNvPicPr>
          <p:nvPr/>
        </p:nvPicPr>
        <p:blipFill>
          <a:blip r:embed="rId2"/>
          <a:stretch>
            <a:fillRect/>
          </a:stretch>
        </p:blipFill>
        <p:spPr>
          <a:xfrm>
            <a:off x="789090" y="4483751"/>
            <a:ext cx="2922555" cy="4126649"/>
          </a:xfrm>
          <a:prstGeom prst="rect">
            <a:avLst/>
          </a:prstGeom>
        </p:spPr>
      </p:pic>
    </p:spTree>
    <p:extLst>
      <p:ext uri="{BB962C8B-B14F-4D97-AF65-F5344CB8AC3E}">
        <p14:creationId xmlns:p14="http://schemas.microsoft.com/office/powerpoint/2010/main" val="4163552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039456" y="2237062"/>
            <a:ext cx="13040439" cy="1365983"/>
          </a:xfrm>
          <a:prstGeom prst="rect">
            <a:avLst/>
          </a:prstGeom>
        </p:spPr>
        <p:txBody>
          <a:bodyPr vert="horz" lIns="113395" tIns="56698" rIns="113395" bIns="5669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1133947" rtl="1">
              <a:defRPr/>
            </a:pPr>
            <a:r>
              <a:rPr lang="ar-EG" sz="5456" dirty="0">
                <a:solidFill>
                  <a:sysClr val="windowText" lastClr="000000"/>
                </a:solidFill>
                <a:latin typeface="Calibri Light" panose="020F0302020204030204"/>
                <a:cs typeface="Times New Roman" panose="02020603050405020304" pitchFamily="18" charset="0"/>
              </a:rPr>
              <a:t>تطبيقات المنتجات</a:t>
            </a:r>
            <a:r>
              <a:rPr lang="en-US" sz="5456" dirty="0">
                <a:solidFill>
                  <a:sysClr val="windowText" lastClr="000000"/>
                </a:solidFill>
                <a:latin typeface="Calibri Light" panose="020F0302020204030204"/>
                <a:cs typeface="Times New Roman" panose="02020603050405020304" pitchFamily="18" charset="0"/>
              </a:rPr>
              <a:t>  </a:t>
            </a:r>
            <a:r>
              <a:rPr lang="ar-EG" sz="5456" dirty="0">
                <a:solidFill>
                  <a:sysClr val="windowText" lastClr="000000"/>
                </a:solidFill>
                <a:latin typeface="Calibri Light" panose="020F0302020204030204"/>
                <a:cs typeface="Times New Roman" panose="02020603050405020304" pitchFamily="18" charset="0"/>
              </a:rPr>
              <a:t>والشهادات الحاصل عليها المشروع </a:t>
            </a:r>
            <a:endParaRPr lang="en-US" sz="5456" dirty="0">
              <a:solidFill>
                <a:sysClr val="windowText" lastClr="000000"/>
              </a:solidFill>
              <a:latin typeface="Calibri Light" panose="020F0302020204030204"/>
            </a:endParaRPr>
          </a:p>
        </p:txBody>
      </p:sp>
      <p:sp>
        <p:nvSpPr>
          <p:cNvPr id="7" name="Content Placeholder 2"/>
          <p:cNvSpPr txBox="1">
            <a:spLocks/>
          </p:cNvSpPr>
          <p:nvPr/>
        </p:nvSpPr>
        <p:spPr>
          <a:xfrm>
            <a:off x="1039456" y="3653747"/>
            <a:ext cx="13040439" cy="5790599"/>
          </a:xfrm>
          <a:prstGeom prst="rect">
            <a:avLst/>
          </a:prstGeom>
        </p:spPr>
        <p:txBody>
          <a:bodyPr vert="horz" lIns="113395" tIns="56698" rIns="113395" bIns="5669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3487" indent="-283487" algn="r" defTabSz="1133947" rtl="1">
              <a:spcBef>
                <a:spcPts val="1240"/>
              </a:spcBef>
              <a:defRPr/>
            </a:pPr>
            <a:endParaRPr lang="ar-EG" sz="3472" dirty="0">
              <a:solidFill>
                <a:sysClr val="windowText" lastClr="000000"/>
              </a:solidFill>
              <a:latin typeface="Calibri" panose="020F0502020204030204"/>
              <a:cs typeface="Arial" panose="020B0604020202020204" pitchFamily="34" charset="0"/>
            </a:endParaRPr>
          </a:p>
          <a:p>
            <a:pPr marL="283487" indent="-283487" algn="r" defTabSz="1133947" rtl="1">
              <a:spcBef>
                <a:spcPts val="1240"/>
              </a:spcBef>
              <a:defRPr/>
            </a:pPr>
            <a:endParaRPr lang="ar-EG" sz="3472" dirty="0">
              <a:solidFill>
                <a:sysClr val="windowText" lastClr="000000"/>
              </a:solidFill>
              <a:latin typeface="Calibri" panose="020F0502020204030204"/>
              <a:cs typeface="Arial" panose="020B0604020202020204" pitchFamily="34" charset="0"/>
            </a:endParaRPr>
          </a:p>
          <a:p>
            <a:pPr marL="283487" indent="-283487" algn="r" defTabSz="1133947" rtl="1">
              <a:spcBef>
                <a:spcPts val="1240"/>
              </a:spcBef>
              <a:defRPr/>
            </a:pPr>
            <a:endParaRPr lang="ar-EG" sz="3472" dirty="0">
              <a:solidFill>
                <a:sysClr val="windowText" lastClr="000000"/>
              </a:solidFill>
              <a:latin typeface="Calibri" panose="020F0502020204030204"/>
              <a:cs typeface="Arial" panose="020B0604020202020204" pitchFamily="34" charset="0"/>
            </a:endParaRPr>
          </a:p>
          <a:p>
            <a:pPr marL="0" indent="0" algn="r" defTabSz="1133947" rtl="1">
              <a:spcBef>
                <a:spcPts val="1240"/>
              </a:spcBef>
              <a:buNone/>
              <a:defRPr/>
            </a:pPr>
            <a:endParaRPr lang="ar-EG" sz="3472" dirty="0">
              <a:solidFill>
                <a:sysClr val="windowText" lastClr="000000"/>
              </a:solidFill>
              <a:latin typeface="Calibri" panose="020F0502020204030204"/>
              <a:cs typeface="Arial" panose="020B0604020202020204" pitchFamily="34" charset="0"/>
            </a:endParaRPr>
          </a:p>
        </p:txBody>
      </p:sp>
      <p:pic>
        <p:nvPicPr>
          <p:cNvPr id="11" name="Picture 10">
            <a:extLst>
              <a:ext uri="{FF2B5EF4-FFF2-40B4-BE49-F238E27FC236}">
                <a16:creationId xmlns:a16="http://schemas.microsoft.com/office/drawing/2014/main" id="{102DC18A-FA03-E173-D43F-619C33DEEA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455" y="3503034"/>
            <a:ext cx="4829035" cy="2599814"/>
          </a:xfrm>
          <a:prstGeom prst="rect">
            <a:avLst/>
          </a:prstGeom>
        </p:spPr>
      </p:pic>
      <p:pic>
        <p:nvPicPr>
          <p:cNvPr id="13" name="Picture 12">
            <a:extLst>
              <a:ext uri="{FF2B5EF4-FFF2-40B4-BE49-F238E27FC236}">
                <a16:creationId xmlns:a16="http://schemas.microsoft.com/office/drawing/2014/main" id="{F5326CA5-6EC4-58BC-D1AC-A7A7816636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6115" y="3603046"/>
            <a:ext cx="4571847" cy="1985433"/>
          </a:xfrm>
          <a:prstGeom prst="rect">
            <a:avLst/>
          </a:prstGeom>
        </p:spPr>
      </p:pic>
      <p:pic>
        <p:nvPicPr>
          <p:cNvPr id="15" name="Picture 14">
            <a:extLst>
              <a:ext uri="{FF2B5EF4-FFF2-40B4-BE49-F238E27FC236}">
                <a16:creationId xmlns:a16="http://schemas.microsoft.com/office/drawing/2014/main" id="{40CBC79C-BF6A-6B95-8A20-41C5270A05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4052" y="3352323"/>
            <a:ext cx="3045303" cy="2294607"/>
          </a:xfrm>
          <a:prstGeom prst="rect">
            <a:avLst/>
          </a:prstGeom>
        </p:spPr>
      </p:pic>
      <p:pic>
        <p:nvPicPr>
          <p:cNvPr id="3" name="Picture 2">
            <a:extLst>
              <a:ext uri="{FF2B5EF4-FFF2-40B4-BE49-F238E27FC236}">
                <a16:creationId xmlns:a16="http://schemas.microsoft.com/office/drawing/2014/main" id="{D9DEAAFE-A597-975E-546C-423A73DEBCAB}"/>
              </a:ext>
            </a:extLst>
          </p:cNvPr>
          <p:cNvPicPr>
            <a:picLocks noChangeAspect="1"/>
          </p:cNvPicPr>
          <p:nvPr/>
        </p:nvPicPr>
        <p:blipFill>
          <a:blip r:embed="rId5"/>
          <a:stretch>
            <a:fillRect/>
          </a:stretch>
        </p:blipFill>
        <p:spPr>
          <a:xfrm>
            <a:off x="700957" y="6102849"/>
            <a:ext cx="13238138" cy="659344"/>
          </a:xfrm>
          <a:prstGeom prst="rect">
            <a:avLst/>
          </a:prstGeom>
        </p:spPr>
      </p:pic>
      <p:sp>
        <p:nvSpPr>
          <p:cNvPr id="4" name="TextBox 3">
            <a:extLst>
              <a:ext uri="{FF2B5EF4-FFF2-40B4-BE49-F238E27FC236}">
                <a16:creationId xmlns:a16="http://schemas.microsoft.com/office/drawing/2014/main" id="{710077D3-26DB-67F8-3726-AF784619E425}"/>
              </a:ext>
            </a:extLst>
          </p:cNvPr>
          <p:cNvSpPr txBox="1"/>
          <p:nvPr/>
        </p:nvSpPr>
        <p:spPr>
          <a:xfrm>
            <a:off x="691671" y="6403131"/>
            <a:ext cx="5831473" cy="2097177"/>
          </a:xfrm>
          <a:prstGeom prst="rect">
            <a:avLst/>
          </a:prstGeom>
          <a:noFill/>
        </p:spPr>
        <p:txBody>
          <a:bodyPr wrap="square" rtlCol="0">
            <a:spAutoFit/>
          </a:bodyPr>
          <a:lstStyle/>
          <a:p>
            <a:pPr defTabSz="1133947">
              <a:lnSpc>
                <a:spcPct val="150000"/>
              </a:lnSpc>
              <a:defRPr/>
            </a:pPr>
            <a:r>
              <a:rPr lang="en-US" sz="1240" b="1" kern="0" dirty="0">
                <a:solidFill>
                  <a:srgbClr val="FF0000"/>
                </a:solidFill>
                <a:latin typeface="Times New Roman" panose="02020603050405020304" pitchFamily="18" charset="0"/>
                <a:cs typeface="Times New Roman" panose="02020603050405020304" pitchFamily="18" charset="0"/>
              </a:rPr>
              <a:t>Location: </a:t>
            </a:r>
            <a:r>
              <a:rPr lang="en-US" sz="1240" kern="0" dirty="0">
                <a:solidFill>
                  <a:prstClr val="black"/>
                </a:solidFill>
                <a:latin typeface="Times New Roman" panose="02020603050405020304" pitchFamily="18" charset="0"/>
                <a:cs typeface="Times New Roman" panose="02020603050405020304" pitchFamily="18" charset="0"/>
              </a:rPr>
              <a:t>Suez – Block 1.1 - </a:t>
            </a:r>
            <a:r>
              <a:rPr lang="en-US" sz="1240" kern="0" dirty="0" err="1">
                <a:solidFill>
                  <a:prstClr val="black"/>
                </a:solidFill>
                <a:latin typeface="Times New Roman" panose="02020603050405020304" pitchFamily="18" charset="0"/>
                <a:cs typeface="Times New Roman" pitchFamily="18" charset="0"/>
              </a:rPr>
              <a:t>Ataqa</a:t>
            </a:r>
            <a:r>
              <a:rPr lang="en-US" sz="1240" kern="0" dirty="0">
                <a:solidFill>
                  <a:prstClr val="black"/>
                </a:solidFill>
                <a:latin typeface="Times New Roman" panose="02020603050405020304" pitchFamily="18" charset="0"/>
                <a:cs typeface="Times New Roman" pitchFamily="18" charset="0"/>
              </a:rPr>
              <a:t> Al-Sokhna – Al –Sokhna Road</a:t>
            </a:r>
          </a:p>
          <a:p>
            <a:pPr defTabSz="1133947">
              <a:lnSpc>
                <a:spcPct val="150000"/>
              </a:lnSpc>
              <a:defRPr/>
            </a:pPr>
            <a:r>
              <a:rPr lang="en-US" sz="1240" b="1" kern="0" dirty="0">
                <a:solidFill>
                  <a:srgbClr val="FF0000"/>
                </a:solidFill>
                <a:latin typeface="Times New Roman" panose="02020603050405020304" pitchFamily="18" charset="0"/>
                <a:cs typeface="Times New Roman" pitchFamily="18" charset="0"/>
              </a:rPr>
              <a:t>Tel:   </a:t>
            </a:r>
            <a:r>
              <a:rPr lang="en-US" sz="1240" kern="0" dirty="0">
                <a:solidFill>
                  <a:prstClr val="black"/>
                </a:solidFill>
                <a:latin typeface="Times New Roman" panose="02020603050405020304" pitchFamily="18" charset="0"/>
                <a:cs typeface="Times New Roman" pitchFamily="18" charset="0"/>
              </a:rPr>
              <a:t>+2 62 3230640</a:t>
            </a:r>
          </a:p>
          <a:p>
            <a:pPr defTabSz="1133947">
              <a:lnSpc>
                <a:spcPct val="150000"/>
              </a:lnSpc>
              <a:defRPr/>
            </a:pPr>
            <a:r>
              <a:rPr lang="en-US" sz="1240" b="1" kern="0" dirty="0">
                <a:solidFill>
                  <a:srgbClr val="FF0000"/>
                </a:solidFill>
                <a:latin typeface="Times New Roman" panose="02020603050405020304" pitchFamily="18" charset="0"/>
                <a:cs typeface="Times New Roman" pitchFamily="18" charset="0"/>
              </a:rPr>
              <a:t>Mob: </a:t>
            </a:r>
            <a:r>
              <a:rPr lang="en-US" sz="1240" kern="0" dirty="0">
                <a:solidFill>
                  <a:prstClr val="black"/>
                </a:solidFill>
                <a:latin typeface="Times New Roman" panose="02020603050405020304" pitchFamily="18" charset="0"/>
                <a:cs typeface="Times New Roman" panose="02020603050405020304" pitchFamily="18" charset="0"/>
              </a:rPr>
              <a:t>+201000022006</a:t>
            </a:r>
          </a:p>
          <a:p>
            <a:pPr defTabSz="1133947">
              <a:lnSpc>
                <a:spcPct val="150000"/>
              </a:lnSpc>
              <a:defRPr/>
            </a:pPr>
            <a:r>
              <a:rPr lang="en-US" sz="1240" b="1" kern="0" dirty="0">
                <a:solidFill>
                  <a:srgbClr val="FF0000"/>
                </a:solidFill>
                <a:latin typeface="Times New Roman" panose="02020603050405020304" pitchFamily="18" charset="0"/>
                <a:cs typeface="Times New Roman" pitchFamily="18" charset="0"/>
              </a:rPr>
              <a:t>Email: </a:t>
            </a:r>
            <a:r>
              <a:rPr lang="en-US" sz="1240" kern="0" dirty="0">
                <a:solidFill>
                  <a:prstClr val="black"/>
                </a:solidFill>
                <a:latin typeface="Times New Roman" panose="02020603050405020304" pitchFamily="18" charset="0"/>
                <a:cs typeface="Times New Roman" pitchFamily="18" charset="0"/>
                <a:hlinkClick r:id="rId6"/>
              </a:rPr>
              <a:t>info@masafee-eg.com</a:t>
            </a:r>
            <a:r>
              <a:rPr lang="en-US" sz="1240" kern="0" dirty="0">
                <a:solidFill>
                  <a:prstClr val="black"/>
                </a:solidFill>
                <a:latin typeface="Times New Roman" panose="02020603050405020304" pitchFamily="18" charset="0"/>
                <a:cs typeface="Times New Roman" pitchFamily="18" charset="0"/>
              </a:rPr>
              <a:t>  </a:t>
            </a:r>
          </a:p>
          <a:p>
            <a:pPr>
              <a:lnSpc>
                <a:spcPct val="107000"/>
              </a:lnSpc>
              <a:spcAft>
                <a:spcPts val="992"/>
              </a:spcAft>
            </a:pPr>
            <a:r>
              <a:rPr lang="en-US" sz="1240" dirty="0">
                <a:latin typeface="Calibri" panose="020F0502020204030204" pitchFamily="34" charset="0"/>
                <a:ea typeface="Calibri" panose="020F0502020204030204" pitchFamily="34" charset="0"/>
                <a:cs typeface="Arial" panose="020B0604020202020204" pitchFamily="34" charset="0"/>
                <a:hlinkClick r:id="rId7"/>
              </a:rPr>
              <a:t>https://www.masafee-eg.com/</a:t>
            </a:r>
            <a:endParaRPr lang="en-US" sz="124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992"/>
              </a:spcAft>
            </a:pPr>
            <a:r>
              <a:rPr lang="en-US" sz="1240" dirty="0">
                <a:latin typeface="Calibri" panose="020F0502020204030204" pitchFamily="34" charset="0"/>
                <a:ea typeface="Calibri" panose="020F0502020204030204" pitchFamily="34" charset="0"/>
                <a:cs typeface="Arial" panose="020B0604020202020204" pitchFamily="34" charset="0"/>
                <a:hlinkClick r:id="rId8"/>
              </a:rPr>
              <a:t>https://www.facebook.com/ArabianCompanyForOils/</a:t>
            </a:r>
            <a:endParaRPr lang="en-US" sz="124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992"/>
              </a:spcAft>
            </a:pPr>
            <a:r>
              <a:rPr lang="en-US" sz="1240" dirty="0">
                <a:latin typeface="Calibri" panose="020F0502020204030204" pitchFamily="34" charset="0"/>
                <a:ea typeface="Calibri" panose="020F0502020204030204" pitchFamily="34" charset="0"/>
                <a:cs typeface="Arial" panose="020B0604020202020204" pitchFamily="34" charset="0"/>
                <a:hlinkClick r:id="rId9"/>
              </a:rPr>
              <a:t>https://www.linkedin.com/company/arabian-company-for-oils-derivatives-masafee</a:t>
            </a:r>
            <a:endParaRPr lang="en-US" sz="1240" dirty="0">
              <a:latin typeface="Calibri" panose="020F0502020204030204" pitchFamily="34" charset="0"/>
              <a:ea typeface="Calibri" panose="020F050202020403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F864861F-ACB9-4B1B-F1C1-BA749317E8B3}"/>
              </a:ext>
            </a:extLst>
          </p:cNvPr>
          <p:cNvPicPr>
            <a:picLocks noChangeAspect="1"/>
          </p:cNvPicPr>
          <p:nvPr/>
        </p:nvPicPr>
        <p:blipFill>
          <a:blip r:embed="rId10"/>
          <a:stretch>
            <a:fillRect/>
          </a:stretch>
        </p:blipFill>
        <p:spPr>
          <a:xfrm>
            <a:off x="7370684" y="5947211"/>
            <a:ext cx="6027280" cy="2908683"/>
          </a:xfrm>
          <a:prstGeom prst="rect">
            <a:avLst/>
          </a:prstGeom>
        </p:spPr>
      </p:pic>
    </p:spTree>
    <p:extLst>
      <p:ext uri="{BB962C8B-B14F-4D97-AF65-F5344CB8AC3E}">
        <p14:creationId xmlns:p14="http://schemas.microsoft.com/office/powerpoint/2010/main" val="26115746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612</TotalTime>
  <Words>1178</Words>
  <Application>Microsoft Office PowerPoint</Application>
  <PresentationFormat>Custom</PresentationFormat>
  <Paragraphs>72</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Times New Roman</vt:lpstr>
      <vt:lpstr>Office Theme</vt:lpstr>
      <vt:lpstr>نموذج لعرض المشروعات المتأهلة على مستوى المحافظات</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mohamed adel</dc:creator>
  <cp:lastModifiedBy>Mohamed Elmelegy</cp:lastModifiedBy>
  <cp:revision>16</cp:revision>
  <cp:lastPrinted>2022-10-09T08:49:00Z</cp:lastPrinted>
  <dcterms:created xsi:type="dcterms:W3CDTF">2022-09-29T13:35:57Z</dcterms:created>
  <dcterms:modified xsi:type="dcterms:W3CDTF">2022-10-20T20:53:17Z</dcterms:modified>
</cp:coreProperties>
</file>