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sldIdLst>
    <p:sldId id="265" r:id="rId2"/>
    <p:sldId id="266" r:id="rId3"/>
    <p:sldId id="267" r:id="rId4"/>
    <p:sldId id="268" r:id="rId5"/>
    <p:sldId id="275" r:id="rId6"/>
    <p:sldId id="276" r:id="rId7"/>
  </p:sldIdLst>
  <p:sldSz cx="15119350"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8" userDrawn="1">
          <p15:clr>
            <a:srgbClr val="A4A3A4"/>
          </p15:clr>
        </p15:guide>
        <p15:guide id="2" pos="47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56" d="100"/>
          <a:sy n="56" d="100"/>
        </p:scale>
        <p:origin x="1308" y="84"/>
      </p:cViewPr>
      <p:guideLst>
        <p:guide orient="horz" pos="3368"/>
        <p:guide pos="476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0AC302-46C4-47F4-8D38-D882149C4A73}" type="doc">
      <dgm:prSet loTypeId="urn:microsoft.com/office/officeart/2016/7/layout/BasicProcessNew" loCatId="process" qsTypeId="urn:microsoft.com/office/officeart/2005/8/quickstyle/simple1" qsCatId="simple" csTypeId="urn:microsoft.com/office/officeart/2005/8/colors/colorful1" csCatId="colorful" phldr="1"/>
      <dgm:spPr/>
      <dgm:t>
        <a:bodyPr/>
        <a:lstStyle/>
        <a:p>
          <a:endParaRPr lang="en-US"/>
        </a:p>
      </dgm:t>
    </dgm:pt>
    <dgm:pt modelId="{EFB714E8-6954-4D95-A9FF-1D4A79B9DABF}">
      <dgm:prSet custT="1"/>
      <dgm:spPr/>
      <dgm:t>
        <a:bodyPr/>
        <a:lstStyle/>
        <a:p>
          <a:r>
            <a:rPr lang="ar-EG" sz="1800" b="1" dirty="0">
              <a:solidFill>
                <a:schemeClr val="tx1"/>
              </a:solidFill>
            </a:rPr>
            <a:t>نسبه مشاركه السيدات ١٠٠ % اعتمادا على فريق من اعضاء هيئه التدريس و اللاتى لديهن خبرة جميعا فى موضوع المشروع و سبق لهن العمل على مستهدفات المشروع و الحصول على نتائج ايجابيه من خلال التجارب العمليه و الحقليه و معظمهن حاصلات على درجه الدكتوراه من خلال بعثات بالولايات المتحده الامريكيه و اليابان.</a:t>
          </a:r>
          <a:endParaRPr lang="en-US" sz="1800" b="1" dirty="0">
            <a:solidFill>
              <a:schemeClr val="tx1"/>
            </a:solidFill>
          </a:endParaRPr>
        </a:p>
      </dgm:t>
    </dgm:pt>
    <dgm:pt modelId="{9EDCBD45-8E9B-4490-94FF-7C1F77737664}" type="parTrans" cxnId="{F1A710CC-6344-46EF-9B7C-0C680530BD62}">
      <dgm:prSet/>
      <dgm:spPr/>
      <dgm:t>
        <a:bodyPr/>
        <a:lstStyle/>
        <a:p>
          <a:endParaRPr lang="en-US" sz="1100"/>
        </a:p>
      </dgm:t>
    </dgm:pt>
    <dgm:pt modelId="{6C02762B-2409-45F3-8422-EDD65A399309}" type="sibTrans" cxnId="{F1A710CC-6344-46EF-9B7C-0C680530BD62}">
      <dgm:prSet/>
      <dgm:spPr/>
      <dgm:t>
        <a:bodyPr/>
        <a:lstStyle/>
        <a:p>
          <a:pPr rtl="1"/>
          <a:endParaRPr lang="en-US" sz="1100"/>
        </a:p>
      </dgm:t>
    </dgm:pt>
    <dgm:pt modelId="{EC68BD45-D337-4143-B340-839991BF33F6}">
      <dgm:prSet custT="1"/>
      <dgm:spPr/>
      <dgm:t>
        <a:bodyPr/>
        <a:lstStyle/>
        <a:p>
          <a:r>
            <a:rPr lang="ar-EG" sz="2400" b="1" kern="1200" dirty="0">
              <a:solidFill>
                <a:prstClr val="black"/>
              </a:solidFill>
              <a:latin typeface="Calibri"/>
              <a:ea typeface="+mn-ea"/>
              <a:cs typeface="Arial" panose="020B0604020202020204" pitchFamily="34" charset="0"/>
            </a:rPr>
            <a:t>تمكين المراة واثبات دورها في مجال الطب البيطري عامه والاستزراع السمكي خاصة لخدمة المجتمع خاصه محافظه القليوبيه.</a:t>
          </a:r>
          <a:endParaRPr lang="en-US" sz="2400" b="1" kern="1200" dirty="0">
            <a:solidFill>
              <a:prstClr val="black"/>
            </a:solidFill>
            <a:latin typeface="Calibri"/>
            <a:ea typeface="+mn-ea"/>
            <a:cs typeface="Arial" panose="020B0604020202020204" pitchFamily="34" charset="0"/>
          </a:endParaRPr>
        </a:p>
      </dgm:t>
    </dgm:pt>
    <dgm:pt modelId="{BD436DA0-01F9-40C5-9340-AC269876A1C1}" type="parTrans" cxnId="{8FCE5716-7893-44D4-A4F8-3B8523B89B20}">
      <dgm:prSet/>
      <dgm:spPr/>
      <dgm:t>
        <a:bodyPr/>
        <a:lstStyle/>
        <a:p>
          <a:endParaRPr lang="en-US" sz="1100"/>
        </a:p>
      </dgm:t>
    </dgm:pt>
    <dgm:pt modelId="{8D0BAB3C-F2B8-4B35-9E17-F047333FF166}" type="sibTrans" cxnId="{8FCE5716-7893-44D4-A4F8-3B8523B89B20}">
      <dgm:prSet/>
      <dgm:spPr/>
      <dgm:t>
        <a:bodyPr/>
        <a:lstStyle/>
        <a:p>
          <a:pPr rtl="1"/>
          <a:endParaRPr lang="en-US" sz="1100"/>
        </a:p>
      </dgm:t>
    </dgm:pt>
    <dgm:pt modelId="{F741C0B7-9668-4AA0-B223-D509A4556BF5}">
      <dgm:prSet custT="1"/>
      <dgm:spPr/>
      <dgm:t>
        <a:bodyPr/>
        <a:lstStyle/>
        <a:p>
          <a:r>
            <a:rPr lang="ar-EG" sz="2000" b="1" kern="1200" dirty="0">
              <a:solidFill>
                <a:prstClr val="black"/>
              </a:solidFill>
              <a:latin typeface="Calibri"/>
              <a:ea typeface="+mn-ea"/>
              <a:cs typeface="Arial" panose="020B0604020202020204" pitchFamily="34" charset="0"/>
            </a:rPr>
            <a:t>الانتهاء من رسائل ماجستير و دكتوراه متميزة للباحثات و اكسابهن مهارات عمليه ، الاشتراك في مؤتمرات دولية واقليمية ،نشر ابحاث في مجلات ذات دوليه ذات معامل تأثير.</a:t>
          </a:r>
          <a:endParaRPr lang="en-US" sz="2000" b="1" kern="1200" dirty="0">
            <a:solidFill>
              <a:prstClr val="black"/>
            </a:solidFill>
            <a:latin typeface="Calibri"/>
            <a:ea typeface="+mn-ea"/>
            <a:cs typeface="Arial" panose="020B0604020202020204" pitchFamily="34" charset="0"/>
          </a:endParaRPr>
        </a:p>
      </dgm:t>
    </dgm:pt>
    <dgm:pt modelId="{326CFF59-E80A-4E54-A840-0E16CDDCBDB7}" type="parTrans" cxnId="{211DA856-9B5B-4D11-A0B4-DF5AC79977E5}">
      <dgm:prSet/>
      <dgm:spPr/>
      <dgm:t>
        <a:bodyPr/>
        <a:lstStyle/>
        <a:p>
          <a:endParaRPr lang="en-US" sz="1100"/>
        </a:p>
      </dgm:t>
    </dgm:pt>
    <dgm:pt modelId="{F0378442-4EEE-418A-999C-85F217215801}" type="sibTrans" cxnId="{211DA856-9B5B-4D11-A0B4-DF5AC79977E5}">
      <dgm:prSet/>
      <dgm:spPr/>
      <dgm:t>
        <a:bodyPr/>
        <a:lstStyle/>
        <a:p>
          <a:endParaRPr lang="en-US" sz="1100"/>
        </a:p>
      </dgm:t>
    </dgm:pt>
    <dgm:pt modelId="{038DE82E-EA8D-C04A-B5B2-B29C892B8295}" type="pres">
      <dgm:prSet presAssocID="{F70AC302-46C4-47F4-8D38-D882149C4A73}" presName="Name0" presStyleCnt="0">
        <dgm:presLayoutVars>
          <dgm:dir/>
          <dgm:resizeHandles val="exact"/>
        </dgm:presLayoutVars>
      </dgm:prSet>
      <dgm:spPr/>
    </dgm:pt>
    <dgm:pt modelId="{E99FA923-B327-8747-A06C-4EFCB5BE1867}" type="pres">
      <dgm:prSet presAssocID="{EFB714E8-6954-4D95-A9FF-1D4A79B9DABF}" presName="node" presStyleLbl="node1" presStyleIdx="0" presStyleCnt="5" custScaleX="111387" custLinFactX="5616" custLinFactNeighborX="100000">
        <dgm:presLayoutVars>
          <dgm:bulletEnabled val="1"/>
        </dgm:presLayoutVars>
      </dgm:prSet>
      <dgm:spPr/>
    </dgm:pt>
    <dgm:pt modelId="{387CF105-18DB-1540-A9DD-69E47FBEB553}" type="pres">
      <dgm:prSet presAssocID="{6C02762B-2409-45F3-8422-EDD65A399309}" presName="sibTransSpacerBeforeConnector" presStyleCnt="0"/>
      <dgm:spPr/>
    </dgm:pt>
    <dgm:pt modelId="{E061FE50-6D48-E34F-A5DF-1C9836B1DEEF}" type="pres">
      <dgm:prSet presAssocID="{6C02762B-2409-45F3-8422-EDD65A399309}" presName="sibTrans" presStyleLbl="node1" presStyleIdx="1" presStyleCnt="5" custLinFactX="37426" custLinFactNeighborX="100000"/>
      <dgm:spPr/>
    </dgm:pt>
    <dgm:pt modelId="{87020AF2-7D0B-024B-8111-500066C39222}" type="pres">
      <dgm:prSet presAssocID="{6C02762B-2409-45F3-8422-EDD65A399309}" presName="sibTransSpacerAfterConnector" presStyleCnt="0"/>
      <dgm:spPr/>
    </dgm:pt>
    <dgm:pt modelId="{F786EA7E-800D-AB4B-A74F-F0A5A8BADD18}" type="pres">
      <dgm:prSet presAssocID="{EC68BD45-D337-4143-B340-839991BF33F6}" presName="node" presStyleLbl="node1" presStyleIdx="2" presStyleCnt="5" custLinFactX="5616" custLinFactNeighborX="100000">
        <dgm:presLayoutVars>
          <dgm:bulletEnabled val="1"/>
        </dgm:presLayoutVars>
      </dgm:prSet>
      <dgm:spPr/>
    </dgm:pt>
    <dgm:pt modelId="{D5A59B40-1628-FF42-9087-77FD7C1B3BE1}" type="pres">
      <dgm:prSet presAssocID="{8D0BAB3C-F2B8-4B35-9E17-F047333FF166}" presName="sibTransSpacerBeforeConnector" presStyleCnt="0"/>
      <dgm:spPr/>
    </dgm:pt>
    <dgm:pt modelId="{71CDD860-B55C-B443-B375-B390B2A30A2E}" type="pres">
      <dgm:prSet presAssocID="{8D0BAB3C-F2B8-4B35-9E17-F047333FF166}" presName="sibTrans" presStyleLbl="node1" presStyleIdx="3" presStyleCnt="5" custLinFactX="12010" custLinFactNeighborX="100000"/>
      <dgm:spPr/>
    </dgm:pt>
    <dgm:pt modelId="{CE3D8641-BCD7-DC45-9A82-61AE0AAFDBF3}" type="pres">
      <dgm:prSet presAssocID="{8D0BAB3C-F2B8-4B35-9E17-F047333FF166}" presName="sibTransSpacerAfterConnector" presStyleCnt="0"/>
      <dgm:spPr/>
    </dgm:pt>
    <dgm:pt modelId="{7F9EF6F3-6740-F249-8844-292E998A90B8}" type="pres">
      <dgm:prSet presAssocID="{F741C0B7-9668-4AA0-B223-D509A4556BF5}" presName="node" presStyleLbl="node1" presStyleIdx="4" presStyleCnt="5" custLinFactNeighborX="46735">
        <dgm:presLayoutVars>
          <dgm:bulletEnabled val="1"/>
        </dgm:presLayoutVars>
      </dgm:prSet>
      <dgm:spPr/>
    </dgm:pt>
  </dgm:ptLst>
  <dgm:cxnLst>
    <dgm:cxn modelId="{8FCE5716-7893-44D4-A4F8-3B8523B89B20}" srcId="{F70AC302-46C4-47F4-8D38-D882149C4A73}" destId="{EC68BD45-D337-4143-B340-839991BF33F6}" srcOrd="1" destOrd="0" parTransId="{BD436DA0-01F9-40C5-9340-AC269876A1C1}" sibTransId="{8D0BAB3C-F2B8-4B35-9E17-F047333FF166}"/>
    <dgm:cxn modelId="{211DA856-9B5B-4D11-A0B4-DF5AC79977E5}" srcId="{F70AC302-46C4-47F4-8D38-D882149C4A73}" destId="{F741C0B7-9668-4AA0-B223-D509A4556BF5}" srcOrd="2" destOrd="0" parTransId="{326CFF59-E80A-4E54-A840-0E16CDDCBDB7}" sibTransId="{F0378442-4EEE-418A-999C-85F217215801}"/>
    <dgm:cxn modelId="{B36B6F8E-EC5C-4766-9AF7-9F63E9DF9762}" type="presOf" srcId="{8D0BAB3C-F2B8-4B35-9E17-F047333FF166}" destId="{71CDD860-B55C-B443-B375-B390B2A30A2E}" srcOrd="0" destOrd="0" presId="urn:microsoft.com/office/officeart/2016/7/layout/BasicProcessNew"/>
    <dgm:cxn modelId="{9E6EEC90-EE23-4CB7-811B-0CAB24F748E8}" type="presOf" srcId="{6C02762B-2409-45F3-8422-EDD65A399309}" destId="{E061FE50-6D48-E34F-A5DF-1C9836B1DEEF}" srcOrd="0" destOrd="0" presId="urn:microsoft.com/office/officeart/2016/7/layout/BasicProcessNew"/>
    <dgm:cxn modelId="{0CDEC8BB-B0A2-4341-B717-B7FA0832496F}" type="presOf" srcId="{EC68BD45-D337-4143-B340-839991BF33F6}" destId="{F786EA7E-800D-AB4B-A74F-F0A5A8BADD18}" srcOrd="0" destOrd="0" presId="urn:microsoft.com/office/officeart/2016/7/layout/BasicProcessNew"/>
    <dgm:cxn modelId="{F1A710CC-6344-46EF-9B7C-0C680530BD62}" srcId="{F70AC302-46C4-47F4-8D38-D882149C4A73}" destId="{EFB714E8-6954-4D95-A9FF-1D4A79B9DABF}" srcOrd="0" destOrd="0" parTransId="{9EDCBD45-8E9B-4490-94FF-7C1F77737664}" sibTransId="{6C02762B-2409-45F3-8422-EDD65A399309}"/>
    <dgm:cxn modelId="{FD1A02D6-3CB5-4992-B16C-3639346BF5FC}" type="presOf" srcId="{F70AC302-46C4-47F4-8D38-D882149C4A73}" destId="{038DE82E-EA8D-C04A-B5B2-B29C892B8295}" srcOrd="0" destOrd="0" presId="urn:microsoft.com/office/officeart/2016/7/layout/BasicProcessNew"/>
    <dgm:cxn modelId="{F7AF5AE9-0A42-4B98-BE02-BEB3A97846BB}" type="presOf" srcId="{EFB714E8-6954-4D95-A9FF-1D4A79B9DABF}" destId="{E99FA923-B327-8747-A06C-4EFCB5BE1867}" srcOrd="0" destOrd="0" presId="urn:microsoft.com/office/officeart/2016/7/layout/BasicProcessNew"/>
    <dgm:cxn modelId="{C5EA42FC-1C18-4F1A-AF4F-E2F692FC11F4}" type="presOf" srcId="{F741C0B7-9668-4AA0-B223-D509A4556BF5}" destId="{7F9EF6F3-6740-F249-8844-292E998A90B8}" srcOrd="0" destOrd="0" presId="urn:microsoft.com/office/officeart/2016/7/layout/BasicProcessNew"/>
    <dgm:cxn modelId="{3D6C5EEA-9CE1-4080-9B0E-AAEA86A99ABB}" type="presParOf" srcId="{038DE82E-EA8D-C04A-B5B2-B29C892B8295}" destId="{E99FA923-B327-8747-A06C-4EFCB5BE1867}" srcOrd="0" destOrd="0" presId="urn:microsoft.com/office/officeart/2016/7/layout/BasicProcessNew"/>
    <dgm:cxn modelId="{B737E8A9-037E-4DD8-A7C7-409F6C41DA84}" type="presParOf" srcId="{038DE82E-EA8D-C04A-B5B2-B29C892B8295}" destId="{387CF105-18DB-1540-A9DD-69E47FBEB553}" srcOrd="1" destOrd="0" presId="urn:microsoft.com/office/officeart/2016/7/layout/BasicProcessNew"/>
    <dgm:cxn modelId="{CE0FF955-3BE8-4969-B5D2-E770A232DDFF}" type="presParOf" srcId="{038DE82E-EA8D-C04A-B5B2-B29C892B8295}" destId="{E061FE50-6D48-E34F-A5DF-1C9836B1DEEF}" srcOrd="2" destOrd="0" presId="urn:microsoft.com/office/officeart/2016/7/layout/BasicProcessNew"/>
    <dgm:cxn modelId="{B80713CB-4E0F-4E1B-98D9-5BAD89A63FE1}" type="presParOf" srcId="{038DE82E-EA8D-C04A-B5B2-B29C892B8295}" destId="{87020AF2-7D0B-024B-8111-500066C39222}" srcOrd="3" destOrd="0" presId="urn:microsoft.com/office/officeart/2016/7/layout/BasicProcessNew"/>
    <dgm:cxn modelId="{F4144AF5-BAD9-4AB4-9124-4A211D703951}" type="presParOf" srcId="{038DE82E-EA8D-C04A-B5B2-B29C892B8295}" destId="{F786EA7E-800D-AB4B-A74F-F0A5A8BADD18}" srcOrd="4" destOrd="0" presId="urn:microsoft.com/office/officeart/2016/7/layout/BasicProcessNew"/>
    <dgm:cxn modelId="{327864A2-BD2D-4D48-8C11-717F63F87236}" type="presParOf" srcId="{038DE82E-EA8D-C04A-B5B2-B29C892B8295}" destId="{D5A59B40-1628-FF42-9087-77FD7C1B3BE1}" srcOrd="5" destOrd="0" presId="urn:microsoft.com/office/officeart/2016/7/layout/BasicProcessNew"/>
    <dgm:cxn modelId="{00E5580B-97B4-4189-87E1-7B258942E314}" type="presParOf" srcId="{038DE82E-EA8D-C04A-B5B2-B29C892B8295}" destId="{71CDD860-B55C-B443-B375-B390B2A30A2E}" srcOrd="6" destOrd="0" presId="urn:microsoft.com/office/officeart/2016/7/layout/BasicProcessNew"/>
    <dgm:cxn modelId="{7002248B-908E-47CD-8F10-7378785F0C13}" type="presParOf" srcId="{038DE82E-EA8D-C04A-B5B2-B29C892B8295}" destId="{CE3D8641-BCD7-DC45-9A82-61AE0AAFDBF3}" srcOrd="7" destOrd="0" presId="urn:microsoft.com/office/officeart/2016/7/layout/BasicProcessNew"/>
    <dgm:cxn modelId="{E21BFFF2-24A9-47D1-9BDC-0FF426E9F52D}" type="presParOf" srcId="{038DE82E-EA8D-C04A-B5B2-B29C892B8295}" destId="{7F9EF6F3-6740-F249-8844-292E998A90B8}" srcOrd="8" destOrd="0" presId="urn:microsoft.com/office/officeart/2016/7/layout/BasicProcessNew"/>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9FA923-B327-8747-A06C-4EFCB5BE1867}">
      <dsp:nvSpPr>
        <dsp:cNvPr id="0" name=""/>
        <dsp:cNvSpPr/>
      </dsp:nvSpPr>
      <dsp:spPr>
        <a:xfrm>
          <a:off x="224959" y="0"/>
          <a:ext cx="3380351" cy="215194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800100">
            <a:lnSpc>
              <a:spcPct val="90000"/>
            </a:lnSpc>
            <a:spcBef>
              <a:spcPct val="0"/>
            </a:spcBef>
            <a:spcAft>
              <a:spcPct val="35000"/>
            </a:spcAft>
            <a:buNone/>
          </a:pPr>
          <a:r>
            <a:rPr lang="ar-EG" sz="1800" b="1" kern="1200" dirty="0">
              <a:solidFill>
                <a:schemeClr val="tx1"/>
              </a:solidFill>
            </a:rPr>
            <a:t>نسبه مشاركه السيدات ١٠٠ % اعتمادا على فريق من اعضاء هيئه التدريس و اللاتى لديهن خبرة جميعا فى موضوع المشروع و سبق لهن العمل على مستهدفات المشروع و الحصول على نتائج ايجابيه من خلال التجارب العمليه و الحقليه و معظمهن حاصلات على درجه الدكتوراه من خلال بعثات بالولايات المتحده الامريكيه و اليابان.</a:t>
          </a:r>
          <a:endParaRPr lang="en-US" sz="1800" b="1" kern="1200" dirty="0">
            <a:solidFill>
              <a:schemeClr val="tx1"/>
            </a:solidFill>
          </a:endParaRPr>
        </a:p>
      </dsp:txBody>
      <dsp:txXfrm>
        <a:off x="224959" y="0"/>
        <a:ext cx="3380351" cy="2151946"/>
      </dsp:txXfrm>
    </dsp:sp>
    <dsp:sp modelId="{E061FE50-6D48-E34F-A5DF-1C9836B1DEEF}">
      <dsp:nvSpPr>
        <dsp:cNvPr id="0" name=""/>
        <dsp:cNvSpPr/>
      </dsp:nvSpPr>
      <dsp:spPr>
        <a:xfrm>
          <a:off x="3651792" y="954473"/>
          <a:ext cx="455217" cy="243000"/>
        </a:xfrm>
        <a:prstGeom prst="rightArrow">
          <a:avLst>
            <a:gd name="adj1" fmla="val 50000"/>
            <a:gd name="adj2" fmla="val 5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86EA7E-800D-AB4B-A74F-F0A5A8BADD18}">
      <dsp:nvSpPr>
        <dsp:cNvPr id="0" name=""/>
        <dsp:cNvSpPr/>
      </dsp:nvSpPr>
      <dsp:spPr>
        <a:xfrm>
          <a:off x="4153618" y="0"/>
          <a:ext cx="3034781" cy="215194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066800">
            <a:lnSpc>
              <a:spcPct val="90000"/>
            </a:lnSpc>
            <a:spcBef>
              <a:spcPct val="0"/>
            </a:spcBef>
            <a:spcAft>
              <a:spcPct val="35000"/>
            </a:spcAft>
            <a:buNone/>
          </a:pPr>
          <a:r>
            <a:rPr lang="ar-EG" sz="2400" b="1" kern="1200" dirty="0">
              <a:solidFill>
                <a:prstClr val="black"/>
              </a:solidFill>
              <a:latin typeface="Calibri"/>
              <a:ea typeface="+mn-ea"/>
              <a:cs typeface="Arial" panose="020B0604020202020204" pitchFamily="34" charset="0"/>
            </a:rPr>
            <a:t>تمكين المراة واثبات دورها في مجال الطب البيطري عامه والاستزراع السمكي خاصة لخدمة المجتمع خاصه محافظه القليوبيه.</a:t>
          </a:r>
          <a:endParaRPr lang="en-US" sz="2400" b="1" kern="1200" dirty="0">
            <a:solidFill>
              <a:prstClr val="black"/>
            </a:solidFill>
            <a:latin typeface="Calibri"/>
            <a:ea typeface="+mn-ea"/>
            <a:cs typeface="Arial" panose="020B0604020202020204" pitchFamily="34" charset="0"/>
          </a:endParaRPr>
        </a:p>
      </dsp:txBody>
      <dsp:txXfrm>
        <a:off x="4153618" y="0"/>
        <a:ext cx="3034781" cy="2151946"/>
      </dsp:txXfrm>
    </dsp:sp>
    <dsp:sp modelId="{71CDD860-B55C-B443-B375-B390B2A30A2E}">
      <dsp:nvSpPr>
        <dsp:cNvPr id="0" name=""/>
        <dsp:cNvSpPr/>
      </dsp:nvSpPr>
      <dsp:spPr>
        <a:xfrm>
          <a:off x="7119183" y="954473"/>
          <a:ext cx="455217" cy="243000"/>
        </a:xfrm>
        <a:prstGeom prst="rightArrow">
          <a:avLst>
            <a:gd name="adj1" fmla="val 50000"/>
            <a:gd name="adj2" fmla="val 5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9EF6F3-6740-F249-8844-292E998A90B8}">
      <dsp:nvSpPr>
        <dsp:cNvPr id="0" name=""/>
        <dsp:cNvSpPr/>
      </dsp:nvSpPr>
      <dsp:spPr>
        <a:xfrm>
          <a:off x="7527709" y="0"/>
          <a:ext cx="3034781" cy="2151946"/>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889000">
            <a:lnSpc>
              <a:spcPct val="90000"/>
            </a:lnSpc>
            <a:spcBef>
              <a:spcPct val="0"/>
            </a:spcBef>
            <a:spcAft>
              <a:spcPct val="35000"/>
            </a:spcAft>
            <a:buNone/>
          </a:pPr>
          <a:r>
            <a:rPr lang="ar-EG" sz="2000" b="1" kern="1200" dirty="0">
              <a:solidFill>
                <a:prstClr val="black"/>
              </a:solidFill>
              <a:latin typeface="Calibri"/>
              <a:ea typeface="+mn-ea"/>
              <a:cs typeface="Arial" panose="020B0604020202020204" pitchFamily="34" charset="0"/>
            </a:rPr>
            <a:t>الانتهاء من رسائل ماجستير و دكتوراه متميزة للباحثات و اكسابهن مهارات عمليه ، الاشتراك في مؤتمرات دولية واقليمية ،نشر ابحاث في مجلات ذات دوليه ذات معامل تأثير.</a:t>
          </a:r>
          <a:endParaRPr lang="en-US" sz="2000" b="1" kern="1200" dirty="0">
            <a:solidFill>
              <a:prstClr val="black"/>
            </a:solidFill>
            <a:latin typeface="Calibri"/>
            <a:ea typeface="+mn-ea"/>
            <a:cs typeface="Arial" panose="020B0604020202020204" pitchFamily="34" charset="0"/>
          </a:endParaRPr>
        </a:p>
      </dsp:txBody>
      <dsp:txXfrm>
        <a:off x="7527709" y="0"/>
        <a:ext cx="3034781" cy="2151946"/>
      </dsp:txXfrm>
    </dsp:sp>
  </dsp:spTree>
</dsp:drawing>
</file>

<file path=ppt/diagrams/layout1.xml><?xml version="1.0" encoding="utf-8"?>
<dgm:layoutDef xmlns:dgm="http://schemas.openxmlformats.org/drawingml/2006/diagram" xmlns:a="http://schemas.openxmlformats.org/drawingml/2006/main" uniqueId="urn:microsoft.com/office/officeart/2016/7/layout/BasicProcessNew">
  <dgm:title val="Basic Process New"/>
  <dgm:desc val=""/>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fact="0.15"/>
      <dgm:constr type="h" for="ch" forName="sibTrans" op="equ"/>
    </dgm:constrLst>
    <dgm:ruleLst>
      <dgm:rule type="h" for="ch" forName="sibTrans" val="6.75" fact="NaN" max="NaN"/>
      <dgm:rule type="w" for="ch" forName="sibTrans" val="8.75" fact="NaN" max="NaN"/>
    </dgm:ruleLst>
    <dgm:forEach name="nodesForEach" axis="ch" ptType="node">
      <dgm:layoutNode name="node">
        <dgm:varLst>
          <dgm:bulletEnabled val="1"/>
        </dgm:varLst>
        <dgm:alg type="tx"/>
        <dgm:shape xmlns:r="http://schemas.openxmlformats.org/officeDocument/2006/relationships" type="rect" r:blip="">
          <dgm:adjLst>
            <dgm:adj idx="1" val="0.1"/>
          </dgm:adjLst>
        </dgm:shape>
        <dgm:presOf axis="desOrSelf" ptType="node"/>
        <dgm:constrLst>
          <dgm:constr type="h" refType="w" fact="0.6"/>
          <dgm:constr type="lMarg" val="12"/>
          <dgm:constr type="rMarg" val="12"/>
          <dgm:constr type="tMarg" val="12"/>
          <dgm:constr type="bMarg" val="12"/>
        </dgm:constrLst>
        <dgm:ruleLst>
          <dgm:rule type="primFontSz" val="11" fact="NaN" max="NaN"/>
          <dgm:rule type="primFontSz" val="18" fact="NaN" max="NaN"/>
          <dgm:rule type="h" val="NaN" fact="1.5" max="NaN"/>
          <dgm:rule type="primFontSz" val="11" fact="NaN" max="NaN"/>
          <dgm:rule type="h" val="INF" fact="NaN" max="NaN"/>
        </dgm:ruleLst>
      </dgm:layoutNode>
      <dgm:forEach name="sibTransForEach" axis="followSib" ptType="sibTrans" cnt="1">
        <dgm:layoutNode name="sibTransSpacerBeforeConnector" styleLbl="node1">
          <dgm:alg type="sp"/>
          <dgm:shape xmlns:r="http://schemas.openxmlformats.org/officeDocument/2006/relationships" r:blip="">
            <dgm:adjLst/>
          </dgm:shape>
          <dgm:constrLst>
            <dgm:constr type="w" val="4.5"/>
          </dgm:constrLst>
          <dgm:presOf/>
          <dgm:ruleLst>
            <dgm:rule type="w" val="4.5" fact="NaN" max="NaN"/>
          </dgm:ruleLst>
        </dgm:layoutNode>
        <dgm:layoutNode name="sibTrans" styleLbl="node1">
          <dgm:alg type="sp"/>
          <dgm:shape xmlns:r="http://schemas.openxmlformats.org/officeDocument/2006/relationships" type="rightArrow" r:blip="">
            <dgm:adjLst>
              <dgm:adj idx="1" val="0.5"/>
            </dgm:adjLst>
          </dgm:shape>
          <dgm:presOf axis="self"/>
          <dgm:constrLst>
            <dgm:constr type="h" val="6.75"/>
          </dgm:constrLst>
          <dgm:ruleLst>
            <dgm:rule type="h" val="6.75" fact="NaN" max="NaN"/>
            <dgm:rule type="w" val="8.75" fact="NaN" max="NaN"/>
          </dgm:ruleLst>
        </dgm:layoutNode>
        <dgm:layoutNode name="sibTransSpacerAfterConnector">
          <dgm:alg type="sp"/>
          <dgm:shape xmlns:r="http://schemas.openxmlformats.org/officeDocument/2006/relationships" r:blip="">
            <dgm:adjLst/>
          </dgm:shape>
          <dgm:constrLst>
            <dgm:constr type="w" val="4.5"/>
          </dgm:constrLst>
          <dgm:presOf/>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US"/>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682D066-E1D5-435E-AAB1-000871C3FCD3}" type="datetimeFigureOut">
              <a:rPr lang="ar-EG" smtClean="0"/>
              <a:t>29/03/1444</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1747783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82D066-E1D5-435E-AAB1-000871C3FCD3}" type="datetimeFigureOut">
              <a:rPr lang="ar-EG" smtClean="0"/>
              <a:t>29/03/1444</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690086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82D066-E1D5-435E-AAB1-000871C3FCD3}" type="datetimeFigureOut">
              <a:rPr lang="ar-EG" smtClean="0"/>
              <a:t>29/03/1444</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28827646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4" name="Title 1"/>
          <p:cNvSpPr>
            <a:spLocks noGrp="1"/>
          </p:cNvSpPr>
          <p:nvPr>
            <p:ph type="title"/>
          </p:nvPr>
        </p:nvSpPr>
        <p:spPr>
          <a:xfrm>
            <a:off x="4470184" y="428168"/>
            <a:ext cx="10444425" cy="1781969"/>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061283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82D066-E1D5-435E-AAB1-000871C3FCD3}" type="datetimeFigureOut">
              <a:rPr lang="ar-EG" smtClean="0"/>
              <a:t>29/03/1444</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2775423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US"/>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82D066-E1D5-435E-AAB1-000871C3FCD3}" type="datetimeFigureOut">
              <a:rPr lang="ar-EG" smtClean="0"/>
              <a:t>29/03/1444</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8384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682D066-E1D5-435E-AAB1-000871C3FCD3}" type="datetimeFigureOut">
              <a:rPr lang="ar-EG" smtClean="0"/>
              <a:t>29/03/1444</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1077837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US"/>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US"/>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682D066-E1D5-435E-AAB1-000871C3FCD3}" type="datetimeFigureOut">
              <a:rPr lang="ar-EG" smtClean="0"/>
              <a:t>29/03/1444</a:t>
            </a:fld>
            <a:endParaRPr lang="ar-EG"/>
          </a:p>
        </p:txBody>
      </p:sp>
      <p:sp>
        <p:nvSpPr>
          <p:cNvPr id="8" name="Footer Placeholder 7"/>
          <p:cNvSpPr>
            <a:spLocks noGrp="1"/>
          </p:cNvSpPr>
          <p:nvPr>
            <p:ph type="ftr" sz="quarter" idx="11"/>
          </p:nvPr>
        </p:nvSpPr>
        <p:spPr/>
        <p:txBody>
          <a:bodyPr/>
          <a:lstStyle/>
          <a:p>
            <a:endParaRPr lang="ar-EG"/>
          </a:p>
        </p:txBody>
      </p:sp>
      <p:sp>
        <p:nvSpPr>
          <p:cNvPr id="9" name="Slide Number Placeholder 8"/>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3232686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682D066-E1D5-435E-AAB1-000871C3FCD3}" type="datetimeFigureOut">
              <a:rPr lang="ar-EG" smtClean="0"/>
              <a:t>29/03/1444</a:t>
            </a:fld>
            <a:endParaRPr lang="ar-EG"/>
          </a:p>
        </p:txBody>
      </p:sp>
      <p:sp>
        <p:nvSpPr>
          <p:cNvPr id="4" name="Footer Placeholder 3"/>
          <p:cNvSpPr>
            <a:spLocks noGrp="1"/>
          </p:cNvSpPr>
          <p:nvPr>
            <p:ph type="ftr" sz="quarter" idx="11"/>
          </p:nvPr>
        </p:nvSpPr>
        <p:spPr/>
        <p:txBody>
          <a:bodyPr/>
          <a:lstStyle/>
          <a:p>
            <a:endParaRPr lang="ar-EG"/>
          </a:p>
        </p:txBody>
      </p:sp>
      <p:sp>
        <p:nvSpPr>
          <p:cNvPr id="5" name="Slide Number Placeholder 4"/>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1356241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82D066-E1D5-435E-AAB1-000871C3FCD3}" type="datetimeFigureOut">
              <a:rPr lang="ar-EG" smtClean="0"/>
              <a:t>29/03/1444</a:t>
            </a:fld>
            <a:endParaRPr lang="ar-EG"/>
          </a:p>
        </p:txBody>
      </p:sp>
      <p:sp>
        <p:nvSpPr>
          <p:cNvPr id="3" name="Footer Placeholder 2"/>
          <p:cNvSpPr>
            <a:spLocks noGrp="1"/>
          </p:cNvSpPr>
          <p:nvPr>
            <p:ph type="ftr" sz="quarter" idx="11"/>
          </p:nvPr>
        </p:nvSpPr>
        <p:spPr/>
        <p:txBody>
          <a:bodyPr/>
          <a:lstStyle/>
          <a:p>
            <a:endParaRPr lang="ar-EG"/>
          </a:p>
        </p:txBody>
      </p:sp>
      <p:sp>
        <p:nvSpPr>
          <p:cNvPr id="4" name="Slide Number Placeholder 3"/>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899069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US"/>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US"/>
              <a:t>Click to edit Master text styles</a:t>
            </a:r>
          </a:p>
        </p:txBody>
      </p:sp>
      <p:sp>
        <p:nvSpPr>
          <p:cNvPr id="5" name="Date Placeholder 4"/>
          <p:cNvSpPr>
            <a:spLocks noGrp="1"/>
          </p:cNvSpPr>
          <p:nvPr>
            <p:ph type="dt" sz="half" idx="10"/>
          </p:nvPr>
        </p:nvSpPr>
        <p:spPr/>
        <p:txBody>
          <a:bodyPr/>
          <a:lstStyle/>
          <a:p>
            <a:fld id="{8682D066-E1D5-435E-AAB1-000871C3FCD3}" type="datetimeFigureOut">
              <a:rPr lang="ar-EG" smtClean="0"/>
              <a:t>29/03/1444</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2741766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US"/>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US"/>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US"/>
              <a:t>Click to edit Master text styles</a:t>
            </a:r>
          </a:p>
        </p:txBody>
      </p:sp>
      <p:sp>
        <p:nvSpPr>
          <p:cNvPr id="5" name="Date Placeholder 4"/>
          <p:cNvSpPr>
            <a:spLocks noGrp="1"/>
          </p:cNvSpPr>
          <p:nvPr>
            <p:ph type="dt" sz="half" idx="10"/>
          </p:nvPr>
        </p:nvSpPr>
        <p:spPr/>
        <p:txBody>
          <a:bodyPr/>
          <a:lstStyle/>
          <a:p>
            <a:fld id="{8682D066-E1D5-435E-AAB1-000871C3FCD3}" type="datetimeFigureOut">
              <a:rPr lang="ar-EG" smtClean="0"/>
              <a:t>29/03/1444</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2654344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8682D066-E1D5-435E-AAB1-000871C3FCD3}" type="datetimeFigureOut">
              <a:rPr lang="ar-EG" smtClean="0"/>
              <a:t>29/03/1444</a:t>
            </a:fld>
            <a:endParaRPr lang="ar-EG"/>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ar-EG"/>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FFE8E38B-3A5B-40C5-9933-6260CA32EC75}" type="slidenum">
              <a:rPr lang="ar-EG" smtClean="0"/>
              <a:t>‹#›</a:t>
            </a:fld>
            <a:endParaRPr lang="ar-EG"/>
          </a:p>
        </p:txBody>
      </p:sp>
    </p:spTree>
    <p:extLst>
      <p:ext uri="{BB962C8B-B14F-4D97-AF65-F5344CB8AC3E}">
        <p14:creationId xmlns:p14="http://schemas.microsoft.com/office/powerpoint/2010/main" val="221885113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5" r:id="rId12"/>
  </p:sldLayoutIdLst>
  <p:txStyles>
    <p:titleStyle>
      <a:lvl1pPr algn="l" defTabSz="1425550" rtl="1"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r" defTabSz="1425550" rtl="1"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r" defTabSz="1425550" rtl="1"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r" defTabSz="1425550" rtl="1"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r" defTabSz="1425550" rtl="1" eaLnBrk="1" latinLnBrk="0" hangingPunct="1">
        <a:defRPr sz="2806" kern="1200">
          <a:solidFill>
            <a:schemeClr val="tx1"/>
          </a:solidFill>
          <a:latin typeface="+mn-lt"/>
          <a:ea typeface="+mn-ea"/>
          <a:cs typeface="+mn-cs"/>
        </a:defRPr>
      </a:lvl1pPr>
      <a:lvl2pPr marL="712775" algn="r" defTabSz="1425550" rtl="1" eaLnBrk="1" latinLnBrk="0" hangingPunct="1">
        <a:defRPr sz="2806" kern="1200">
          <a:solidFill>
            <a:schemeClr val="tx1"/>
          </a:solidFill>
          <a:latin typeface="+mn-lt"/>
          <a:ea typeface="+mn-ea"/>
          <a:cs typeface="+mn-cs"/>
        </a:defRPr>
      </a:lvl2pPr>
      <a:lvl3pPr marL="1425550" algn="r" defTabSz="1425550" rtl="1" eaLnBrk="1" latinLnBrk="0" hangingPunct="1">
        <a:defRPr sz="2806" kern="1200">
          <a:solidFill>
            <a:schemeClr val="tx1"/>
          </a:solidFill>
          <a:latin typeface="+mn-lt"/>
          <a:ea typeface="+mn-ea"/>
          <a:cs typeface="+mn-cs"/>
        </a:defRPr>
      </a:lvl3pPr>
      <a:lvl4pPr marL="2138324" algn="r" defTabSz="1425550" rtl="1" eaLnBrk="1" latinLnBrk="0" hangingPunct="1">
        <a:defRPr sz="2806" kern="1200">
          <a:solidFill>
            <a:schemeClr val="tx1"/>
          </a:solidFill>
          <a:latin typeface="+mn-lt"/>
          <a:ea typeface="+mn-ea"/>
          <a:cs typeface="+mn-cs"/>
        </a:defRPr>
      </a:lvl4pPr>
      <a:lvl5pPr marL="2851099" algn="r" defTabSz="1425550" rtl="1" eaLnBrk="1" latinLnBrk="0" hangingPunct="1">
        <a:defRPr sz="2806" kern="1200">
          <a:solidFill>
            <a:schemeClr val="tx1"/>
          </a:solidFill>
          <a:latin typeface="+mn-lt"/>
          <a:ea typeface="+mn-ea"/>
          <a:cs typeface="+mn-cs"/>
        </a:defRPr>
      </a:lvl5pPr>
      <a:lvl6pPr marL="3563874" algn="r" defTabSz="1425550" rtl="1" eaLnBrk="1" latinLnBrk="0" hangingPunct="1">
        <a:defRPr sz="2806" kern="1200">
          <a:solidFill>
            <a:schemeClr val="tx1"/>
          </a:solidFill>
          <a:latin typeface="+mn-lt"/>
          <a:ea typeface="+mn-ea"/>
          <a:cs typeface="+mn-cs"/>
        </a:defRPr>
      </a:lvl6pPr>
      <a:lvl7pPr marL="4276649" algn="r" defTabSz="1425550" rtl="1" eaLnBrk="1" latinLnBrk="0" hangingPunct="1">
        <a:defRPr sz="2806" kern="1200">
          <a:solidFill>
            <a:schemeClr val="tx1"/>
          </a:solidFill>
          <a:latin typeface="+mn-lt"/>
          <a:ea typeface="+mn-ea"/>
          <a:cs typeface="+mn-cs"/>
        </a:defRPr>
      </a:lvl7pPr>
      <a:lvl8pPr marL="4989424" algn="r" defTabSz="1425550" rtl="1" eaLnBrk="1" latinLnBrk="0" hangingPunct="1">
        <a:defRPr sz="2806" kern="1200">
          <a:solidFill>
            <a:schemeClr val="tx1"/>
          </a:solidFill>
          <a:latin typeface="+mn-lt"/>
          <a:ea typeface="+mn-ea"/>
          <a:cs typeface="+mn-cs"/>
        </a:defRPr>
      </a:lvl8pPr>
      <a:lvl9pPr marL="5702198" algn="r" defTabSz="1425550" rtl="1"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5.png"/><Relationship Id="rId7" Type="http://schemas.openxmlformats.org/officeDocument/2006/relationships/image" Target="../media/image18.jpeg"/><Relationship Id="rId2" Type="http://schemas.openxmlformats.org/officeDocument/2006/relationships/image" Target="../media/image14.png"/><Relationship Id="rId1" Type="http://schemas.openxmlformats.org/officeDocument/2006/relationships/slideLayout" Target="../slideLayouts/slideLayout12.xml"/><Relationship Id="rId6" Type="http://schemas.microsoft.com/office/2007/relationships/hdphoto" Target="../media/hdphoto2.wdp"/><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0.png"/><Relationship Id="rId18" Type="http://schemas.openxmlformats.org/officeDocument/2006/relationships/diagramColors" Target="../diagrams/colors1.xml"/><Relationship Id="rId3" Type="http://schemas.openxmlformats.org/officeDocument/2006/relationships/image" Target="../media/image22.png"/><Relationship Id="rId21" Type="http://schemas.openxmlformats.org/officeDocument/2006/relationships/image" Target="../media/image33.jpeg"/><Relationship Id="rId7" Type="http://schemas.openxmlformats.org/officeDocument/2006/relationships/image" Target="../media/image25.jpeg"/><Relationship Id="rId12" Type="http://schemas.microsoft.com/office/2007/relationships/hdphoto" Target="../media/hdphoto4.wdp"/><Relationship Id="rId17" Type="http://schemas.openxmlformats.org/officeDocument/2006/relationships/diagramQuickStyle" Target="../diagrams/quickStyle1.xml"/><Relationship Id="rId25" Type="http://schemas.openxmlformats.org/officeDocument/2006/relationships/image" Target="../media/image37.jpeg"/><Relationship Id="rId2" Type="http://schemas.openxmlformats.org/officeDocument/2006/relationships/image" Target="../media/image21.png"/><Relationship Id="rId16" Type="http://schemas.openxmlformats.org/officeDocument/2006/relationships/diagramLayout" Target="../diagrams/layout1.xml"/><Relationship Id="rId20"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29.png"/><Relationship Id="rId24" Type="http://schemas.openxmlformats.org/officeDocument/2006/relationships/image" Target="../media/image36.jpeg"/><Relationship Id="rId5" Type="http://schemas.openxmlformats.org/officeDocument/2006/relationships/image" Target="../media/image23.png"/><Relationship Id="rId15" Type="http://schemas.openxmlformats.org/officeDocument/2006/relationships/diagramData" Target="../diagrams/data1.xml"/><Relationship Id="rId23" Type="http://schemas.openxmlformats.org/officeDocument/2006/relationships/image" Target="../media/image35.jpeg"/><Relationship Id="rId10" Type="http://schemas.openxmlformats.org/officeDocument/2006/relationships/image" Target="../media/image28.png"/><Relationship Id="rId19" Type="http://schemas.microsoft.com/office/2007/relationships/diagramDrawing" Target="../diagrams/drawing1.xml"/><Relationship Id="rId4" Type="http://schemas.microsoft.com/office/2007/relationships/hdphoto" Target="../media/hdphoto3.wdp"/><Relationship Id="rId9" Type="http://schemas.openxmlformats.org/officeDocument/2006/relationships/image" Target="../media/image27.png"/><Relationship Id="rId14" Type="http://schemas.openxmlformats.org/officeDocument/2006/relationships/image" Target="../media/image31.jpeg"/><Relationship Id="rId22" Type="http://schemas.openxmlformats.org/officeDocument/2006/relationships/image" Target="../media/image3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ctrTitle"/>
          </p:nvPr>
        </p:nvSpPr>
        <p:spPr>
          <a:xfrm>
            <a:off x="3186968" y="3288506"/>
            <a:ext cx="9144000" cy="2418861"/>
          </a:xfrm>
        </p:spPr>
        <p:txBody>
          <a:bodyPr>
            <a:normAutofit/>
          </a:bodyPr>
          <a:lstStyle/>
          <a:p>
            <a:r>
              <a:rPr lang="ar-EG" sz="4400" b="1" dirty="0">
                <a:effectLst>
                  <a:outerShdw blurRad="38100" dist="38100" dir="2700000" algn="tl">
                    <a:srgbClr val="000000">
                      <a:alpha val="43137"/>
                    </a:srgbClr>
                  </a:outerShdw>
                </a:effectLst>
              </a:rPr>
              <a:t>تحسين مقاومه اسماك البلطي النيلي للتغيرات الحرارية والمناخية باستخدام دلائل جينيه فريده بالإضافة الي استخدام علائق غذائية نانوية</a:t>
            </a:r>
            <a:endParaRPr lang="en-US" sz="4400" b="1" dirty="0">
              <a:effectLst>
                <a:outerShdw blurRad="38100" dist="38100" dir="2700000" algn="tl">
                  <a:srgbClr val="000000">
                    <a:alpha val="43137"/>
                  </a:srgbClr>
                </a:outerShdw>
              </a:effectLst>
            </a:endParaRPr>
          </a:p>
        </p:txBody>
      </p:sp>
      <p:sp>
        <p:nvSpPr>
          <p:cNvPr id="4" name="Subtitle 2"/>
          <p:cNvSpPr>
            <a:spLocks noGrp="1"/>
          </p:cNvSpPr>
          <p:nvPr>
            <p:ph type="subTitle" idx="1"/>
          </p:nvPr>
        </p:nvSpPr>
        <p:spPr>
          <a:xfrm>
            <a:off x="2987675" y="6767562"/>
            <a:ext cx="9144000" cy="835037"/>
          </a:xfrm>
        </p:spPr>
        <p:txBody>
          <a:bodyPr/>
          <a:lstStyle/>
          <a:p>
            <a:r>
              <a:rPr lang="ar-EG" b="1" dirty="0">
                <a:effectLst>
                  <a:outerShdw blurRad="38100" dist="38100" dir="2700000" algn="tl">
                    <a:srgbClr val="000000">
                      <a:alpha val="43137"/>
                    </a:srgbClr>
                  </a:outerShdw>
                </a:effectLst>
              </a:rPr>
              <a:t>المبادرة الوطنية للمشروعات الخضراء الذكية</a:t>
            </a:r>
            <a:endParaRPr lang="en-US" b="1" dirty="0">
              <a:effectLst>
                <a:outerShdw blurRad="38100" dist="38100" dir="2700000" algn="tl">
                  <a:srgbClr val="000000">
                    <a:alpha val="43137"/>
                  </a:srgbClr>
                </a:outerShdw>
              </a:effectLst>
            </a:endParaRPr>
          </a:p>
        </p:txBody>
      </p:sp>
      <p:pic>
        <p:nvPicPr>
          <p:cNvPr id="6" name="Picture 5" descr="C:\Users\hiam elabd\Pictures\count down\1357131753.jpg">
            <a:extLst>
              <a:ext uri="{FF2B5EF4-FFF2-40B4-BE49-F238E27FC236}">
                <a16:creationId xmlns:a16="http://schemas.microsoft.com/office/drawing/2014/main" id="{082F4B0E-618E-1F46-AF7B-713EE951E053}"/>
              </a:ext>
            </a:extLst>
          </p:cNvPr>
          <p:cNvPicPr/>
          <p:nvPr/>
        </p:nvPicPr>
        <p:blipFill>
          <a:blip r:embed="rId2" cstate="print">
            <a:lum contrast="20000"/>
            <a:extLst>
              <a:ext uri="{28A0092B-C50C-407E-A947-70E740481C1C}">
                <a14:useLocalDpi xmlns:a14="http://schemas.microsoft.com/office/drawing/2010/main" val="0"/>
              </a:ext>
            </a:extLst>
          </a:blip>
          <a:srcRect/>
          <a:stretch>
            <a:fillRect/>
          </a:stretch>
        </p:blipFill>
        <p:spPr bwMode="auto">
          <a:xfrm>
            <a:off x="8002606" y="2172428"/>
            <a:ext cx="885861" cy="848495"/>
          </a:xfrm>
          <a:prstGeom prst="ellipse">
            <a:avLst/>
          </a:prstGeom>
          <a:noFill/>
          <a:ln>
            <a:noFill/>
          </a:ln>
        </p:spPr>
      </p:pic>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37104" y="2172428"/>
            <a:ext cx="805339" cy="801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5471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4330460" y="2649256"/>
            <a:ext cx="9217370" cy="7098593"/>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1">
              <a:buNone/>
              <a:defRPr/>
            </a:pPr>
            <a:r>
              <a:rPr lang="ar-EG" sz="3200" b="1" dirty="0">
                <a:solidFill>
                  <a:srgbClr val="C00000"/>
                </a:solidFill>
                <a:effectLst>
                  <a:outerShdw blurRad="38100" dist="38100" dir="2700000" algn="tl">
                    <a:srgbClr val="000000">
                      <a:alpha val="43137"/>
                    </a:srgbClr>
                  </a:outerShdw>
                </a:effectLst>
                <a:latin typeface="Calibri" panose="020F0502020204030204"/>
                <a:cs typeface="Arial" panose="020B0604020202020204" pitchFamily="34" charset="0"/>
              </a:rPr>
              <a:t>مقدم المشروع :</a:t>
            </a:r>
            <a:endParaRPr lang="en-US" sz="3200" b="1" dirty="0">
              <a:solidFill>
                <a:srgbClr val="C00000"/>
              </a:solidFill>
              <a:effectLst>
                <a:outerShdw blurRad="38100" dist="38100" dir="2700000" algn="tl">
                  <a:srgbClr val="000000">
                    <a:alpha val="43137"/>
                  </a:srgbClr>
                </a:outerShdw>
              </a:effectLst>
              <a:latin typeface="Calibri" panose="020F0502020204030204"/>
              <a:cs typeface="Arial" panose="020B0604020202020204" pitchFamily="34" charset="0"/>
            </a:endParaRPr>
          </a:p>
          <a:p>
            <a:pPr marL="0" indent="0" algn="r" rtl="1">
              <a:buNone/>
              <a:defRPr/>
            </a:pPr>
            <a:r>
              <a:rPr lang="ar-EG" sz="2400" b="1" dirty="0">
                <a:solidFill>
                  <a:sysClr val="windowText" lastClr="000000"/>
                </a:solidFill>
                <a:latin typeface="Calibri" panose="020F0502020204030204"/>
                <a:cs typeface="Arial" panose="020B0604020202020204" pitchFamily="34" charset="0"/>
              </a:rPr>
              <a:t>الاسم:</a:t>
            </a:r>
            <a:r>
              <a:rPr lang="ar-EG" sz="2400" dirty="0">
                <a:solidFill>
                  <a:sysClr val="windowText" lastClr="000000"/>
                </a:solidFill>
                <a:latin typeface="Calibri" panose="020F0502020204030204"/>
                <a:cs typeface="Arial" panose="020B0604020202020204" pitchFamily="34" charset="0"/>
              </a:rPr>
              <a:t> </a:t>
            </a:r>
            <a:r>
              <a:rPr lang="ar-EG" sz="3600" b="1" dirty="0">
                <a:solidFill>
                  <a:sysClr val="windowText" lastClr="000000"/>
                </a:solidFill>
                <a:latin typeface="Calibri" panose="020F0502020204030204"/>
                <a:cs typeface="Arial" panose="020B0604020202020204" pitchFamily="34" charset="0"/>
              </a:rPr>
              <a:t>هيام سعيد على الدسوقى العبد.</a:t>
            </a:r>
          </a:p>
          <a:p>
            <a:pPr algn="r" rtl="1">
              <a:defRPr/>
            </a:pPr>
            <a:r>
              <a:rPr lang="ar-EG" sz="3200" b="1" dirty="0">
                <a:solidFill>
                  <a:srgbClr val="C00000"/>
                </a:solidFill>
                <a:effectLst>
                  <a:outerShdw blurRad="38100" dist="38100" dir="2700000" algn="tl">
                    <a:srgbClr val="000000">
                      <a:alpha val="43137"/>
                    </a:srgbClr>
                  </a:outerShdw>
                </a:effectLst>
                <a:latin typeface="Calibri" panose="020F0502020204030204"/>
                <a:cs typeface="Arial" panose="020B0604020202020204" pitchFamily="34" charset="0"/>
              </a:rPr>
              <a:t>الوظيفه: </a:t>
            </a:r>
            <a:r>
              <a:rPr lang="ar-EG" sz="2400" dirty="0">
                <a:solidFill>
                  <a:sysClr val="windowText" lastClr="000000"/>
                </a:solidFill>
                <a:latin typeface="Calibri" panose="020F0502020204030204"/>
                <a:cs typeface="Arial" panose="020B0604020202020204" pitchFamily="34" charset="0"/>
              </a:rPr>
              <a:t>استاذ مساعد-قسم طب الاحياء المائيه-كليه الطب البيطرى-جامعه بنها.</a:t>
            </a:r>
          </a:p>
          <a:p>
            <a:pPr algn="r" rtl="1">
              <a:defRPr/>
            </a:pPr>
            <a:r>
              <a:rPr lang="ar-EG" sz="3200" b="1" dirty="0">
                <a:solidFill>
                  <a:srgbClr val="C00000"/>
                </a:solidFill>
                <a:effectLst>
                  <a:outerShdw blurRad="38100" dist="38100" dir="2700000" algn="tl">
                    <a:srgbClr val="000000">
                      <a:alpha val="43137"/>
                    </a:srgbClr>
                  </a:outerShdw>
                </a:effectLst>
                <a:latin typeface="Calibri" panose="020F0502020204030204"/>
                <a:cs typeface="Arial" panose="020B0604020202020204" pitchFamily="34" charset="0"/>
              </a:rPr>
              <a:t>الخلفية العلمية:</a:t>
            </a:r>
          </a:p>
          <a:p>
            <a:pPr marL="0" indent="0" algn="r" rtl="1">
              <a:buNone/>
              <a:defRPr/>
            </a:pPr>
            <a:r>
              <a:rPr lang="ar-EG" sz="2400" b="1" dirty="0">
                <a:solidFill>
                  <a:sysClr val="windowText" lastClr="000000"/>
                </a:solidFill>
                <a:latin typeface="Calibri"/>
                <a:cs typeface="Arial" panose="020B0604020202020204" pitchFamily="34" charset="0"/>
              </a:rPr>
              <a:t>- </a:t>
            </a:r>
            <a:r>
              <a:rPr lang="ar-EG" sz="2400" b="1" dirty="0">
                <a:solidFill>
                  <a:prstClr val="black"/>
                </a:solidFill>
                <a:latin typeface="Calibri"/>
                <a:cs typeface="Arial" panose="020B0604020202020204" pitchFamily="34" charset="0"/>
              </a:rPr>
              <a:t>عضو بعثه اشراف مشترك</a:t>
            </a:r>
            <a:r>
              <a:rPr lang="ar-EG" sz="2400" dirty="0">
                <a:solidFill>
                  <a:prstClr val="black"/>
                </a:solidFill>
                <a:latin typeface="Calibri"/>
                <a:cs typeface="Arial" panose="020B0604020202020204" pitchFamily="34" charset="0"/>
              </a:rPr>
              <a:t> للحصول على الدكتوراه بجامعه ولايه اوهايو-الولايات المتحده الامريكيه 2013-2015.</a:t>
            </a:r>
            <a:endParaRPr lang="en-US" sz="2400" dirty="0">
              <a:solidFill>
                <a:prstClr val="black"/>
              </a:solidFill>
              <a:latin typeface="Calibri"/>
            </a:endParaRPr>
          </a:p>
          <a:p>
            <a:pPr marL="0" indent="0" algn="r" rtl="1">
              <a:buNone/>
              <a:defRPr/>
            </a:pPr>
            <a:r>
              <a:rPr lang="ar-EG" sz="2400" b="1" dirty="0">
                <a:solidFill>
                  <a:prstClr val="black"/>
                </a:solidFill>
                <a:latin typeface="Calibri"/>
                <a:cs typeface="Arial" panose="020B0604020202020204" pitchFamily="34" charset="0"/>
              </a:rPr>
              <a:t>-عضو مهمه علميه بعد الدكتوراه</a:t>
            </a:r>
            <a:r>
              <a:rPr lang="ar-EG" sz="2400" dirty="0">
                <a:solidFill>
                  <a:prstClr val="black"/>
                </a:solidFill>
                <a:latin typeface="Calibri"/>
                <a:cs typeface="Arial" panose="020B0604020202020204" pitchFamily="34" charset="0"/>
              </a:rPr>
              <a:t> بجامعه ولايه اوهايو بالولايات المتحده الامريكيه اعسطس 2019- فبراير 2020.</a:t>
            </a:r>
          </a:p>
          <a:p>
            <a:pPr marL="0" indent="0" algn="r" rtl="1">
              <a:buNone/>
              <a:defRPr/>
            </a:pPr>
            <a:r>
              <a:rPr lang="ar-EG" sz="2400" dirty="0">
                <a:solidFill>
                  <a:prstClr val="black"/>
                </a:solidFill>
                <a:latin typeface="Calibri"/>
                <a:cs typeface="Arial" panose="020B0604020202020204" pitchFamily="34" charset="0"/>
              </a:rPr>
              <a:t>- </a:t>
            </a:r>
            <a:r>
              <a:rPr lang="ar-EG" sz="2400" b="1" dirty="0">
                <a:solidFill>
                  <a:prstClr val="black"/>
                </a:solidFill>
                <a:latin typeface="Calibri"/>
                <a:cs typeface="Arial" panose="020B0604020202020204" pitchFamily="34" charset="0"/>
              </a:rPr>
              <a:t>الحصول على جائزه جامعه بنها للتميز العلمى , النشر الدولى و الاستشهادات المرجعيه</a:t>
            </a:r>
            <a:r>
              <a:rPr lang="ar-EG" sz="2400" dirty="0">
                <a:solidFill>
                  <a:prstClr val="black"/>
                </a:solidFill>
                <a:latin typeface="Calibri"/>
                <a:cs typeface="Arial" panose="020B0604020202020204" pitchFamily="34" charset="0"/>
              </a:rPr>
              <a:t> لدورتى يناير و يوليو عن اعوام 2017و2018و2019و2020و2021و2022.</a:t>
            </a:r>
            <a:endParaRPr lang="en-US" sz="2400" dirty="0">
              <a:solidFill>
                <a:prstClr val="black"/>
              </a:solidFill>
              <a:latin typeface="Calibri"/>
            </a:endParaRPr>
          </a:p>
          <a:p>
            <a:pPr algn="r" rtl="1">
              <a:buFontTx/>
              <a:buChar char="-"/>
              <a:defRPr/>
            </a:pPr>
            <a:r>
              <a:rPr lang="ar-EG" sz="2400" b="1" dirty="0">
                <a:solidFill>
                  <a:prstClr val="black"/>
                </a:solidFill>
                <a:latin typeface="Calibri"/>
                <a:cs typeface="Arial" panose="020B0604020202020204" pitchFamily="34" charset="0"/>
              </a:rPr>
              <a:t>مديرمكتب العلاقات الدوليه- كليه الطب البيطرى -جامعه بنها للعلاقات الدوليه</a:t>
            </a:r>
            <a:r>
              <a:rPr lang="ar-EG" sz="2400" dirty="0">
                <a:solidFill>
                  <a:prstClr val="black"/>
                </a:solidFill>
                <a:latin typeface="Calibri"/>
                <a:cs typeface="Arial" panose="020B0604020202020204" pitchFamily="34" charset="0"/>
              </a:rPr>
              <a:t> نوفمبر 2018 -2020.</a:t>
            </a:r>
          </a:p>
          <a:p>
            <a:pPr algn="r" rtl="1">
              <a:buFontTx/>
              <a:buChar char="-"/>
              <a:defRPr/>
            </a:pPr>
            <a:r>
              <a:rPr lang="ar-EG" sz="2400" b="1" dirty="0">
                <a:solidFill>
                  <a:prstClr val="black"/>
                </a:solidFill>
                <a:latin typeface="Calibri"/>
                <a:cs typeface="Arial" panose="020B0604020202020204" pitchFamily="34" charset="0"/>
              </a:rPr>
              <a:t>مدير مكتب الوافدين - كليه الطب البيطرى -جامعه بنها للعلاقات الدوليه</a:t>
            </a:r>
            <a:r>
              <a:rPr lang="ar-EG" sz="2400" dirty="0">
                <a:solidFill>
                  <a:prstClr val="black"/>
                </a:solidFill>
                <a:latin typeface="Calibri"/>
                <a:cs typeface="Arial" panose="020B0604020202020204" pitchFamily="34" charset="0"/>
              </a:rPr>
              <a:t> نوفمبر 2020 -</a:t>
            </a:r>
          </a:p>
          <a:p>
            <a:pPr algn="r" rtl="1">
              <a:buFontTx/>
              <a:buChar char="-"/>
              <a:defRPr/>
            </a:pPr>
            <a:r>
              <a:rPr lang="ar-EG" sz="2400" dirty="0">
                <a:solidFill>
                  <a:prstClr val="black"/>
                </a:solidFill>
                <a:latin typeface="Calibri"/>
                <a:cs typeface="Arial" panose="020B0604020202020204" pitchFamily="34" charset="0"/>
              </a:rPr>
              <a:t>2022.</a:t>
            </a:r>
          </a:p>
          <a:p>
            <a:pPr algn="r" rtl="1">
              <a:buFontTx/>
              <a:buChar char="-"/>
              <a:defRPr/>
            </a:pPr>
            <a:r>
              <a:rPr lang="ar-EG" sz="2400" b="1" dirty="0">
                <a:solidFill>
                  <a:prstClr val="black"/>
                </a:solidFill>
                <a:latin typeface="Calibri"/>
                <a:cs typeface="Arial" panose="020B0604020202020204" pitchFamily="34" charset="0"/>
              </a:rPr>
              <a:t>منسق كليه الطب البيطرى- جامعه بنها لجائزة التميز الحكومى 2</a:t>
            </a:r>
            <a:r>
              <a:rPr lang="ar-EG" sz="2400" dirty="0">
                <a:solidFill>
                  <a:prstClr val="black"/>
                </a:solidFill>
                <a:latin typeface="Calibri"/>
                <a:cs typeface="Arial" panose="020B0604020202020204" pitchFamily="34" charset="0"/>
              </a:rPr>
              <a:t>021 و </a:t>
            </a:r>
            <a:r>
              <a:rPr lang="ar-EG" sz="2400" b="1" dirty="0">
                <a:solidFill>
                  <a:prstClr val="black"/>
                </a:solidFill>
                <a:latin typeface="Calibri"/>
                <a:cs typeface="Arial" panose="020B0604020202020204" pitchFamily="34" charset="0"/>
              </a:rPr>
              <a:t>عضوا بفريق الجائزة </a:t>
            </a:r>
            <a:r>
              <a:rPr lang="ar-EG" sz="2400" dirty="0">
                <a:solidFill>
                  <a:prstClr val="black"/>
                </a:solidFill>
                <a:latin typeface="Calibri"/>
                <a:cs typeface="Arial" panose="020B0604020202020204" pitchFamily="34" charset="0"/>
              </a:rPr>
              <a:t>عام 2020.</a:t>
            </a:r>
          </a:p>
          <a:p>
            <a:pPr algn="r" rtl="1">
              <a:buFontTx/>
              <a:buChar char="-"/>
              <a:defRPr/>
            </a:pPr>
            <a:r>
              <a:rPr lang="ar-EG" sz="2400" b="1" dirty="0">
                <a:solidFill>
                  <a:prstClr val="black"/>
                </a:solidFill>
                <a:latin typeface="Calibri"/>
                <a:cs typeface="Arial" panose="020B0604020202020204" pitchFamily="34" charset="0"/>
              </a:rPr>
              <a:t>عضو مشروع تطوير الاختبارات المقدم من وزارة  التعليم العالى 2022- الان.</a:t>
            </a:r>
          </a:p>
          <a:p>
            <a:pPr algn="r" rtl="1">
              <a:buFontTx/>
              <a:buChar char="-"/>
              <a:defRPr/>
            </a:pPr>
            <a:r>
              <a:rPr lang="ar-EG" sz="2400" b="1" dirty="0">
                <a:solidFill>
                  <a:prstClr val="black"/>
                </a:solidFill>
                <a:latin typeface="Calibri"/>
                <a:cs typeface="Arial" panose="020B0604020202020204" pitchFamily="34" charset="0"/>
              </a:rPr>
              <a:t>نائب مديرة وحده تكنولوجيا المعلومان بكليه الطب البيطرى- جامعه بنها</a:t>
            </a:r>
            <a:r>
              <a:rPr lang="ar-EG" sz="2400" dirty="0">
                <a:solidFill>
                  <a:prstClr val="black"/>
                </a:solidFill>
                <a:latin typeface="Calibri"/>
                <a:cs typeface="Arial" panose="020B0604020202020204" pitchFamily="34" charset="0"/>
              </a:rPr>
              <a:t> 2022</a:t>
            </a:r>
          </a:p>
          <a:p>
            <a:pPr algn="r" rtl="1">
              <a:buFontTx/>
              <a:buChar char="-"/>
              <a:defRPr/>
            </a:pPr>
            <a:r>
              <a:rPr lang="ar-EG" sz="2400" b="1" dirty="0">
                <a:solidFill>
                  <a:prstClr val="black"/>
                </a:solidFill>
                <a:latin typeface="Calibri"/>
                <a:cs typeface="Arial" panose="020B0604020202020204" pitchFamily="34" charset="0"/>
              </a:rPr>
              <a:t>حضور العديد من المؤتمرات الدوليه بالولايات المتحده الامريكيه و جمهوريه مصر العربيه و المشاركه بالقاء ابحاث متخصصه.</a:t>
            </a:r>
            <a:endParaRPr lang="en-US" sz="2400" b="1" dirty="0">
              <a:solidFill>
                <a:prstClr val="black"/>
              </a:solidFill>
              <a:latin typeface="Calibri"/>
            </a:endParaRPr>
          </a:p>
        </p:txBody>
      </p:sp>
      <p:pic>
        <p:nvPicPr>
          <p:cNvPr id="1026" name="Picture 2" descr="D:\Fac. projects\Develop. ministry\TV\Hiam\7.jpeg"/>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675205" y="3107898"/>
            <a:ext cx="3655255" cy="4796636"/>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52FCAF4A-1CA1-E9BC-4D48-51F13B851FB4}"/>
              </a:ext>
            </a:extLst>
          </p:cNvPr>
          <p:cNvSpPr txBox="1">
            <a:spLocks/>
          </p:cNvSpPr>
          <p:nvPr/>
        </p:nvSpPr>
        <p:spPr>
          <a:xfrm>
            <a:off x="6005194" y="1581358"/>
            <a:ext cx="3108961" cy="591420"/>
          </a:xfrm>
          <a:prstGeom prst="rect">
            <a:avLst/>
          </a:prstGeo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fontScale="92500"/>
          </a:bodyPr>
          <a:lstStyle>
            <a:defPPr>
              <a:defRPr lang="ar-EG"/>
            </a:defPPr>
            <a:lvl1pPr marR="0" lvl="0" indent="0" algn="r" rtl="1" fontAlgn="auto">
              <a:lnSpc>
                <a:spcPct val="90000"/>
              </a:lnSpc>
              <a:spcBef>
                <a:spcPct val="0"/>
              </a:spcBef>
              <a:spcAft>
                <a:spcPts val="0"/>
              </a:spcAft>
              <a:buClrTx/>
              <a:buSzTx/>
              <a:buFontTx/>
              <a:buNone/>
              <a:tabLst/>
              <a:defRPr kumimoji="0" sz="3600" b="0" i="0" u="none" strike="noStrike" cap="none" spc="0" normalizeH="0" baseline="0">
                <a:ln>
                  <a:noFill/>
                </a:ln>
                <a:solidFill>
                  <a:sysClr val="windowText" lastClr="000000"/>
                </a:solidFill>
                <a:effectLst/>
                <a:uLnTx/>
                <a:uFillTx/>
                <a:latin typeface="Calibri Light" panose="020F0302020204030204"/>
                <a:ea typeface="+mj-ea"/>
                <a:cs typeface="Times New Roman" panose="02020603050405020304" pitchFamily="18" charset="0"/>
              </a:defRPr>
            </a:lvl1pPr>
          </a:lstStyle>
          <a:p>
            <a:r>
              <a:rPr lang="ar-EG" b="1" dirty="0"/>
              <a:t>اسم المشروع وفكرته</a:t>
            </a:r>
            <a:endParaRPr lang="en-US" b="1" dirty="0"/>
          </a:p>
        </p:txBody>
      </p:sp>
    </p:spTree>
    <p:extLst>
      <p:ext uri="{BB962C8B-B14F-4D97-AF65-F5344CB8AC3E}">
        <p14:creationId xmlns:p14="http://schemas.microsoft.com/office/powerpoint/2010/main" val="3400590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61650" y="8846129"/>
            <a:ext cx="1081881"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6" descr="شرق السعودية يلتهب كأعلى درجة حرارة في العالم">
            <a:extLst>
              <a:ext uri="{FF2B5EF4-FFF2-40B4-BE49-F238E27FC236}">
                <a16:creationId xmlns:a16="http://schemas.microsoft.com/office/drawing/2014/main" id="{9D104493-ECB7-FD45-B5B2-1AC5A759B7D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371" r="6248" b="5"/>
          <a:stretch/>
        </p:blipFill>
        <p:spPr bwMode="auto">
          <a:xfrm>
            <a:off x="3568258" y="8846130"/>
            <a:ext cx="1089689" cy="1231106"/>
          </a:xfrm>
          <a:custGeom>
            <a:avLst/>
            <a:gdLst/>
            <a:ahLst/>
            <a:cxnLst/>
            <a:rect l="l" t="t" r="r" b="b"/>
            <a:pathLst>
              <a:path w="2590737" h="2926956">
                <a:moveTo>
                  <a:pt x="1463478" y="0"/>
                </a:moveTo>
                <a:cubicBezTo>
                  <a:pt x="1867606" y="0"/>
                  <a:pt x="2233476" y="163805"/>
                  <a:pt x="2498313" y="428643"/>
                </a:cubicBezTo>
                <a:lnTo>
                  <a:pt x="2501029" y="431631"/>
                </a:lnTo>
                <a:lnTo>
                  <a:pt x="2445696" y="582811"/>
                </a:lnTo>
                <a:cubicBezTo>
                  <a:pt x="2374039" y="813196"/>
                  <a:pt x="2335437" y="1058145"/>
                  <a:pt x="2335437" y="1312109"/>
                </a:cubicBezTo>
                <a:cubicBezTo>
                  <a:pt x="2335437" y="1650728"/>
                  <a:pt x="2404063" y="1973319"/>
                  <a:pt x="2528166" y="2266732"/>
                </a:cubicBezTo>
                <a:lnTo>
                  <a:pt x="2590737" y="2396622"/>
                </a:lnTo>
                <a:lnTo>
                  <a:pt x="2498313" y="2498313"/>
                </a:lnTo>
                <a:cubicBezTo>
                  <a:pt x="2233476" y="2763151"/>
                  <a:pt x="1867606" y="2926956"/>
                  <a:pt x="1463478" y="2926956"/>
                </a:cubicBezTo>
                <a:cubicBezTo>
                  <a:pt x="655221" y="2926956"/>
                  <a:pt x="0" y="2271735"/>
                  <a:pt x="0" y="1463478"/>
                </a:cubicBezTo>
                <a:cubicBezTo>
                  <a:pt x="0" y="655221"/>
                  <a:pt x="655221" y="0"/>
                  <a:pt x="1463478" y="0"/>
                </a:cubicBezTo>
                <a:close/>
              </a:path>
            </a:pathLst>
          </a:cu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1460827" y="2021785"/>
            <a:ext cx="12197696" cy="664824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r" rtl="1">
              <a:buFont typeface="Arial" pitchFamily="34" charset="0"/>
              <a:buChar char="•"/>
              <a:defRPr/>
            </a:pPr>
            <a:r>
              <a:rPr lang="ar-EG" b="1" dirty="0">
                <a:solidFill>
                  <a:srgbClr val="C00000"/>
                </a:solidFill>
                <a:latin typeface="Calibri"/>
                <a:cs typeface="Arial" panose="020B0604020202020204" pitchFamily="34" charset="0"/>
              </a:rPr>
              <a:t>اسم المشروع: </a:t>
            </a:r>
            <a:r>
              <a:rPr lang="ar-EG" dirty="0">
                <a:solidFill>
                  <a:sysClr val="windowText" lastClr="000000"/>
                </a:solidFill>
                <a:latin typeface="Calibri"/>
                <a:cs typeface="Arial" panose="020B0604020202020204" pitchFamily="34" charset="0"/>
              </a:rPr>
              <a:t>تحسين مقاومه اسماك البلطي النيلي للتغيرات الحرارية والمناخية باستخدام دلائل جينيه فريده بالإضافة الي استخدام علائق غذائية نانوية.</a:t>
            </a:r>
          </a:p>
          <a:p>
            <a:pPr marL="342900" indent="-342900" algn="r" rtl="1">
              <a:buFont typeface="Arial" pitchFamily="34" charset="0"/>
              <a:buChar char="•"/>
              <a:defRPr/>
            </a:pPr>
            <a:r>
              <a:rPr lang="ar-EG" b="1" dirty="0">
                <a:solidFill>
                  <a:srgbClr val="C00000"/>
                </a:solidFill>
                <a:latin typeface="Calibri"/>
                <a:cs typeface="Arial" panose="020B0604020202020204" pitchFamily="34" charset="0"/>
              </a:rPr>
              <a:t>فكرته:</a:t>
            </a:r>
            <a:r>
              <a:rPr lang="ar-EG" dirty="0">
                <a:solidFill>
                  <a:srgbClr val="C00000"/>
                </a:solidFill>
                <a:latin typeface="Calibri"/>
                <a:cs typeface="Arial" panose="020B0604020202020204" pitchFamily="34" charset="0"/>
              </a:rPr>
              <a:t> </a:t>
            </a:r>
            <a:r>
              <a:rPr lang="ar-EG" dirty="0">
                <a:solidFill>
                  <a:sysClr val="windowText" lastClr="000000"/>
                </a:solidFill>
                <a:latin typeface="Calibri"/>
                <a:cs typeface="Arial" panose="020B0604020202020204" pitchFamily="34" charset="0"/>
              </a:rPr>
              <a:t>تحسين مقاومه و رفع قدرة الاسماك و تحسين التعبير الجينى المسئول عن مقوامه الاجهاد المناخى و بالتالى تعزيز الأداء العام ، والحالة المناعية ، و مضادات للأكسدة ومقاومة الإجهاد البيئي للأسماك المستزرعة باستخدام مركبات نانونيه طبيعيه و الانتقاء الجينى و استخدام التقنيات الحديثه من اجل الاكتشاف الوقتى للتغيرات المناخيه  مما سيساعد بدوره على زيادة إنتاجيتها وربحيتها بما يتوافق مع رؤية الرئاسة المصرية 2030 التي تركز على تحسين للتخفيف من خسائر صناعة الاستزراع المائي بسبب سوء الأحوال الجوية والظروف البيئية ، وبالتالي زيادة الربحية . سيتم تنفيذ هذه التقنيات الجزيئية بعد دمج علف البلطي مع استخدام المواد النباتية النانوية الطبيعية.</a:t>
            </a:r>
          </a:p>
          <a:p>
            <a:pPr marL="342900" indent="-342900" algn="r" rtl="1">
              <a:buFont typeface="Arial" pitchFamily="34" charset="0"/>
              <a:buChar char="•"/>
              <a:defRPr/>
            </a:pPr>
            <a:r>
              <a:rPr lang="ar-EG" b="1" dirty="0">
                <a:solidFill>
                  <a:srgbClr val="C00000"/>
                </a:solidFill>
                <a:latin typeface="Calibri"/>
                <a:cs typeface="Arial" panose="020B0604020202020204" pitchFamily="34" charset="0"/>
              </a:rPr>
              <a:t>الفئة المستفيدة: - </a:t>
            </a:r>
            <a:r>
              <a:rPr lang="ar-EG" dirty="0">
                <a:solidFill>
                  <a:sysClr val="windowText" lastClr="000000"/>
                </a:solidFill>
                <a:latin typeface="Calibri"/>
                <a:cs typeface="Arial" panose="020B0604020202020204" pitchFamily="34" charset="0"/>
              </a:rPr>
              <a:t>تمكين المراة و اتاحه فرص عمل لها بمجال الاستزراع السمكى خاصه محافظه القليوبيه و التى تشمل التربيه و اعمالها, الصيد, البيع و التصنيع. حيث اصبح مجال الاستزراع السمكى من اهم المشروعات الربحيه و التى تحقق التنميه المستدامه وفقا لرؤيه مصر 2030 و استراتيجيه تغير المناخ 2050.</a:t>
            </a:r>
          </a:p>
          <a:p>
            <a:pPr marL="342900" indent="-342900" algn="r" rtl="1">
              <a:buFont typeface="Arial" pitchFamily="34" charset="0"/>
              <a:buChar char="•"/>
              <a:defRPr/>
            </a:pPr>
            <a:r>
              <a:rPr lang="ar-EG" dirty="0">
                <a:solidFill>
                  <a:sysClr val="windowText" lastClr="000000"/>
                </a:solidFill>
                <a:latin typeface="Calibri"/>
                <a:cs typeface="Arial" panose="020B0604020202020204" pitchFamily="34" charset="0"/>
              </a:rPr>
              <a:t>- </a:t>
            </a:r>
            <a:r>
              <a:rPr lang="ar-EG" dirty="0">
                <a:solidFill>
                  <a:prstClr val="black"/>
                </a:solidFill>
                <a:latin typeface="Calibri"/>
                <a:cs typeface="Arial" panose="020B0604020202020204" pitchFamily="34" charset="0"/>
              </a:rPr>
              <a:t>توفير فرص عمل و تدريب لخريجات برامج و كليات الثروة السمكيه حيث يمكنهن العمل ايض بتصنيع الاعلاف السمكيه بالمركبات النباتيه الداعمه لمقاومه التغيرات المناخيه.</a:t>
            </a:r>
          </a:p>
          <a:p>
            <a:pPr marL="342900" indent="-342900" algn="r" rtl="1">
              <a:buFont typeface="Arial" pitchFamily="34" charset="0"/>
              <a:buChar char="•"/>
              <a:defRPr/>
            </a:pPr>
            <a:r>
              <a:rPr lang="ar-EG" b="1" dirty="0">
                <a:solidFill>
                  <a:srgbClr val="C00000"/>
                </a:solidFill>
                <a:latin typeface="Calibri"/>
                <a:cs typeface="Arial" panose="020B0604020202020204" pitchFamily="34" charset="0"/>
              </a:rPr>
              <a:t>الميزة التنافسيه</a:t>
            </a:r>
            <a:r>
              <a:rPr lang="ar-EG" dirty="0">
                <a:solidFill>
                  <a:srgbClr val="C00000"/>
                </a:solidFill>
                <a:latin typeface="Calibri"/>
                <a:cs typeface="Arial" panose="020B0604020202020204" pitchFamily="34" charset="0"/>
              </a:rPr>
              <a:t>:  </a:t>
            </a:r>
            <a:r>
              <a:rPr lang="ar-EG" dirty="0">
                <a:solidFill>
                  <a:sysClr val="windowText" lastClr="000000"/>
                </a:solidFill>
                <a:latin typeface="Calibri"/>
                <a:cs typeface="Arial" panose="020B0604020202020204" pitchFamily="34" charset="0"/>
              </a:rPr>
              <a:t>يستهدف المشروع تحقيق فكرة فريده لرفع مقدره الاسماك المستزرعه لمواحهه التغيرات المناخيه باستخددام طرق امنه تماما  تنافس جميع الطريق الكيمائيه التى تسبب الاضرار السيئه بالبيئه و المستهلك و تضمن استمراريه و استدامه تحيقي الاهداف المرجوة.</a:t>
            </a:r>
          </a:p>
          <a:p>
            <a:pPr marL="342900" indent="-342900" algn="r" rtl="1">
              <a:buFont typeface="Arial" pitchFamily="34" charset="0"/>
              <a:buChar char="•"/>
              <a:defRPr/>
            </a:pPr>
            <a:endParaRPr lang="en-US" dirty="0">
              <a:solidFill>
                <a:sysClr val="windowText" lastClr="000000"/>
              </a:solidFill>
              <a:latin typeface="Calibri"/>
            </a:endParaRPr>
          </a:p>
          <a:p>
            <a:pPr algn="r" rtl="1">
              <a:defRPr/>
            </a:pPr>
            <a:endParaRPr lang="en-US" dirty="0">
              <a:solidFill>
                <a:prstClr val="black"/>
              </a:solidFill>
              <a:latin typeface="Calibri"/>
            </a:endParaRPr>
          </a:p>
        </p:txBody>
      </p:sp>
      <p:pic>
        <p:nvPicPr>
          <p:cNvPr id="9" name="Picture 8">
            <a:extLst>
              <a:ext uri="{FF2B5EF4-FFF2-40B4-BE49-F238E27FC236}">
                <a16:creationId xmlns:a16="http://schemas.microsoft.com/office/drawing/2014/main" id="{E1CE91E6-ECDF-5046-9376-D6E297480EF1}"/>
              </a:ext>
            </a:extLst>
          </p:cNvPr>
          <p:cNvPicPr>
            <a:picLocks noChangeAspect="1"/>
          </p:cNvPicPr>
          <p:nvPr/>
        </p:nvPicPr>
        <p:blipFill rotWithShape="1">
          <a:blip r:embed="rId4"/>
          <a:srcRect l="4742" r="15900"/>
          <a:stretch/>
        </p:blipFill>
        <p:spPr>
          <a:xfrm>
            <a:off x="5076782" y="8860213"/>
            <a:ext cx="1451337" cy="1217021"/>
          </a:xfrm>
          <a:custGeom>
            <a:avLst/>
            <a:gdLst/>
            <a:ahLst/>
            <a:cxnLst/>
            <a:rect l="l" t="t" r="r" b="b"/>
            <a:pathLst>
              <a:path w="3913376" h="3281569">
                <a:moveTo>
                  <a:pt x="267865" y="0"/>
                </a:moveTo>
                <a:lnTo>
                  <a:pt x="3913376" y="0"/>
                </a:lnTo>
                <a:lnTo>
                  <a:pt x="3913376" y="2499938"/>
                </a:lnTo>
                <a:lnTo>
                  <a:pt x="3794714" y="2630499"/>
                </a:lnTo>
                <a:cubicBezTo>
                  <a:pt x="3392450" y="3032763"/>
                  <a:pt x="2836727" y="3281569"/>
                  <a:pt x="2222892" y="3281569"/>
                </a:cubicBezTo>
                <a:cubicBezTo>
                  <a:pt x="995223" y="3281569"/>
                  <a:pt x="0" y="2286346"/>
                  <a:pt x="0" y="1058677"/>
                </a:cubicBezTo>
                <a:cubicBezTo>
                  <a:pt x="0" y="751760"/>
                  <a:pt x="62202" y="459370"/>
                  <a:pt x="174686" y="193427"/>
                </a:cubicBezTo>
                <a:close/>
              </a:path>
            </a:pathLst>
          </a:custGeom>
        </p:spPr>
      </p:pic>
      <p:pic>
        <p:nvPicPr>
          <p:cNvPr id="10" name="Picture 2">
            <a:extLst>
              <a:ext uri="{FF2B5EF4-FFF2-40B4-BE49-F238E27FC236}">
                <a16:creationId xmlns:a16="http://schemas.microsoft.com/office/drawing/2014/main" id="{C6A631E8-7BE1-144B-A039-EF648D2664E9}"/>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4794" r="3" b="13708"/>
          <a:stretch/>
        </p:blipFill>
        <p:spPr bwMode="auto">
          <a:xfrm>
            <a:off x="7396435" y="8846129"/>
            <a:ext cx="1286328" cy="1286328"/>
          </a:xfrm>
          <a:custGeom>
            <a:avLst/>
            <a:gdLst/>
            <a:ahLst/>
            <a:cxnLst/>
            <a:rect l="l" t="t" r="r" b="b"/>
            <a:pathLst>
              <a:path w="2834640" h="2834640">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a:extLst>
              <a:ext uri="{FF2B5EF4-FFF2-40B4-BE49-F238E27FC236}">
                <a16:creationId xmlns:a16="http://schemas.microsoft.com/office/drawing/2014/main" id="{CF7BD678-DD7F-ED49-A436-130B02AFC56E}"/>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6742" r="11506" b="-4"/>
          <a:stretch/>
        </p:blipFill>
        <p:spPr bwMode="auto">
          <a:xfrm>
            <a:off x="9162687" y="8846129"/>
            <a:ext cx="1286328" cy="1286328"/>
          </a:xfrm>
          <a:custGeom>
            <a:avLst/>
            <a:gdLst/>
            <a:ahLst/>
            <a:cxnLst/>
            <a:rect l="l" t="t" r="r" b="b"/>
            <a:pathLst>
              <a:path w="1956816" h="1956816">
                <a:moveTo>
                  <a:pt x="978408" y="0"/>
                </a:moveTo>
                <a:cubicBezTo>
                  <a:pt x="1518768" y="0"/>
                  <a:pt x="1956816" y="438048"/>
                  <a:pt x="1956816" y="978408"/>
                </a:cubicBezTo>
                <a:cubicBezTo>
                  <a:pt x="1956816" y="1518768"/>
                  <a:pt x="1518768" y="1956816"/>
                  <a:pt x="978408" y="1956816"/>
                </a:cubicBezTo>
                <a:cubicBezTo>
                  <a:pt x="438048" y="1956816"/>
                  <a:pt x="0" y="1518768"/>
                  <a:pt x="0" y="978408"/>
                </a:cubicBezTo>
                <a:cubicBezTo>
                  <a:pt x="0" y="438048"/>
                  <a:pt x="438048" y="0"/>
                  <a:pt x="978408" y="0"/>
                </a:cubicBezTo>
                <a:close/>
              </a:path>
            </a:pathLst>
          </a:cu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a:extLst>
              <a:ext uri="{FF2B5EF4-FFF2-40B4-BE49-F238E27FC236}">
                <a16:creationId xmlns:a16="http://schemas.microsoft.com/office/drawing/2014/main" id="{E507CBE4-F2F9-AA44-BC8E-E344CA60B121}"/>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8927" r="1009" b="4"/>
          <a:stretch/>
        </p:blipFill>
        <p:spPr bwMode="auto">
          <a:xfrm>
            <a:off x="11084367" y="8860213"/>
            <a:ext cx="1286328" cy="1103242"/>
          </a:xfrm>
          <a:custGeom>
            <a:avLst/>
            <a:gdLst/>
            <a:ahLst/>
            <a:cxnLst/>
            <a:rect l="l" t="t" r="r" b="b"/>
            <a:pathLst>
              <a:path w="3178912" h="2726454">
                <a:moveTo>
                  <a:pt x="1837818" y="0"/>
                </a:moveTo>
                <a:cubicBezTo>
                  <a:pt x="2345318" y="0"/>
                  <a:pt x="2804772" y="205705"/>
                  <a:pt x="3137352" y="538285"/>
                </a:cubicBezTo>
                <a:lnTo>
                  <a:pt x="3178912" y="584013"/>
                </a:lnTo>
                <a:lnTo>
                  <a:pt x="3178912" y="2726454"/>
                </a:lnTo>
                <a:lnTo>
                  <a:pt x="229483" y="2726454"/>
                </a:lnTo>
                <a:lnTo>
                  <a:pt x="221815" y="2713832"/>
                </a:lnTo>
                <a:cubicBezTo>
                  <a:pt x="80353" y="2453425"/>
                  <a:pt x="0" y="2155005"/>
                  <a:pt x="0" y="1837818"/>
                </a:cubicBezTo>
                <a:cubicBezTo>
                  <a:pt x="0" y="822819"/>
                  <a:pt x="822819" y="0"/>
                  <a:pt x="1837818" y="0"/>
                </a:cubicBezTo>
                <a:close/>
              </a:path>
            </a:pathLst>
          </a:cu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4534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Pestle Analysis Images – Browse 1,399,961 Stock Photos, Vectors, and Video  | Adobe Stock">
            <a:extLst>
              <a:ext uri="{FF2B5EF4-FFF2-40B4-BE49-F238E27FC236}">
                <a16:creationId xmlns:a16="http://schemas.microsoft.com/office/drawing/2014/main" id="{0FDA7D1A-212E-8643-B8FB-BF69FAF228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3335" y="2807398"/>
            <a:ext cx="12192000" cy="3112244"/>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a:extLst>
              <a:ext uri="{FF2B5EF4-FFF2-40B4-BE49-F238E27FC236}">
                <a16:creationId xmlns:a16="http://schemas.microsoft.com/office/drawing/2014/main" id="{937C581F-3F4B-754A-847A-1DA7EF5E258B}"/>
              </a:ext>
            </a:extLst>
          </p:cNvPr>
          <p:cNvSpPr/>
          <p:nvPr/>
        </p:nvSpPr>
        <p:spPr>
          <a:xfrm>
            <a:off x="1516319" y="5907014"/>
            <a:ext cx="1911926" cy="2881746"/>
          </a:xfrm>
          <a:prstGeom prst="roundRect">
            <a:avLst/>
          </a:prstGeom>
          <a:gradFill>
            <a:gsLst>
              <a:gs pos="58000">
                <a:srgbClr val="F193AB"/>
              </a:gs>
              <a:gs pos="66000">
                <a:schemeClr val="accent3">
                  <a:lumMod val="60000"/>
                  <a:lumOff val="40000"/>
                </a:schemeClr>
              </a:gs>
              <a:gs pos="91000">
                <a:schemeClr val="accent3">
                  <a:lumMod val="40000"/>
                  <a:lumOff val="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ar-SA" sz="1600" b="1" dirty="0">
                <a:solidFill>
                  <a:prstClr val="black"/>
                </a:solidFill>
                <a:latin typeface="Calibri"/>
                <a:cs typeface="Arial" panose="020B0604020202020204" pitchFamily="34" charset="0"/>
              </a:rPr>
              <a:t>تفعيل</a:t>
            </a:r>
            <a:r>
              <a:rPr lang="ar-SA" b="1" dirty="0">
                <a:solidFill>
                  <a:prstClr val="black"/>
                </a:solidFill>
                <a:latin typeface="Calibri"/>
                <a:cs typeface="Arial" panose="020B0604020202020204" pitchFamily="34" charset="0"/>
              </a:rPr>
              <a:t> اتفاقيه كليه الطب البيطري جامعه بنها والشركة الوطنية التابعة للقوات المسلحة</a:t>
            </a:r>
            <a:endParaRPr lang="x-none" b="1" dirty="0">
              <a:solidFill>
                <a:prstClr val="black"/>
              </a:solidFill>
              <a:latin typeface="Calibri"/>
            </a:endParaRPr>
          </a:p>
        </p:txBody>
      </p:sp>
      <p:sp>
        <p:nvSpPr>
          <p:cNvPr id="6" name="Rounded Rectangle 5">
            <a:extLst>
              <a:ext uri="{FF2B5EF4-FFF2-40B4-BE49-F238E27FC236}">
                <a16:creationId xmlns:a16="http://schemas.microsoft.com/office/drawing/2014/main" id="{72A4AB82-0DB4-BB42-9494-B53EB3322343}"/>
              </a:ext>
            </a:extLst>
          </p:cNvPr>
          <p:cNvSpPr/>
          <p:nvPr/>
        </p:nvSpPr>
        <p:spPr>
          <a:xfrm>
            <a:off x="3485094" y="5920863"/>
            <a:ext cx="1911926" cy="2881746"/>
          </a:xfrm>
          <a:prstGeom prst="roundRect">
            <a:avLst/>
          </a:prstGeom>
          <a:gradFill>
            <a:gsLst>
              <a:gs pos="58000">
                <a:schemeClr val="accent4">
                  <a:lumMod val="75000"/>
                </a:schemeClr>
              </a:gs>
              <a:gs pos="66000">
                <a:schemeClr val="accent3">
                  <a:lumMod val="60000"/>
                  <a:lumOff val="40000"/>
                </a:schemeClr>
              </a:gs>
              <a:gs pos="91000">
                <a:schemeClr val="accent3">
                  <a:lumMod val="40000"/>
                  <a:lumOff val="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ar-EG" b="1" dirty="0">
                <a:solidFill>
                  <a:prstClr val="black"/>
                </a:solidFill>
                <a:latin typeface="Calibri"/>
                <a:cs typeface="Arial" panose="020B0604020202020204" pitchFamily="34" charset="0"/>
              </a:rPr>
              <a:t>زيادة الانتاج و الربح بما يتوافق مع الرؤية الرئاسية المصرية  2030و الاستراتيجيه الوطنيه لتغير المناخ 2050</a:t>
            </a:r>
          </a:p>
          <a:p>
            <a:pPr algn="ctr" defTabSz="914400">
              <a:defRPr/>
            </a:pPr>
            <a:r>
              <a:rPr lang="ar-EG" b="1" dirty="0">
                <a:solidFill>
                  <a:prstClr val="black"/>
                </a:solidFill>
                <a:latin typeface="Calibri"/>
                <a:cs typeface="Arial" panose="020B0604020202020204" pitchFamily="34" charset="0"/>
              </a:rPr>
              <a:t>لتلبية متطلبات السوق المصري ومتطلبات التصدير.</a:t>
            </a:r>
            <a:endParaRPr lang="x-none" b="1" dirty="0">
              <a:solidFill>
                <a:prstClr val="black"/>
              </a:solidFill>
              <a:latin typeface="Calibri"/>
            </a:endParaRPr>
          </a:p>
        </p:txBody>
      </p:sp>
      <p:sp>
        <p:nvSpPr>
          <p:cNvPr id="7" name="TextBox 6">
            <a:extLst>
              <a:ext uri="{FF2B5EF4-FFF2-40B4-BE49-F238E27FC236}">
                <a16:creationId xmlns:a16="http://schemas.microsoft.com/office/drawing/2014/main" id="{A4A2874B-1326-C747-B6F2-F87699D2FC89}"/>
              </a:ext>
            </a:extLst>
          </p:cNvPr>
          <p:cNvSpPr txBox="1"/>
          <p:nvPr/>
        </p:nvSpPr>
        <p:spPr>
          <a:xfrm>
            <a:off x="6077982" y="2194919"/>
            <a:ext cx="3434317" cy="584775"/>
          </a:xfrm>
          <a:prstGeom prst="rect">
            <a:avLst/>
          </a:prstGeo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defTabSz="914400">
              <a:defRPr/>
            </a:pPr>
            <a:r>
              <a:rPr lang="ar-EG" sz="3200" b="1" dirty="0">
                <a:solidFill>
                  <a:srgbClr val="002060"/>
                </a:solidFill>
                <a:effectLst>
                  <a:outerShdw blurRad="38100" dist="38100" dir="2700000" algn="tl">
                    <a:srgbClr val="000000">
                      <a:alpha val="43137"/>
                    </a:srgbClr>
                  </a:outerShdw>
                </a:effectLst>
                <a:latin typeface="Calibri"/>
                <a:cs typeface="Arial" panose="020B0604020202020204" pitchFamily="34" charset="0"/>
              </a:rPr>
              <a:t>أثر المشروع وتطبيقاته</a:t>
            </a:r>
            <a:endParaRPr lang="en-US" sz="3200" b="1" dirty="0">
              <a:solidFill>
                <a:srgbClr val="002060"/>
              </a:solidFill>
              <a:effectLst>
                <a:outerShdw blurRad="38100" dist="38100" dir="2700000" algn="tl">
                  <a:srgbClr val="000000">
                    <a:alpha val="43137"/>
                  </a:srgbClr>
                </a:outerShdw>
              </a:effectLst>
              <a:latin typeface="Calibri"/>
            </a:endParaRPr>
          </a:p>
        </p:txBody>
      </p:sp>
      <p:sp>
        <p:nvSpPr>
          <p:cNvPr id="10" name="Rounded Rectangle 9">
            <a:extLst>
              <a:ext uri="{FF2B5EF4-FFF2-40B4-BE49-F238E27FC236}">
                <a16:creationId xmlns:a16="http://schemas.microsoft.com/office/drawing/2014/main" id="{F270AAFD-5088-2C41-8C78-F165EA68FF40}"/>
              </a:ext>
            </a:extLst>
          </p:cNvPr>
          <p:cNvSpPr/>
          <p:nvPr/>
        </p:nvSpPr>
        <p:spPr>
          <a:xfrm>
            <a:off x="5463015" y="5948787"/>
            <a:ext cx="2019191" cy="2881746"/>
          </a:xfrm>
          <a:prstGeom prst="roundRect">
            <a:avLst/>
          </a:prstGeom>
          <a:gradFill>
            <a:gsLst>
              <a:gs pos="42000">
                <a:srgbClr val="FFC000"/>
              </a:gs>
              <a:gs pos="66000">
                <a:schemeClr val="accent3">
                  <a:lumMod val="60000"/>
                  <a:lumOff val="40000"/>
                </a:schemeClr>
              </a:gs>
              <a:gs pos="91000">
                <a:schemeClr val="accent3">
                  <a:lumMod val="40000"/>
                  <a:lumOff val="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rtl="1">
              <a:defRPr/>
            </a:pPr>
            <a:r>
              <a:rPr lang="ar-EG" b="1" dirty="0">
                <a:solidFill>
                  <a:prstClr val="black"/>
                </a:solidFill>
                <a:latin typeface="Calibri"/>
                <a:cs typeface="Arial" panose="020B0604020202020204" pitchFamily="34" charset="0"/>
              </a:rPr>
              <a:t>تمكين</a:t>
            </a:r>
            <a:r>
              <a:rPr lang="ar-EG" dirty="0">
                <a:solidFill>
                  <a:prstClr val="white"/>
                </a:solidFill>
                <a:latin typeface="Calibri"/>
                <a:cs typeface="Arial" panose="020B0604020202020204" pitchFamily="34" charset="0"/>
              </a:rPr>
              <a:t> </a:t>
            </a:r>
            <a:r>
              <a:rPr lang="ar-EG" b="1" dirty="0">
                <a:solidFill>
                  <a:prstClr val="black"/>
                </a:solidFill>
                <a:latin typeface="Calibri"/>
                <a:cs typeface="Arial" panose="020B0604020202020204" pitchFamily="34" charset="0"/>
              </a:rPr>
              <a:t>المراة و اتاحه فرص عمل لها بمجال الاستزراع السمكى خاصه محافظه القليوبيه و التى تشمل التربيه و اعمالها, الصيد, البيع و التصنيع</a:t>
            </a:r>
          </a:p>
        </p:txBody>
      </p:sp>
      <p:sp>
        <p:nvSpPr>
          <p:cNvPr id="16" name="Rounded Rectangle 15">
            <a:extLst>
              <a:ext uri="{FF2B5EF4-FFF2-40B4-BE49-F238E27FC236}">
                <a16:creationId xmlns:a16="http://schemas.microsoft.com/office/drawing/2014/main" id="{812C01E8-962B-F044-8F39-DB5F0D322D56}"/>
              </a:ext>
            </a:extLst>
          </p:cNvPr>
          <p:cNvSpPr/>
          <p:nvPr/>
        </p:nvSpPr>
        <p:spPr>
          <a:xfrm>
            <a:off x="7512785" y="5907014"/>
            <a:ext cx="1644237" cy="2881746"/>
          </a:xfrm>
          <a:prstGeom prst="roundRect">
            <a:avLst/>
          </a:prstGeom>
          <a:gradFill>
            <a:gsLst>
              <a:gs pos="57000">
                <a:schemeClr val="accent2">
                  <a:lumMod val="40000"/>
                  <a:lumOff val="60000"/>
                </a:schemeClr>
              </a:gs>
              <a:gs pos="66000">
                <a:schemeClr val="accent3">
                  <a:lumMod val="60000"/>
                  <a:lumOff val="40000"/>
                </a:schemeClr>
              </a:gs>
              <a:gs pos="91000">
                <a:schemeClr val="accent3">
                  <a:lumMod val="40000"/>
                  <a:lumOff val="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rtl="1">
              <a:defRPr/>
            </a:pPr>
            <a:r>
              <a:rPr lang="ar-SA" b="1" dirty="0">
                <a:solidFill>
                  <a:srgbClr val="002060"/>
                </a:solidFill>
                <a:latin typeface="Calibri"/>
                <a:cs typeface="Arial" panose="020B0604020202020204" pitchFamily="34" charset="0"/>
              </a:rPr>
              <a:t>تطبيق نظام التتبع الذكي داخل احواض الاستزراع السمكي وذلك لتحسين </a:t>
            </a:r>
            <a:r>
              <a:rPr lang="ar-EG" b="1" dirty="0">
                <a:solidFill>
                  <a:srgbClr val="002060"/>
                </a:solidFill>
                <a:latin typeface="Calibri"/>
                <a:cs typeface="Arial" panose="020B0604020202020204" pitchFamily="34" charset="0"/>
              </a:rPr>
              <a:t>الأ</a:t>
            </a:r>
            <a:r>
              <a:rPr lang="ar-SA" b="1" dirty="0">
                <a:solidFill>
                  <a:srgbClr val="002060"/>
                </a:solidFill>
                <a:latin typeface="Calibri"/>
                <a:cs typeface="Arial" panose="020B0604020202020204" pitchFamily="34" charset="0"/>
              </a:rPr>
              <a:t>داء و</a:t>
            </a:r>
            <a:r>
              <a:rPr lang="ar-EG" b="1" dirty="0">
                <a:solidFill>
                  <a:srgbClr val="002060"/>
                </a:solidFill>
                <a:latin typeface="Calibri"/>
                <a:cs typeface="Arial" panose="020B0604020202020204" pitchFamily="34" charset="0"/>
              </a:rPr>
              <a:t>الا</a:t>
            </a:r>
            <a:r>
              <a:rPr lang="ar-SA" b="1" dirty="0">
                <a:solidFill>
                  <a:srgbClr val="002060"/>
                </a:solidFill>
                <a:latin typeface="Calibri"/>
                <a:cs typeface="Arial" panose="020B0604020202020204" pitchFamily="34" charset="0"/>
              </a:rPr>
              <a:t>انتاجيه</a:t>
            </a:r>
            <a:endParaRPr lang="x-none" dirty="0">
              <a:solidFill>
                <a:prstClr val="white"/>
              </a:solidFill>
              <a:latin typeface="Calibri"/>
            </a:endParaRPr>
          </a:p>
        </p:txBody>
      </p:sp>
      <p:sp>
        <p:nvSpPr>
          <p:cNvPr id="17" name="Rounded Rectangle 16">
            <a:extLst>
              <a:ext uri="{FF2B5EF4-FFF2-40B4-BE49-F238E27FC236}">
                <a16:creationId xmlns:a16="http://schemas.microsoft.com/office/drawing/2014/main" id="{3D0C779D-AC1D-264B-B559-077BE827E9E7}"/>
              </a:ext>
            </a:extLst>
          </p:cNvPr>
          <p:cNvSpPr/>
          <p:nvPr/>
        </p:nvSpPr>
        <p:spPr>
          <a:xfrm>
            <a:off x="9198420" y="5879309"/>
            <a:ext cx="1775018" cy="2881746"/>
          </a:xfrm>
          <a:prstGeom prst="roundRect">
            <a:avLst/>
          </a:prstGeom>
          <a:gradFill>
            <a:gsLst>
              <a:gs pos="46000">
                <a:schemeClr val="bg2">
                  <a:lumMod val="75000"/>
                </a:schemeClr>
              </a:gs>
              <a:gs pos="58000">
                <a:schemeClr val="tx2">
                  <a:lumMod val="60000"/>
                  <a:lumOff val="40000"/>
                </a:schemeClr>
              </a:gs>
              <a:gs pos="66000">
                <a:schemeClr val="accent3">
                  <a:lumMod val="60000"/>
                  <a:lumOff val="40000"/>
                </a:schemeClr>
              </a:gs>
              <a:gs pos="91000">
                <a:schemeClr val="accent3">
                  <a:lumMod val="40000"/>
                  <a:lumOff val="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rtl="1">
              <a:defRPr/>
            </a:pPr>
            <a:r>
              <a:rPr lang="ar-EG" b="1" dirty="0">
                <a:solidFill>
                  <a:prstClr val="black"/>
                </a:solidFill>
                <a:latin typeface="Calibri"/>
                <a:cs typeface="Arial" panose="020B0604020202020204" pitchFamily="34" charset="0"/>
              </a:rPr>
              <a:t>تفعيل بروتوكول الانتقاء الجيني للاسماك كطريقة امنه وفعالة ورخيصة التكلفة في اختيار الاسماك المقاومه للتغيير المناخي دون غيرها</a:t>
            </a:r>
            <a:endParaRPr lang="x-none" dirty="0">
              <a:solidFill>
                <a:prstClr val="white"/>
              </a:solidFill>
              <a:latin typeface="Calibri"/>
            </a:endParaRPr>
          </a:p>
        </p:txBody>
      </p:sp>
      <p:sp>
        <p:nvSpPr>
          <p:cNvPr id="18" name="Rounded Rectangle 17">
            <a:extLst>
              <a:ext uri="{FF2B5EF4-FFF2-40B4-BE49-F238E27FC236}">
                <a16:creationId xmlns:a16="http://schemas.microsoft.com/office/drawing/2014/main" id="{1A6429BF-BCE1-754A-83B8-07B75B26FDD2}"/>
              </a:ext>
            </a:extLst>
          </p:cNvPr>
          <p:cNvSpPr/>
          <p:nvPr/>
        </p:nvSpPr>
        <p:spPr>
          <a:xfrm>
            <a:off x="11018085" y="5865449"/>
            <a:ext cx="2618336" cy="2881746"/>
          </a:xfrm>
          <a:prstGeom prst="roundRect">
            <a:avLst/>
          </a:prstGeom>
          <a:gradFill>
            <a:gsLst>
              <a:gs pos="58000">
                <a:schemeClr val="accent5">
                  <a:lumMod val="40000"/>
                  <a:lumOff val="60000"/>
                </a:schemeClr>
              </a:gs>
              <a:gs pos="66000">
                <a:schemeClr val="accent3">
                  <a:lumMod val="60000"/>
                  <a:lumOff val="40000"/>
                </a:schemeClr>
              </a:gs>
              <a:gs pos="91000">
                <a:schemeClr val="accent3">
                  <a:lumMod val="40000"/>
                  <a:lumOff val="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Low" defTabSz="914400" rtl="1">
              <a:defRPr/>
            </a:pPr>
            <a:r>
              <a:rPr lang="ar-EG" sz="1600" b="1" dirty="0">
                <a:solidFill>
                  <a:prstClr val="black"/>
                </a:solidFill>
                <a:latin typeface="Calibri"/>
                <a:cs typeface="Arial" panose="020B0604020202020204" pitchFamily="34" charset="0"/>
              </a:rPr>
              <a:t>تطبيق نتائح هذا المشروع علي نطاق واسع سيجعلنا نتغلب تماما على استخدام المكونات الكيميائيه لرفع المناعه و المقاومه و الاستعاضه بالمكونات الطبيعيه و التى يسهل الحصول عليها و لاتمثل خطورة على البيئه , الاسماك او الانسان ولا يؤدى تجهيزها الى اى انبعاثات او مخفات ضارة.</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914562">
            <a:off x="1643858" y="3208005"/>
            <a:ext cx="3800629" cy="352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907412">
            <a:off x="1484514" y="2367687"/>
            <a:ext cx="3551628" cy="97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9237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1000" fill="hold"/>
                                        <p:tgtEl>
                                          <p:spTgt spid="10"/>
                                        </p:tgtEl>
                                        <p:attrNameLst>
                                          <p:attrName>ppt_w</p:attrName>
                                        </p:attrNameLst>
                                      </p:cBhvr>
                                      <p:tavLst>
                                        <p:tav tm="0">
                                          <p:val>
                                            <p:fltVal val="0"/>
                                          </p:val>
                                        </p:tav>
                                        <p:tav tm="100000">
                                          <p:val>
                                            <p:strVal val="#ppt_w"/>
                                          </p:val>
                                        </p:tav>
                                      </p:tavLst>
                                    </p:anim>
                                    <p:anim calcmode="lin" valueType="num">
                                      <p:cBhvr>
                                        <p:cTn id="22" dur="1000" fill="hold"/>
                                        <p:tgtEl>
                                          <p:spTgt spid="10"/>
                                        </p:tgtEl>
                                        <p:attrNameLst>
                                          <p:attrName>ppt_h</p:attrName>
                                        </p:attrNameLst>
                                      </p:cBhvr>
                                      <p:tavLst>
                                        <p:tav tm="0">
                                          <p:val>
                                            <p:fltVal val="0"/>
                                          </p:val>
                                        </p:tav>
                                        <p:tav tm="100000">
                                          <p:val>
                                            <p:strVal val="#ppt_h"/>
                                          </p:val>
                                        </p:tav>
                                      </p:tavLst>
                                    </p:anim>
                                    <p:anim calcmode="lin" valueType="num">
                                      <p:cBhvr>
                                        <p:cTn id="23" dur="1000" fill="hold"/>
                                        <p:tgtEl>
                                          <p:spTgt spid="10"/>
                                        </p:tgtEl>
                                        <p:attrNameLst>
                                          <p:attrName>style.rotation</p:attrName>
                                        </p:attrNameLst>
                                      </p:cBhvr>
                                      <p:tavLst>
                                        <p:tav tm="0">
                                          <p:val>
                                            <p:fltVal val="90"/>
                                          </p:val>
                                        </p:tav>
                                        <p:tav tm="100000">
                                          <p:val>
                                            <p:fltVal val="0"/>
                                          </p:val>
                                        </p:tav>
                                      </p:tavLst>
                                    </p:anim>
                                    <p:animEffect transition="in" filter="fade">
                                      <p:cBhvr>
                                        <p:cTn id="24" dur="10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1000" fill="hold"/>
                                        <p:tgtEl>
                                          <p:spTgt spid="16"/>
                                        </p:tgtEl>
                                        <p:attrNameLst>
                                          <p:attrName>ppt_w</p:attrName>
                                        </p:attrNameLst>
                                      </p:cBhvr>
                                      <p:tavLst>
                                        <p:tav tm="0">
                                          <p:val>
                                            <p:fltVal val="0"/>
                                          </p:val>
                                        </p:tav>
                                        <p:tav tm="100000">
                                          <p:val>
                                            <p:strVal val="#ppt_w"/>
                                          </p:val>
                                        </p:tav>
                                      </p:tavLst>
                                    </p:anim>
                                    <p:anim calcmode="lin" valueType="num">
                                      <p:cBhvr>
                                        <p:cTn id="30" dur="1000" fill="hold"/>
                                        <p:tgtEl>
                                          <p:spTgt spid="16"/>
                                        </p:tgtEl>
                                        <p:attrNameLst>
                                          <p:attrName>ppt_h</p:attrName>
                                        </p:attrNameLst>
                                      </p:cBhvr>
                                      <p:tavLst>
                                        <p:tav tm="0">
                                          <p:val>
                                            <p:fltVal val="0"/>
                                          </p:val>
                                        </p:tav>
                                        <p:tav tm="100000">
                                          <p:val>
                                            <p:strVal val="#ppt_h"/>
                                          </p:val>
                                        </p:tav>
                                      </p:tavLst>
                                    </p:anim>
                                    <p:anim calcmode="lin" valueType="num">
                                      <p:cBhvr>
                                        <p:cTn id="31" dur="1000" fill="hold"/>
                                        <p:tgtEl>
                                          <p:spTgt spid="16"/>
                                        </p:tgtEl>
                                        <p:attrNameLst>
                                          <p:attrName>style.rotation</p:attrName>
                                        </p:attrNameLst>
                                      </p:cBhvr>
                                      <p:tavLst>
                                        <p:tav tm="0">
                                          <p:val>
                                            <p:fltVal val="90"/>
                                          </p:val>
                                        </p:tav>
                                        <p:tav tm="100000">
                                          <p:val>
                                            <p:fltVal val="0"/>
                                          </p:val>
                                        </p:tav>
                                      </p:tavLst>
                                    </p:anim>
                                    <p:animEffect transition="in" filter="fade">
                                      <p:cBhvr>
                                        <p:cTn id="32" dur="10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1000" fill="hold"/>
                                        <p:tgtEl>
                                          <p:spTgt spid="17"/>
                                        </p:tgtEl>
                                        <p:attrNameLst>
                                          <p:attrName>ppt_w</p:attrName>
                                        </p:attrNameLst>
                                      </p:cBhvr>
                                      <p:tavLst>
                                        <p:tav tm="0">
                                          <p:val>
                                            <p:fltVal val="0"/>
                                          </p:val>
                                        </p:tav>
                                        <p:tav tm="100000">
                                          <p:val>
                                            <p:strVal val="#ppt_w"/>
                                          </p:val>
                                        </p:tav>
                                      </p:tavLst>
                                    </p:anim>
                                    <p:anim calcmode="lin" valueType="num">
                                      <p:cBhvr>
                                        <p:cTn id="38" dur="1000" fill="hold"/>
                                        <p:tgtEl>
                                          <p:spTgt spid="17"/>
                                        </p:tgtEl>
                                        <p:attrNameLst>
                                          <p:attrName>ppt_h</p:attrName>
                                        </p:attrNameLst>
                                      </p:cBhvr>
                                      <p:tavLst>
                                        <p:tav tm="0">
                                          <p:val>
                                            <p:fltVal val="0"/>
                                          </p:val>
                                        </p:tav>
                                        <p:tav tm="100000">
                                          <p:val>
                                            <p:strVal val="#ppt_h"/>
                                          </p:val>
                                        </p:tav>
                                      </p:tavLst>
                                    </p:anim>
                                    <p:anim calcmode="lin" valueType="num">
                                      <p:cBhvr>
                                        <p:cTn id="39" dur="1000" fill="hold"/>
                                        <p:tgtEl>
                                          <p:spTgt spid="17"/>
                                        </p:tgtEl>
                                        <p:attrNameLst>
                                          <p:attrName>style.rotation</p:attrName>
                                        </p:attrNameLst>
                                      </p:cBhvr>
                                      <p:tavLst>
                                        <p:tav tm="0">
                                          <p:val>
                                            <p:fltVal val="90"/>
                                          </p:val>
                                        </p:tav>
                                        <p:tav tm="100000">
                                          <p:val>
                                            <p:fltVal val="0"/>
                                          </p:val>
                                        </p:tav>
                                      </p:tavLst>
                                    </p:anim>
                                    <p:animEffect transition="in" filter="fade">
                                      <p:cBhvr>
                                        <p:cTn id="40" dur="10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1000" fill="hold"/>
                                        <p:tgtEl>
                                          <p:spTgt spid="18"/>
                                        </p:tgtEl>
                                        <p:attrNameLst>
                                          <p:attrName>ppt_w</p:attrName>
                                        </p:attrNameLst>
                                      </p:cBhvr>
                                      <p:tavLst>
                                        <p:tav tm="0">
                                          <p:val>
                                            <p:fltVal val="0"/>
                                          </p:val>
                                        </p:tav>
                                        <p:tav tm="100000">
                                          <p:val>
                                            <p:strVal val="#ppt_w"/>
                                          </p:val>
                                        </p:tav>
                                      </p:tavLst>
                                    </p:anim>
                                    <p:anim calcmode="lin" valueType="num">
                                      <p:cBhvr>
                                        <p:cTn id="46" dur="1000" fill="hold"/>
                                        <p:tgtEl>
                                          <p:spTgt spid="18"/>
                                        </p:tgtEl>
                                        <p:attrNameLst>
                                          <p:attrName>ppt_h</p:attrName>
                                        </p:attrNameLst>
                                      </p:cBhvr>
                                      <p:tavLst>
                                        <p:tav tm="0">
                                          <p:val>
                                            <p:fltVal val="0"/>
                                          </p:val>
                                        </p:tav>
                                        <p:tav tm="100000">
                                          <p:val>
                                            <p:strVal val="#ppt_h"/>
                                          </p:val>
                                        </p:tav>
                                      </p:tavLst>
                                    </p:anim>
                                    <p:anim calcmode="lin" valueType="num">
                                      <p:cBhvr>
                                        <p:cTn id="47" dur="1000" fill="hold"/>
                                        <p:tgtEl>
                                          <p:spTgt spid="18"/>
                                        </p:tgtEl>
                                        <p:attrNameLst>
                                          <p:attrName>style.rotation</p:attrName>
                                        </p:attrNameLst>
                                      </p:cBhvr>
                                      <p:tavLst>
                                        <p:tav tm="0">
                                          <p:val>
                                            <p:fltVal val="90"/>
                                          </p:val>
                                        </p:tav>
                                        <p:tav tm="100000">
                                          <p:val>
                                            <p:fltVal val="0"/>
                                          </p:val>
                                        </p:tav>
                                      </p:tavLst>
                                    </p:anim>
                                    <p:animEffect transition="in" filter="fade">
                                      <p:cBhvr>
                                        <p:cTn id="48"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animBg="1"/>
      <p:bldP spid="16" grpId="0" animBg="1"/>
      <p:bldP spid="17"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3376"/>
          <a:stretch/>
        </p:blipFill>
        <p:spPr>
          <a:xfrm>
            <a:off x="9274995" y="3940413"/>
            <a:ext cx="4089027" cy="2703237"/>
          </a:xfrm>
          <a:prstGeom prst="rect">
            <a:avLst/>
          </a:prstGeom>
        </p:spPr>
      </p:pic>
      <p:sp>
        <p:nvSpPr>
          <p:cNvPr id="4" name="Rectangle 3"/>
          <p:cNvSpPr/>
          <p:nvPr/>
        </p:nvSpPr>
        <p:spPr>
          <a:xfrm>
            <a:off x="10818693" y="5687998"/>
            <a:ext cx="2649415" cy="738664"/>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pPr algn="ctr" defTabSz="914400" rtl="1">
              <a:defRPr/>
            </a:pPr>
            <a:r>
              <a:rPr lang="ar-EG" sz="1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نظام الاستزارع المستخدم لدراسه فاعليه الاضافات الطبيعيه على مقاومه التغيرات المناخيه بالولايات المتحده الامريكيه</a:t>
            </a:r>
            <a:endParaRPr lang="en-US" sz="1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rotWithShape="1">
          <a:blip r:embed="rId3"/>
          <a:srcRect t="24989"/>
          <a:stretch/>
        </p:blipFill>
        <p:spPr>
          <a:xfrm>
            <a:off x="4934729" y="4076517"/>
            <a:ext cx="4149697" cy="2366858"/>
          </a:xfrm>
          <a:prstGeom prst="rect">
            <a:avLst/>
          </a:prstGeom>
        </p:spPr>
      </p:pic>
      <p:sp>
        <p:nvSpPr>
          <p:cNvPr id="6" name="Rectangle 5"/>
          <p:cNvSpPr/>
          <p:nvPr/>
        </p:nvSpPr>
        <p:spPr>
          <a:xfrm>
            <a:off x="6506115" y="5370412"/>
            <a:ext cx="2555380" cy="830997"/>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defTabSz="914400" rtl="1">
              <a:defRPr/>
            </a:pPr>
            <a:r>
              <a:rPr lang="ar-EG" sz="16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تانك سعه 10000 لتر محاكاه الظروف المناخيه القارسه بالولايات المتحده الامريكيه</a:t>
            </a:r>
            <a:endParaRPr lang="en-US" sz="16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9193409" y="6548142"/>
            <a:ext cx="4044001" cy="2061771"/>
          </a:xfrm>
          <a:prstGeom prst="rect">
            <a:avLst/>
          </a:prstGeom>
        </p:spPr>
      </p:pic>
      <p:sp>
        <p:nvSpPr>
          <p:cNvPr id="8" name="Rectangle 7"/>
          <p:cNvSpPr/>
          <p:nvPr/>
        </p:nvSpPr>
        <p:spPr>
          <a:xfrm>
            <a:off x="9789846" y="7859400"/>
            <a:ext cx="3584478" cy="738664"/>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Low" defTabSz="914400" rtl="1">
              <a:defRPr/>
            </a:pPr>
            <a:r>
              <a:rPr lang="ar-EG" sz="1400" b="1" dirty="0">
                <a:solidFill>
                  <a:prstClr val="black"/>
                </a:solidFill>
                <a:latin typeface="Times New Roman" panose="02020603050405020304" pitchFamily="18" charset="0"/>
                <a:cs typeface="Times New Roman" panose="02020603050405020304" pitchFamily="18" charset="0"/>
              </a:rPr>
              <a:t>اقفاص عائمه سعه 350 لتر داخل تانك سعه 10000 لتر محاكاه الظروف المناخيه القارسه بالولايات المتحده الامريكيه</a:t>
            </a:r>
            <a:endParaRPr lang="en-US" sz="1400" b="1" dirty="0">
              <a:solidFill>
                <a:prstClr val="black"/>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rotWithShape="1">
          <a:blip r:embed="rId5">
            <a:extLst>
              <a:ext uri="{BEBA8EAE-BF5A-486C-A8C5-ECC9F3942E4B}">
                <a14:imgProps xmlns:a14="http://schemas.microsoft.com/office/drawing/2010/main">
                  <a14:imgLayer r:embed="rId6">
                    <a14:imgEffect>
                      <a14:sharpenSoften amount="50000"/>
                    </a14:imgEffect>
                    <a14:imgEffect>
                      <a14:saturation sat="400000"/>
                    </a14:imgEffect>
                  </a14:imgLayer>
                </a14:imgProps>
              </a:ext>
            </a:extLst>
          </a:blip>
          <a:srcRect l="1" r="1523"/>
          <a:stretch/>
        </p:blipFill>
        <p:spPr>
          <a:xfrm flipH="1">
            <a:off x="1405062" y="6793578"/>
            <a:ext cx="3446583" cy="1996811"/>
          </a:xfrm>
          <a:prstGeom prst="rect">
            <a:avLst/>
          </a:prstGeom>
        </p:spPr>
      </p:pic>
      <p:sp>
        <p:nvSpPr>
          <p:cNvPr id="10" name="Rectangle 9"/>
          <p:cNvSpPr/>
          <p:nvPr/>
        </p:nvSpPr>
        <p:spPr>
          <a:xfrm>
            <a:off x="1444288" y="8181772"/>
            <a:ext cx="3431824" cy="52322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defTabSz="914400">
              <a:defRPr/>
            </a:pPr>
            <a:r>
              <a:rPr lang="ar-EG" sz="14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تحدى البروده القارسه بفصل الشتاء 1.6-9.9 بمتوسط  7 درجات</a:t>
            </a:r>
          </a:p>
        </p:txBody>
      </p:sp>
      <p:sp>
        <p:nvSpPr>
          <p:cNvPr id="13" name="Content Placeholder 2"/>
          <p:cNvSpPr txBox="1">
            <a:spLocks/>
          </p:cNvSpPr>
          <p:nvPr/>
        </p:nvSpPr>
        <p:spPr>
          <a:xfrm>
            <a:off x="5226783" y="2146059"/>
            <a:ext cx="8288216" cy="193045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Low" rtl="1">
              <a:buNone/>
              <a:defRPr/>
            </a:pPr>
            <a:r>
              <a:rPr lang="ar-EG" sz="2000" b="1" dirty="0">
                <a:solidFill>
                  <a:srgbClr val="C00000"/>
                </a:solidFill>
                <a:latin typeface="Calibri"/>
                <a:cs typeface="Arial" panose="020B0604020202020204" pitchFamily="34" charset="0"/>
              </a:rPr>
              <a:t>ما تم تنفيذه والخطط المستقبلية للمشروع : </a:t>
            </a:r>
          </a:p>
          <a:p>
            <a:pPr algn="justLow" rtl="1">
              <a:defRPr/>
            </a:pPr>
            <a:r>
              <a:rPr lang="ar-EG" sz="2000" b="1" dirty="0">
                <a:solidFill>
                  <a:prstClr val="black"/>
                </a:solidFill>
                <a:latin typeface="Calibri"/>
                <a:cs typeface="Arial" panose="020B0604020202020204" pitchFamily="34" charset="0"/>
              </a:rPr>
              <a:t>استنادا على النتائج الايجابيه والتى اكدت قدرة جزيئات النانو النباتيه مثل الاستراجلس , سبيرولينا على تحسين الاداء العام للاسماك و رفع استجابتها المناعيه و قدرتها على مقاومه التغيرات و عوامل الاجهاد المناخى , فان مقترح المشروع المقدم يهدف الى </a:t>
            </a:r>
            <a:r>
              <a:rPr lang="ar-SA" sz="2000" b="1" dirty="0">
                <a:solidFill>
                  <a:prstClr val="black"/>
                </a:solidFill>
                <a:latin typeface="Calibri"/>
                <a:cs typeface="Arial" panose="020B0604020202020204" pitchFamily="34" charset="0"/>
              </a:rPr>
              <a:t>تحسين مناعة ومقاومه اسماك البلطي النيلي للتغير المناخي عن طريق استخدام مستخلصات نباتيه بالطرق العادية والنانوية. </a:t>
            </a:r>
            <a:r>
              <a:rPr lang="ar-EG" sz="2000" b="1" dirty="0">
                <a:solidFill>
                  <a:prstClr val="black"/>
                </a:solidFill>
                <a:latin typeface="Calibri"/>
                <a:cs typeface="Arial" panose="020B0604020202020204" pitchFamily="34" charset="0"/>
              </a:rPr>
              <a:t>سيتم تنفيذ هذه التقنيات الجزيئية بعد دمج علف البلطي مع المواد النباتية النانوية الطبيعية.</a:t>
            </a:r>
            <a:endParaRPr lang="en-US" sz="2000" b="1" dirty="0">
              <a:solidFill>
                <a:prstClr val="black"/>
              </a:solidFill>
              <a:latin typeface="Calibri"/>
            </a:endParaRPr>
          </a:p>
          <a:p>
            <a:pPr algn="justLow" rtl="1">
              <a:defRPr/>
            </a:pPr>
            <a:endParaRPr lang="ar-EG" sz="2000" b="1" dirty="0">
              <a:solidFill>
                <a:sysClr val="windowText" lastClr="000000"/>
              </a:solidFill>
              <a:latin typeface="Calibri" panose="020F0502020204030204"/>
              <a:cs typeface="Arial" panose="020B0604020202020204" pitchFamily="34" charset="0"/>
            </a:endParaRPr>
          </a:p>
          <a:p>
            <a:pPr algn="justLow" rtl="1">
              <a:defRPr/>
            </a:pPr>
            <a:endParaRPr lang="ar-EG" sz="2000" b="1" dirty="0">
              <a:solidFill>
                <a:sysClr val="windowText" lastClr="000000"/>
              </a:solidFill>
              <a:latin typeface="Calibri" panose="020F0502020204030204"/>
              <a:cs typeface="Arial" panose="020B0604020202020204" pitchFamily="34" charset="0"/>
            </a:endParaRPr>
          </a:p>
          <a:p>
            <a:pPr marL="0" indent="0" algn="justLow" rtl="1">
              <a:buNone/>
              <a:defRPr/>
            </a:pPr>
            <a:endParaRPr lang="ar-EG" sz="2000" b="1" dirty="0">
              <a:solidFill>
                <a:sysClr val="windowText" lastClr="000000"/>
              </a:solidFill>
              <a:latin typeface="Calibri" panose="020F0502020204030204"/>
              <a:cs typeface="Arial" panose="020B0604020202020204" pitchFamily="34" charset="0"/>
            </a:endParaRPr>
          </a:p>
        </p:txBody>
      </p:sp>
      <p:pic>
        <p:nvPicPr>
          <p:cNvPr id="14" name="Picture 2" descr="D:\old\Post D\Exp\Curcumin EXP\photos\IMG-20180118-WA000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92630" y="4466649"/>
            <a:ext cx="3259014" cy="225773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D:\old\Post D\Exp\Curcumin EXP\photos\IMG-20180118-WA0003.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34729" y="6541497"/>
            <a:ext cx="4126767" cy="209655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2084256" y="5901811"/>
            <a:ext cx="2767388" cy="64633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defTabSz="914400" rtl="1">
              <a:defRPr/>
            </a:pPr>
            <a:r>
              <a:rPr lang="ar-EG" sz="1200" b="1" dirty="0">
                <a:solidFill>
                  <a:prstClr val="black"/>
                </a:solidFill>
                <a:latin typeface="Times New Roman" panose="02020603050405020304" pitchFamily="18" charset="0"/>
                <a:cs typeface="Times New Roman" panose="02020603050405020304" pitchFamily="18" charset="0"/>
              </a:rPr>
              <a:t>اختبار قدرة الكركمين على مواجهه البرودة القارسه 2-13.5 بمتوسط 10 درجات بفصل الشتاء- اقفاص عائمه- رشيد –محافظه البحيره</a:t>
            </a:r>
            <a:endParaRPr lang="en-US" sz="1200" b="1" dirty="0">
              <a:solidFill>
                <a:prstClr val="black"/>
              </a:solidFill>
              <a:latin typeface="Times New Roman" panose="02020603050405020304" pitchFamily="18" charset="0"/>
              <a:cs typeface="Times New Roman" panose="02020603050405020304" pitchFamily="18" charset="0"/>
            </a:endParaRPr>
          </a:p>
        </p:txBody>
      </p:sp>
      <p:pic>
        <p:nvPicPr>
          <p:cNvPr id="3074"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2292" y="2123237"/>
            <a:ext cx="3363083" cy="2366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2180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474" r="-2" b="-2"/>
          <a:stretch/>
        </p:blipFill>
        <p:spPr bwMode="auto">
          <a:xfrm>
            <a:off x="4833406" y="1936635"/>
            <a:ext cx="3295762" cy="197599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6" descr="فيبكو مجمع الصناعات الغذائيه ق م">
            <a:extLst>
              <a:ext uri="{FF2B5EF4-FFF2-40B4-BE49-F238E27FC236}">
                <a16:creationId xmlns:a16="http://schemas.microsoft.com/office/drawing/2014/main" id="{6800CE33-2910-A246-86FA-F4B8203F6149}"/>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0000"/>
                    </a14:imgEffect>
                    <a14:imgEffect>
                      <a14:colorTemperature colorTemp="8800"/>
                    </a14:imgEffect>
                    <a14:imgEffect>
                      <a14:saturation sat="400000"/>
                    </a14:imgEffect>
                    <a14:imgEffect>
                      <a14:brightnessContrast bright="20000" contrast="20000"/>
                    </a14:imgEffect>
                  </a14:imgLayer>
                </a14:imgProps>
              </a:ext>
              <a:ext uri="{28A0092B-C50C-407E-A947-70E740481C1C}">
                <a14:useLocalDpi xmlns:a14="http://schemas.microsoft.com/office/drawing/2010/main" val="0"/>
              </a:ext>
            </a:extLst>
          </a:blip>
          <a:srcRect r="2" b="3980"/>
          <a:stretch/>
        </p:blipFill>
        <p:spPr bwMode="auto">
          <a:xfrm>
            <a:off x="11555987" y="3125455"/>
            <a:ext cx="2008304" cy="9873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5605" r="8739" b="3"/>
          <a:stretch/>
        </p:blipFill>
        <p:spPr bwMode="auto">
          <a:xfrm>
            <a:off x="8280687" y="1936635"/>
            <a:ext cx="3228611" cy="197599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45710" y="4032923"/>
            <a:ext cx="1383459" cy="2291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descr="A large body of water&#10;&#10;Description automatically generated"/>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33407" y="4032923"/>
            <a:ext cx="1806795" cy="2291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873768" y="2333077"/>
            <a:ext cx="1372745" cy="591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07418" y="1922795"/>
            <a:ext cx="2097281" cy="1989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71736" y="4032922"/>
            <a:ext cx="2932962" cy="1787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0"/>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10000" b="90000" l="10000" r="90000"/>
                    </a14:imgEffect>
                    <a14:imgEffect>
                      <a14:sharpenSoften amount="50000"/>
                    </a14:imgEffect>
                    <a14:imgEffect>
                      <a14:saturation sat="400000"/>
                    </a14:imgEffect>
                  </a14:imgLayer>
                </a14:imgProps>
              </a:ext>
              <a:ext uri="{28A0092B-C50C-407E-A947-70E740481C1C}">
                <a14:useLocalDpi xmlns:a14="http://schemas.microsoft.com/office/drawing/2010/main" val="0"/>
              </a:ext>
            </a:extLst>
          </a:blip>
          <a:srcRect l="21197" r="22333"/>
          <a:stretch/>
        </p:blipFill>
        <p:spPr bwMode="auto">
          <a:xfrm>
            <a:off x="3769236" y="2970303"/>
            <a:ext cx="871560" cy="834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a:extLst>
              <a:ext uri="{FF2B5EF4-FFF2-40B4-BE49-F238E27FC236}">
                <a16:creationId xmlns:a16="http://schemas.microsoft.com/office/drawing/2014/main" id="{4E4AB0F4-6F5A-F94E-88D2-6946FB8D12A4}"/>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739910" y="2537563"/>
            <a:ext cx="737065" cy="7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D:\Fac. projects\Develop. ministry\Hiam Said Project\Design.JPG"/>
          <p:cNvPicPr>
            <a:picLocks noChangeAspect="1" noChangeArrowheads="1"/>
          </p:cNvPicPr>
          <p:nvPr/>
        </p:nvPicPr>
        <p:blipFill rotWithShape="1">
          <a:blip r:embed="rId14">
            <a:extLst>
              <a:ext uri="{28A0092B-C50C-407E-A947-70E740481C1C}">
                <a14:useLocalDpi xmlns:a14="http://schemas.microsoft.com/office/drawing/2010/main" val="0"/>
              </a:ext>
            </a:extLst>
          </a:blip>
          <a:srcRect l="20161" r="15366" b="9236"/>
          <a:stretch/>
        </p:blipFill>
        <p:spPr bwMode="auto">
          <a:xfrm>
            <a:off x="8280687" y="4054185"/>
            <a:ext cx="3135881" cy="235561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8" name="Content Placeholder 2">
            <a:extLst>
              <a:ext uri="{FF2B5EF4-FFF2-40B4-BE49-F238E27FC236}">
                <a16:creationId xmlns:a16="http://schemas.microsoft.com/office/drawing/2014/main" id="{FCBC184C-43CC-1000-4EBE-254852921E85}"/>
              </a:ext>
            </a:extLst>
          </p:cNvPr>
          <p:cNvGraphicFramePr>
            <a:graphicFrameLocks/>
          </p:cNvGraphicFramePr>
          <p:nvPr>
            <p:extLst>
              <p:ext uri="{D42A27DB-BD31-4B8C-83A1-F6EECF244321}">
                <p14:modId xmlns:p14="http://schemas.microsoft.com/office/powerpoint/2010/main" val="341802140"/>
              </p:ext>
            </p:extLst>
          </p:nvPr>
        </p:nvGraphicFramePr>
        <p:xfrm>
          <a:off x="2390970" y="6696023"/>
          <a:ext cx="10562491" cy="2151946"/>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
        <p:nvSpPr>
          <p:cNvPr id="19" name="Title 1">
            <a:extLst>
              <a:ext uri="{FF2B5EF4-FFF2-40B4-BE49-F238E27FC236}">
                <a16:creationId xmlns:a16="http://schemas.microsoft.com/office/drawing/2014/main" id="{4213736A-515E-D449-B00A-C13AC0925111}"/>
              </a:ext>
            </a:extLst>
          </p:cNvPr>
          <p:cNvSpPr txBox="1">
            <a:spLocks/>
          </p:cNvSpPr>
          <p:nvPr/>
        </p:nvSpPr>
        <p:spPr>
          <a:xfrm>
            <a:off x="10917164" y="6547247"/>
            <a:ext cx="2353277" cy="377804"/>
          </a:xfrm>
          <a:prstGeom prst="rect">
            <a:avLst/>
          </a:prstGeo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defRPr/>
            </a:pPr>
            <a:r>
              <a:rPr lang="ar-EG" sz="2000" b="1" dirty="0">
                <a:solidFill>
                  <a:srgbClr val="002060"/>
                </a:solidFill>
                <a:effectLst>
                  <a:outerShdw blurRad="38100" dist="38100" dir="2700000" algn="tl">
                    <a:srgbClr val="000000">
                      <a:alpha val="43137"/>
                    </a:srgbClr>
                  </a:outerShdw>
                </a:effectLst>
                <a:latin typeface="Calibri Light"/>
                <a:cs typeface="Times New Roman" panose="02020603050405020304" pitchFamily="18" charset="0"/>
              </a:rPr>
              <a:t>التمكين وتكافؤ الفرص</a:t>
            </a:r>
            <a:endParaRPr lang="en-US" sz="2000" dirty="0">
              <a:solidFill>
                <a:srgbClr val="002060"/>
              </a:solidFill>
              <a:effectLst>
                <a:outerShdw blurRad="38100" dist="38100" dir="2700000" algn="tl">
                  <a:srgbClr val="000000">
                    <a:alpha val="43137"/>
                  </a:srgbClr>
                </a:outerShdw>
              </a:effectLst>
              <a:latin typeface="Calibri Light"/>
            </a:endParaRPr>
          </a:p>
        </p:txBody>
      </p:sp>
      <p:pic>
        <p:nvPicPr>
          <p:cNvPr id="20" name="Picture 6" descr="Buy Fresh Tilapia Online - Shop Fresh Food on Carrefour UAE">
            <a:extLst>
              <a:ext uri="{FF2B5EF4-FFF2-40B4-BE49-F238E27FC236}">
                <a16:creationId xmlns:a16="http://schemas.microsoft.com/office/drawing/2014/main" id="{5911F73B-195E-E444-86C0-761D5F00CDD6}"/>
              </a:ext>
            </a:extLst>
          </p:cNvPr>
          <p:cNvPicPr>
            <a:picLocks noChangeAspect="1" noChangeArrowheads="1"/>
          </p:cNvPicPr>
          <p:nvPr/>
        </p:nvPicPr>
        <p:blipFill rotWithShape="1">
          <a:blip r:embed="rId20" cstate="print">
            <a:extLst>
              <a:ext uri="{28A0092B-C50C-407E-A947-70E740481C1C}">
                <a14:useLocalDpi xmlns:a14="http://schemas.microsoft.com/office/drawing/2010/main" val="0"/>
              </a:ext>
            </a:extLst>
          </a:blip>
          <a:srcRect t="24865" b="27285"/>
          <a:stretch/>
        </p:blipFill>
        <p:spPr bwMode="auto">
          <a:xfrm>
            <a:off x="12239879" y="5061301"/>
            <a:ext cx="1041690" cy="498443"/>
          </a:xfrm>
          <a:prstGeom prst="rect">
            <a:avLst/>
          </a:prstGeom>
          <a:noFill/>
          <a:extLst>
            <a:ext uri="{909E8E84-426E-40DD-AFC4-6F175D3DCCD1}">
              <a14:hiddenFill xmlns:a14="http://schemas.microsoft.com/office/drawing/2010/main">
                <a:solidFill>
                  <a:srgbClr val="FFFFFF"/>
                </a:solidFill>
              </a14:hiddenFill>
            </a:ext>
          </a:extLst>
        </p:spPr>
      </p:pic>
      <p:sp>
        <p:nvSpPr>
          <p:cNvPr id="21" name="Rounded Rectangle 20">
            <a:extLst>
              <a:ext uri="{FF2B5EF4-FFF2-40B4-BE49-F238E27FC236}">
                <a16:creationId xmlns:a16="http://schemas.microsoft.com/office/drawing/2014/main" id="{214310BC-681D-F447-8771-BADC97642239}"/>
              </a:ext>
            </a:extLst>
          </p:cNvPr>
          <p:cNvSpPr/>
          <p:nvPr/>
        </p:nvSpPr>
        <p:spPr>
          <a:xfrm>
            <a:off x="12220899" y="5559744"/>
            <a:ext cx="737959" cy="30167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defTabSz="914400">
              <a:defRPr/>
            </a:pPr>
            <a:r>
              <a:rPr lang="ar-SA" sz="1400" b="1" dirty="0">
                <a:solidFill>
                  <a:prstClr val="black"/>
                </a:solidFill>
                <a:latin typeface="Calibri"/>
                <a:cs typeface="Arial" panose="020B0604020202020204" pitchFamily="34" charset="0"/>
              </a:rPr>
              <a:t>مقاومه </a:t>
            </a:r>
            <a:endParaRPr lang="x-none" sz="1400" b="1" dirty="0">
              <a:solidFill>
                <a:prstClr val="black"/>
              </a:solidFill>
              <a:latin typeface="Calibri"/>
            </a:endParaRPr>
          </a:p>
        </p:txBody>
      </p:sp>
      <p:pic>
        <p:nvPicPr>
          <p:cNvPr id="22" name="Picture 4" descr="سمكة البلطي Tilapia وخطرها على البيئة العراقية مركز بحوث ومتحف التاريخ  الطبيعي">
            <a:extLst>
              <a:ext uri="{FF2B5EF4-FFF2-40B4-BE49-F238E27FC236}">
                <a16:creationId xmlns:a16="http://schemas.microsoft.com/office/drawing/2014/main" id="{F6573FE9-7DB8-FE41-B8F3-F5D2A055FAC4}"/>
              </a:ext>
            </a:extLst>
          </p:cNvPr>
          <p:cNvPicPr>
            <a:picLocks noChangeAspect="1" noChangeArrowheads="1"/>
          </p:cNvPicPr>
          <p:nvPr/>
        </p:nvPicPr>
        <p:blipFill rotWithShape="1">
          <a:blip r:embed="rId21" cstate="print">
            <a:duotone>
              <a:schemeClr val="accent3">
                <a:shade val="45000"/>
                <a:satMod val="135000"/>
              </a:schemeClr>
              <a:prstClr val="white"/>
            </a:duotone>
            <a:extLst>
              <a:ext uri="{28A0092B-C50C-407E-A947-70E740481C1C}">
                <a14:useLocalDpi xmlns:a14="http://schemas.microsoft.com/office/drawing/2010/main" val="0"/>
              </a:ext>
            </a:extLst>
          </a:blip>
          <a:srcRect t="10591" b="8747"/>
          <a:stretch/>
        </p:blipFill>
        <p:spPr bwMode="auto">
          <a:xfrm>
            <a:off x="11561951" y="6094095"/>
            <a:ext cx="902473" cy="461377"/>
          </a:xfrm>
          <a:prstGeom prst="rect">
            <a:avLst/>
          </a:prstGeom>
          <a:noFill/>
          <a:extLst>
            <a:ext uri="{909E8E84-426E-40DD-AFC4-6F175D3DCCD1}">
              <a14:hiddenFill xmlns:a14="http://schemas.microsoft.com/office/drawing/2010/main">
                <a:solidFill>
                  <a:srgbClr val="FFFFFF"/>
                </a:solidFill>
              </a14:hiddenFill>
            </a:ext>
          </a:extLst>
        </p:spPr>
      </p:pic>
      <p:sp>
        <p:nvSpPr>
          <p:cNvPr id="23" name="Rounded Rectangle 22">
            <a:extLst>
              <a:ext uri="{FF2B5EF4-FFF2-40B4-BE49-F238E27FC236}">
                <a16:creationId xmlns:a16="http://schemas.microsoft.com/office/drawing/2014/main" id="{8556E6FB-830A-FE4A-AF4F-CD9320A66A98}"/>
              </a:ext>
            </a:extLst>
          </p:cNvPr>
          <p:cNvSpPr/>
          <p:nvPr/>
        </p:nvSpPr>
        <p:spPr>
          <a:xfrm>
            <a:off x="12383850" y="6230998"/>
            <a:ext cx="753749" cy="27081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400">
              <a:defRPr/>
            </a:pPr>
            <a:r>
              <a:rPr lang="ar-SA" sz="1100" b="1" dirty="0">
                <a:solidFill>
                  <a:prstClr val="black"/>
                </a:solidFill>
                <a:latin typeface="Calibri"/>
                <a:cs typeface="Arial" panose="020B0604020202020204" pitchFamily="34" charset="0"/>
              </a:rPr>
              <a:t>حساسة </a:t>
            </a:r>
            <a:endParaRPr lang="x-none" sz="1100" b="1" dirty="0">
              <a:solidFill>
                <a:prstClr val="black"/>
              </a:solidFill>
              <a:latin typeface="Calibri"/>
            </a:endParaRPr>
          </a:p>
        </p:txBody>
      </p:sp>
      <p:pic>
        <p:nvPicPr>
          <p:cNvPr id="24" name="Picture 9" descr="An efficient method to filter single nucleotide polymorphisms (SNPs)  (Working paper) | S. Sandun Silva">
            <a:extLst>
              <a:ext uri="{FF2B5EF4-FFF2-40B4-BE49-F238E27FC236}">
                <a16:creationId xmlns:a16="http://schemas.microsoft.com/office/drawing/2014/main" id="{81277A63-BCC8-1F4C-9609-6BD5E52E2487}"/>
              </a:ext>
            </a:extLst>
          </p:cNvPr>
          <p:cNvPicPr>
            <a:picLocks noChangeAspect="1" noChangeArrowheads="1"/>
          </p:cNvPicPr>
          <p:nvPr/>
        </p:nvPicPr>
        <p:blipFill rotWithShape="1">
          <a:blip r:embed="rId22" cstate="print">
            <a:extLst>
              <a:ext uri="{28A0092B-C50C-407E-A947-70E740481C1C}">
                <a14:useLocalDpi xmlns:a14="http://schemas.microsoft.com/office/drawing/2010/main" val="0"/>
              </a:ext>
            </a:extLst>
          </a:blip>
          <a:srcRect l="31116" t="11674" b="29254"/>
          <a:stretch/>
        </p:blipFill>
        <p:spPr bwMode="auto">
          <a:xfrm>
            <a:off x="11632523" y="4325317"/>
            <a:ext cx="831901" cy="449839"/>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7" descr="page19image1553796448">
            <a:extLst>
              <a:ext uri="{FF2B5EF4-FFF2-40B4-BE49-F238E27FC236}">
                <a16:creationId xmlns:a16="http://schemas.microsoft.com/office/drawing/2014/main" id="{E046DCE0-54D2-9341-AA86-B3D898026B80}"/>
              </a:ext>
            </a:extLst>
          </p:cNvPr>
          <p:cNvPicPr>
            <a:picLocks noChangeAspect="1" noChangeArrowheads="1"/>
          </p:cNvPicPr>
          <p:nvPr/>
        </p:nvPicPr>
        <p:blipFill rotWithShape="1">
          <a:blip r:embed="rId23" cstate="print">
            <a:extLst>
              <a:ext uri="{28A0092B-C50C-407E-A947-70E740481C1C}">
                <a14:useLocalDpi xmlns:a14="http://schemas.microsoft.com/office/drawing/2010/main" val="0"/>
              </a:ext>
            </a:extLst>
          </a:blip>
          <a:srcRect l="57442" t="49113" r="21279" b="3457"/>
          <a:stretch/>
        </p:blipFill>
        <p:spPr bwMode="auto">
          <a:xfrm>
            <a:off x="12744602" y="4234969"/>
            <a:ext cx="785993" cy="54018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سيدات الصيد اليدوي في مصر يتحدين المخاطر لتأمين قوت أبنائهن - YouTube">
            <a:extLst>
              <a:ext uri="{FF2B5EF4-FFF2-40B4-BE49-F238E27FC236}">
                <a16:creationId xmlns:a16="http://schemas.microsoft.com/office/drawing/2014/main" id="{4FDB8E98-32E3-C949-814E-E9949C83C0B6}"/>
              </a:ext>
            </a:extLst>
          </p:cNvPr>
          <p:cNvPicPr>
            <a:picLocks noChangeAspect="1" noChangeArrowheads="1"/>
          </p:cNvPicPr>
          <p:nvPr/>
        </p:nvPicPr>
        <p:blipFill rotWithShape="1">
          <a:blip r:embed="rId24" cstate="print">
            <a:extLst>
              <a:ext uri="{28A0092B-C50C-407E-A947-70E740481C1C}">
                <a14:useLocalDpi xmlns:a14="http://schemas.microsoft.com/office/drawing/2010/main" val="0"/>
              </a:ext>
            </a:extLst>
          </a:blip>
          <a:srcRect l="17653" t="12959" b="19286"/>
          <a:stretch/>
        </p:blipFill>
        <p:spPr bwMode="auto">
          <a:xfrm>
            <a:off x="1579876" y="5916245"/>
            <a:ext cx="1067590" cy="771683"/>
          </a:xfrm>
          <a:prstGeom prst="rect">
            <a:avLst/>
          </a:prstGeom>
          <a:noFill/>
          <a:extLst>
            <a:ext uri="{909E8E84-426E-40DD-AFC4-6F175D3DCCD1}">
              <a14:hiddenFill xmlns:a14="http://schemas.microsoft.com/office/drawing/2010/main">
                <a:solidFill>
                  <a:srgbClr val="FFFFFF"/>
                </a:solidFill>
              </a14:hiddenFill>
            </a:ext>
          </a:extLst>
        </p:spPr>
      </p:pic>
      <p:sp>
        <p:nvSpPr>
          <p:cNvPr id="27" name="Oval 26">
            <a:extLst>
              <a:ext uri="{FF2B5EF4-FFF2-40B4-BE49-F238E27FC236}">
                <a16:creationId xmlns:a16="http://schemas.microsoft.com/office/drawing/2014/main" id="{A8A4B349-81C6-5F4B-B017-231BCE673FA1}"/>
              </a:ext>
            </a:extLst>
          </p:cNvPr>
          <p:cNvSpPr/>
          <p:nvPr/>
        </p:nvSpPr>
        <p:spPr>
          <a:xfrm>
            <a:off x="1832125" y="5879307"/>
            <a:ext cx="281546" cy="438540"/>
          </a:xfrm>
          <a:prstGeom prst="ellipse">
            <a:avLst/>
          </a:prstGeom>
          <a:solidFill>
            <a:srgbClr val="F2C1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rtl="1">
              <a:defRPr/>
            </a:pPr>
            <a:endParaRPr lang="x-none" sz="1800" dirty="0">
              <a:solidFill>
                <a:prstClr val="white"/>
              </a:solidFill>
              <a:latin typeface="Calibri"/>
            </a:endParaRPr>
          </a:p>
        </p:txBody>
      </p:sp>
      <p:pic>
        <p:nvPicPr>
          <p:cNvPr id="28" name="Picture 2" descr="إيمان بنت النيل.. 20 عامًا في صيد السمك - اليوم السابع">
            <a:extLst>
              <a:ext uri="{FF2B5EF4-FFF2-40B4-BE49-F238E27FC236}">
                <a16:creationId xmlns:a16="http://schemas.microsoft.com/office/drawing/2014/main" id="{71815731-81B9-AB4E-96E4-6C6A0305AFB5}"/>
              </a:ext>
            </a:extLst>
          </p:cNvPr>
          <p:cNvPicPr>
            <a:picLocks noChangeAspect="1" noChangeArrowheads="1"/>
          </p:cNvPicPr>
          <p:nvPr/>
        </p:nvPicPr>
        <p:blipFill rotWithShape="1">
          <a:blip r:embed="rId25" cstate="print">
            <a:extLst>
              <a:ext uri="{28A0092B-C50C-407E-A947-70E740481C1C}">
                <a14:useLocalDpi xmlns:a14="http://schemas.microsoft.com/office/drawing/2010/main" val="0"/>
              </a:ext>
            </a:extLst>
          </a:blip>
          <a:srcRect l="18529"/>
          <a:stretch/>
        </p:blipFill>
        <p:spPr bwMode="auto">
          <a:xfrm>
            <a:off x="1589580" y="8018208"/>
            <a:ext cx="1077996" cy="719289"/>
          </a:xfrm>
          <a:prstGeom prst="rect">
            <a:avLst/>
          </a:prstGeom>
          <a:noFill/>
          <a:extLst>
            <a:ext uri="{909E8E84-426E-40DD-AFC4-6F175D3DCCD1}">
              <a14:hiddenFill xmlns:a14="http://schemas.microsoft.com/office/drawing/2010/main">
                <a:solidFill>
                  <a:srgbClr val="FFFFFF"/>
                </a:solidFill>
              </a14:hiddenFill>
            </a:ext>
          </a:extLst>
        </p:spPr>
      </p:pic>
      <p:sp>
        <p:nvSpPr>
          <p:cNvPr id="29" name="Oval 28">
            <a:extLst>
              <a:ext uri="{FF2B5EF4-FFF2-40B4-BE49-F238E27FC236}">
                <a16:creationId xmlns:a16="http://schemas.microsoft.com/office/drawing/2014/main" id="{66A98B9C-78F8-0548-BC66-EB5831643F40}"/>
              </a:ext>
            </a:extLst>
          </p:cNvPr>
          <p:cNvSpPr/>
          <p:nvPr/>
        </p:nvSpPr>
        <p:spPr>
          <a:xfrm>
            <a:off x="1827098" y="8018207"/>
            <a:ext cx="209546" cy="359644"/>
          </a:xfrm>
          <a:prstGeom prst="ellipse">
            <a:avLst/>
          </a:prstGeom>
          <a:solidFill>
            <a:srgbClr val="F2C1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rtl="1">
              <a:defRPr/>
            </a:pPr>
            <a:endParaRPr lang="x-none" sz="1800">
              <a:solidFill>
                <a:prstClr val="white"/>
              </a:solidFill>
              <a:latin typeface="Calibri"/>
            </a:endParaRPr>
          </a:p>
        </p:txBody>
      </p:sp>
    </p:spTree>
    <p:extLst>
      <p:ext uri="{BB962C8B-B14F-4D97-AF65-F5344CB8AC3E}">
        <p14:creationId xmlns:p14="http://schemas.microsoft.com/office/powerpoint/2010/main" val="398051380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761</TotalTime>
  <Words>834</Words>
  <Application>Microsoft Office PowerPoint</Application>
  <PresentationFormat>Custom</PresentationFormat>
  <Paragraphs>44</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Times New Roman</vt:lpstr>
      <vt:lpstr>Office Theme</vt:lpstr>
      <vt:lpstr>تحسين مقاومه اسماك البلطي النيلي للتغيرات الحرارية والمناخية باستخدام دلائل جينيه فريده بالإضافة الي استخدام علائق غذائية نانوية</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mohamed adel</dc:creator>
  <cp:lastModifiedBy>Mohamed Elmelegy</cp:lastModifiedBy>
  <cp:revision>43</cp:revision>
  <dcterms:created xsi:type="dcterms:W3CDTF">2022-09-29T13:35:57Z</dcterms:created>
  <dcterms:modified xsi:type="dcterms:W3CDTF">2022-10-24T08:59:07Z</dcterms:modified>
</cp:coreProperties>
</file>