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9" r:id="rId5"/>
    <p:sldId id="264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05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0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240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251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853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4166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8452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779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6224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7675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762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27/03/1444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939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889918" y="2295574"/>
            <a:ext cx="11339513" cy="791086"/>
          </a:xfrm>
        </p:spPr>
        <p:txBody>
          <a:bodyPr>
            <a:normAutofit/>
          </a:bodyPr>
          <a:lstStyle/>
          <a:p>
            <a:r>
              <a:rPr lang="ar-EG" sz="4464" dirty="0"/>
              <a:t>نموذج لعرض المشروعات المتأهلة على مستوى المحافظات</a:t>
            </a:r>
            <a:endParaRPr lang="en-US" sz="4464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928772" y="3317746"/>
            <a:ext cx="7472447" cy="584860"/>
          </a:xfrm>
        </p:spPr>
        <p:txBody>
          <a:bodyPr>
            <a:normAutofit lnSpcReduction="10000"/>
          </a:bodyPr>
          <a:lstStyle/>
          <a:p>
            <a:r>
              <a:rPr lang="ar-EG" b="1" dirty="0"/>
              <a:t>المبادرة الوطنية للمشروعات الخضراء الذكية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/>
          <a:stretch/>
        </p:blipFill>
        <p:spPr bwMode="auto">
          <a:xfrm>
            <a:off x="11997271" y="4074882"/>
            <a:ext cx="2296978" cy="667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928"/>
          <a:stretch/>
        </p:blipFill>
        <p:spPr bwMode="auto">
          <a:xfrm>
            <a:off x="7664996" y="4902502"/>
            <a:ext cx="6709209" cy="329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82" y="8025100"/>
            <a:ext cx="3525268" cy="61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7" y="4742739"/>
            <a:ext cx="6047739" cy="373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0"/>
          <a:stretch/>
        </p:blipFill>
        <p:spPr bwMode="auto">
          <a:xfrm>
            <a:off x="4724796" y="4074881"/>
            <a:ext cx="1511935" cy="581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039456" y="3894356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075" y="5619694"/>
            <a:ext cx="3084899" cy="581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/>
          <a:stretch/>
        </p:blipFill>
        <p:spPr bwMode="auto">
          <a:xfrm>
            <a:off x="1257954" y="6455433"/>
            <a:ext cx="13087687" cy="26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92397" y="1551793"/>
            <a:ext cx="9053244" cy="3520326"/>
          </a:xfrm>
          <a:prstGeom prst="rect">
            <a:avLst/>
          </a:prstGeom>
        </p:spPr>
        <p:txBody>
          <a:bodyPr vert="horz" lIns="113395" tIns="56698" rIns="113395" bIns="56698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3472" b="1" u="sng" dirty="0"/>
              <a:t>اسم الشروع : المزرعة النموذجية الحديثة </a:t>
            </a:r>
            <a:br>
              <a:rPr lang="ar-EG" sz="3472" b="1" dirty="0"/>
            </a:br>
            <a:r>
              <a:rPr lang="ar-EG" sz="3472" b="1" u="sng" dirty="0"/>
              <a:t>فكرة  المشروع</a:t>
            </a:r>
            <a:r>
              <a:rPr lang="ar-EG" sz="2232" b="1" u="sng" dirty="0"/>
              <a:t> </a:t>
            </a:r>
            <a:br>
              <a:rPr lang="ar-EG" sz="2232" dirty="0"/>
            </a:br>
            <a:r>
              <a:rPr lang="ar-EG" sz="2480" b="1" dirty="0"/>
              <a:t>هى اقامة وانشاء مزرعة النموذجية تستخدم الطاقة النظيفة ( الشمسية ) فى انتاج الطاقة الكهربائية و نظام الرى الذكى وتعيد تدوير المخلفات الزراعية لاعادة استخدمها</a:t>
            </a:r>
            <a:r>
              <a:rPr lang="ar-EG" sz="2232" dirty="0"/>
              <a:t> .</a:t>
            </a:r>
            <a:br>
              <a:rPr lang="ar-EG" sz="2232" dirty="0"/>
            </a:br>
            <a:r>
              <a:rPr lang="ar-EG" sz="2728" b="1" dirty="0"/>
              <a:t>الفئات المستفيدة من المشروع </a:t>
            </a:r>
            <a:br>
              <a:rPr lang="ar-EG" sz="2728" dirty="0"/>
            </a:br>
            <a:r>
              <a:rPr lang="ar-EG" sz="2728" dirty="0"/>
              <a:t>1- اصحاب المؤهلات العليا والمتوسطة وفوق المتوسطة </a:t>
            </a:r>
            <a:br>
              <a:rPr lang="en-US" sz="2728" dirty="0"/>
            </a:br>
            <a:r>
              <a:rPr lang="ar-EG" sz="2728" dirty="0"/>
              <a:t>2- اصحاب الخبر والقادرون على ادارة المشروع من المهنين والحرفيين  </a:t>
            </a:r>
            <a:br>
              <a:rPr lang="ar-EG" sz="2728" dirty="0"/>
            </a:br>
            <a:r>
              <a:rPr lang="ar-EG" sz="2728" dirty="0"/>
              <a:t>3- العمالة اليومية</a:t>
            </a:r>
            <a:br>
              <a:rPr lang="ar-EG" sz="2728" dirty="0"/>
            </a:br>
            <a:r>
              <a:rPr lang="ar-EG" sz="2728" dirty="0"/>
              <a:t>4- </a:t>
            </a:r>
            <a:r>
              <a:rPr lang="ar-EG" sz="2728" dirty="0">
                <a:solidFill>
                  <a:prstClr val="black"/>
                </a:solidFill>
              </a:rPr>
              <a:t>والفئات </a:t>
            </a:r>
            <a:r>
              <a:rPr lang="ar-EG" sz="2728" dirty="0"/>
              <a:t>المهشمة </a:t>
            </a:r>
            <a:endParaRPr lang="ar-EG" sz="2232" dirty="0"/>
          </a:p>
        </p:txBody>
      </p:sp>
    </p:spTree>
    <p:extLst>
      <p:ext uri="{BB962C8B-B14F-4D97-AF65-F5344CB8AC3E}">
        <p14:creationId xmlns:p14="http://schemas.microsoft.com/office/powerpoint/2010/main" val="86838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 r="3195" b="23110"/>
          <a:stretch/>
        </p:blipFill>
        <p:spPr bwMode="auto">
          <a:xfrm>
            <a:off x="11046284" y="1923880"/>
            <a:ext cx="3140704" cy="465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21" b="62248"/>
          <a:stretch/>
        </p:blipFill>
        <p:spPr bwMode="auto">
          <a:xfrm>
            <a:off x="4124138" y="2611992"/>
            <a:ext cx="10166505" cy="24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5"/>
          <a:stretch/>
        </p:blipFill>
        <p:spPr bwMode="auto">
          <a:xfrm>
            <a:off x="11512025" y="5436971"/>
            <a:ext cx="2778618" cy="563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77" y="6223205"/>
            <a:ext cx="8418518" cy="29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90385" y="1708030"/>
            <a:ext cx="2610105" cy="53726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2480" b="1" dirty="0"/>
              <a:t>الأثر البيئي للمشروع</a:t>
            </a:r>
            <a:endParaRPr lang="ar-EG" sz="248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55435" y="2637168"/>
            <a:ext cx="9937028" cy="3076850"/>
          </a:xfrm>
          <a:prstGeom prst="rect">
            <a:avLst/>
          </a:prstGeom>
        </p:spPr>
        <p:txBody>
          <a:bodyPr vert="horz" lIns="113395" tIns="56698" rIns="113395" bIns="56698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EG" sz="3596" b="1" dirty="0"/>
              <a:t>يعمل المشروع على تدوير المخلفات الزراعية والحيوانية ويعظم الاستفادة منها.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المحافظة على البيئة وتنمية الموارد الطبيعية.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التكييف من زراعة الأشجار المثمرة.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توفير الطاقة وتنقية الهواء بالإضافة إلى دورها في مكافحة التغير المناخي.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المحافظة على الموارد المائية والتقنين من استخدامها.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الحد من انبعاث الكربون.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التقليل من المشاكل البيئية واستمرار انبعاث الغازات الدفينة وظاهرة الاحتباس الحراري.</a:t>
            </a:r>
            <a:endParaRPr lang="en-US" sz="3596" b="1" dirty="0"/>
          </a:p>
          <a:p>
            <a:pPr algn="r" rtl="1"/>
            <a:r>
              <a:rPr lang="ar-EG" sz="3596" b="1" dirty="0"/>
              <a:t>يعمل المشروع على الحد من بعض العمليات الخاطئة مثل حرق الأعشاب الضارة والحشائش والأشجار الكثيفة.</a:t>
            </a:r>
            <a:endParaRPr lang="en-US" sz="3596" b="1" dirty="0"/>
          </a:p>
          <a:p>
            <a:endParaRPr lang="ar-EG" sz="3472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138" y="5322149"/>
            <a:ext cx="5392325" cy="9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46" y="5791178"/>
            <a:ext cx="9710244" cy="339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9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778118" y="1560710"/>
            <a:ext cx="3573665" cy="5330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13395" tIns="56698" rIns="113395" bIns="56698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sz="3472" b="1" dirty="0"/>
              <a:t>ما تم تنفيذه من المشروع</a:t>
            </a:r>
            <a:endParaRPr lang="ar-EG" sz="3472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32717" y="2360548"/>
            <a:ext cx="12719066" cy="2419453"/>
          </a:xfrm>
          <a:prstGeom prst="rect">
            <a:avLst/>
          </a:prstGeom>
        </p:spPr>
        <p:txBody>
          <a:bodyPr vert="horz" lIns="113395" tIns="56698" rIns="113395" bIns="5669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20000"/>
              </a:lnSpc>
            </a:pPr>
            <a:r>
              <a:rPr lang="ar-EG" sz="2400" b="1" dirty="0"/>
              <a:t>تم الانتهاء من عمل دراسات الجدوى الاقتصادية والمالية للمشروع ويوجد دراسات جدوى لكل عناصر المشروع وقوائم الدخل والتدفقات النقدية المتوقعة على فترة 6 سنوات الأولى للمشروع.</a:t>
            </a:r>
            <a:endParaRPr lang="en-US" sz="2400" b="1" dirty="0"/>
          </a:p>
          <a:p>
            <a:pPr algn="r" rtl="1">
              <a:lnSpc>
                <a:spcPct val="120000"/>
              </a:lnSpc>
            </a:pPr>
            <a:r>
              <a:rPr lang="ar-EG" sz="2400" b="1" dirty="0"/>
              <a:t>تم الانتهاء من هيكلة تمويل رأس المال المطلوب وتحديد أوجه ومصادر التمويل.</a:t>
            </a:r>
            <a:endParaRPr lang="en-US" sz="2400" b="1" dirty="0"/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ar-EG" sz="2400" b="1" dirty="0"/>
              <a:t>    تم استلام الأرض التي تقام عليها المشروع وجاري تحضيرها وانشاء البنية التحتية من شبكات ري وخلافه.</a:t>
            </a:r>
            <a:r>
              <a:rPr lang="ar-EG" sz="2400" b="1" dirty="0">
                <a:solidFill>
                  <a:prstClr val="black"/>
                </a:solidFill>
              </a:rPr>
              <a:t> تم       </a:t>
            </a:r>
          </a:p>
          <a:p>
            <a:pPr marL="0" indent="0" algn="r" rtl="1">
              <a:lnSpc>
                <a:spcPct val="120000"/>
              </a:lnSpc>
              <a:spcBef>
                <a:spcPts val="0"/>
              </a:spcBef>
              <a:buNone/>
            </a:pPr>
            <a:r>
              <a:rPr lang="ar-EG" sz="2400" b="1" dirty="0">
                <a:solidFill>
                  <a:prstClr val="black"/>
                </a:solidFill>
              </a:rPr>
              <a:t>    الانتهاء من عمل رسم كروكي لموقع المشروع. </a:t>
            </a:r>
            <a:endParaRPr lang="en-US" sz="2400" b="1" dirty="0">
              <a:solidFill>
                <a:prstClr val="black"/>
              </a:solidFill>
            </a:endParaRPr>
          </a:p>
          <a:p>
            <a:pPr algn="r" rtl="1">
              <a:lnSpc>
                <a:spcPct val="120000"/>
              </a:lnSpc>
            </a:pPr>
            <a:endParaRPr lang="ar-EG" sz="2400" b="1" dirty="0"/>
          </a:p>
          <a:p>
            <a:pPr algn="r" rtl="1">
              <a:lnSpc>
                <a:spcPct val="120000"/>
              </a:lnSpc>
            </a:pPr>
            <a:endParaRPr lang="en-US" sz="2400" b="1" dirty="0"/>
          </a:p>
          <a:p>
            <a:pPr algn="r" rtl="1">
              <a:lnSpc>
                <a:spcPct val="120000"/>
              </a:lnSpc>
            </a:pPr>
            <a:endParaRPr lang="ar-EG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8"/>
          <a:stretch/>
        </p:blipFill>
        <p:spPr bwMode="auto">
          <a:xfrm>
            <a:off x="10778118" y="5046831"/>
            <a:ext cx="3614470" cy="598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85" y="5862383"/>
            <a:ext cx="9132639" cy="30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6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251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نموذج لعرض المشروعات المتأهلة على مستوى المحافظات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33</cp:revision>
  <dcterms:created xsi:type="dcterms:W3CDTF">2022-09-29T13:35:57Z</dcterms:created>
  <dcterms:modified xsi:type="dcterms:W3CDTF">2022-10-22T02:41:47Z</dcterms:modified>
</cp:coreProperties>
</file>