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7" r:id="rId4"/>
    <p:sldId id="260" r:id="rId5"/>
    <p:sldId id="261" r:id="rId6"/>
    <p:sldId id="258" r:id="rId7"/>
    <p:sldId id="262" r:id="rId8"/>
    <p:sldId id="263" r:id="rId9"/>
  </p:sldIdLst>
  <p:sldSz cx="15119350" cy="10691813"/>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3CB1-0933-6571-C9AE-5655EC3BC28B}"/>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endParaRPr lang="ar-EG"/>
          </a:p>
        </p:txBody>
      </p:sp>
      <p:sp>
        <p:nvSpPr>
          <p:cNvPr id="3" name="Subtitle 2">
            <a:extLst>
              <a:ext uri="{FF2B5EF4-FFF2-40B4-BE49-F238E27FC236}">
                <a16:creationId xmlns:a16="http://schemas.microsoft.com/office/drawing/2014/main" id="{9A99B4AD-1FD0-78CF-B8F0-BDC308108F79}"/>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D8A9021D-A986-22A8-BEB8-AB0D29EBB0DC}"/>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a:extLst>
              <a:ext uri="{FF2B5EF4-FFF2-40B4-BE49-F238E27FC236}">
                <a16:creationId xmlns:a16="http://schemas.microsoft.com/office/drawing/2014/main" id="{8BDC28EE-7C25-C894-92FD-8A04D111495D}"/>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710B906B-CC0F-EA2E-C6FF-BDD27C15FC2A}"/>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9720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FBC7-B846-D985-541A-3F98169599BB}"/>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D77CD4B7-6CE5-7085-899E-5DA7120CC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79CCA541-5697-B3D3-BB02-4125EAEB11EF}"/>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a:extLst>
              <a:ext uri="{FF2B5EF4-FFF2-40B4-BE49-F238E27FC236}">
                <a16:creationId xmlns:a16="http://schemas.microsoft.com/office/drawing/2014/main" id="{FBFAB529-EFD2-C4A7-2FE5-9C34E3987F4D}"/>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B4A4EB32-4158-C346-AE7C-E3FED4A01EDD}"/>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9532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32CB3-CFC8-ED25-5F41-052D35F191AF}"/>
              </a:ext>
            </a:extLst>
          </p:cNvPr>
          <p:cNvSpPr>
            <a:spLocks noGrp="1"/>
          </p:cNvSpPr>
          <p:nvPr>
            <p:ph type="title" orient="vert"/>
          </p:nvPr>
        </p:nvSpPr>
        <p:spPr>
          <a:xfrm>
            <a:off x="10819785" y="569240"/>
            <a:ext cx="3260110" cy="9060817"/>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3E70D098-2753-4534-F9B3-5AA5EAE8C3A3}"/>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9EE64F1D-4C00-B135-5D72-49B604C580CC}"/>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a:extLst>
              <a:ext uri="{FF2B5EF4-FFF2-40B4-BE49-F238E27FC236}">
                <a16:creationId xmlns:a16="http://schemas.microsoft.com/office/drawing/2014/main" id="{C32CCCC0-8C5C-415C-E3F9-B9ADC3EADF7A}"/>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07C1AF12-E524-3207-913F-7ED695B93839}"/>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9459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850F-DDD8-1696-3155-C430967F1B64}"/>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8A488308-943E-30CC-F2E4-CFA3967CB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DF464F79-826A-E201-8B81-49FE684C7141}"/>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a:extLst>
              <a:ext uri="{FF2B5EF4-FFF2-40B4-BE49-F238E27FC236}">
                <a16:creationId xmlns:a16="http://schemas.microsoft.com/office/drawing/2014/main" id="{C197BA85-F1D6-AE77-4012-FE56C85FE954}"/>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F66E12E8-7528-AA1B-B591-2ABF86A38928}"/>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7847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10CC-3287-6B69-89B7-084ABFF592B8}"/>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1B83F198-ADF2-9C7B-C6F0-D59674EBD74F}"/>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24F59-613A-8B2D-1B25-3F1F37E84B25}"/>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a:extLst>
              <a:ext uri="{FF2B5EF4-FFF2-40B4-BE49-F238E27FC236}">
                <a16:creationId xmlns:a16="http://schemas.microsoft.com/office/drawing/2014/main" id="{4725DF10-01CF-A5EB-8422-71F713D13B78}"/>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32060176-3DF7-B7E6-6091-997AE92AA289}"/>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6995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7614-7C35-EFB8-39C0-A7675DEFB3E0}"/>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7253AAA6-A226-C98B-B091-3A9689754717}"/>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001EF945-D2A2-D41C-5DBF-80761935F987}"/>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71BC948A-F579-6303-E3CA-01D142C4DC2B}"/>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a:extLst>
              <a:ext uri="{FF2B5EF4-FFF2-40B4-BE49-F238E27FC236}">
                <a16:creationId xmlns:a16="http://schemas.microsoft.com/office/drawing/2014/main" id="{F66FB2E1-5A9E-B6AA-EBB6-9E3BD8F7A6D9}"/>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A476292E-26BA-784C-3A92-B5A4FA2620F1}"/>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39193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F03F-2198-1C98-14C4-C52F08CE6D41}"/>
              </a:ext>
            </a:extLst>
          </p:cNvPr>
          <p:cNvSpPr>
            <a:spLocks noGrp="1"/>
          </p:cNvSpPr>
          <p:nvPr>
            <p:ph type="title"/>
          </p:nvPr>
        </p:nvSpPr>
        <p:spPr>
          <a:xfrm>
            <a:off x="1041425" y="569241"/>
            <a:ext cx="13040439" cy="2066590"/>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C6898559-5333-9A10-CDCC-8BCE8EAE6A70}"/>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31AF0552-138B-BC17-A9D2-EE739838EC7C}"/>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65C700D1-7412-7717-9E89-B08F99C522F4}"/>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98AA656B-4020-F603-67A2-07FEF756F1B8}"/>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F49B505F-D217-8428-E47D-0D45A81A2EF8}"/>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a:extLst>
              <a:ext uri="{FF2B5EF4-FFF2-40B4-BE49-F238E27FC236}">
                <a16:creationId xmlns:a16="http://schemas.microsoft.com/office/drawing/2014/main" id="{E778B250-F05D-0B29-7CF5-46027A5EFF9C}"/>
              </a:ext>
            </a:extLst>
          </p:cNvPr>
          <p:cNvSpPr>
            <a:spLocks noGrp="1"/>
          </p:cNvSpPr>
          <p:nvPr>
            <p:ph type="ftr" sz="quarter" idx="11"/>
          </p:nvPr>
        </p:nvSpPr>
        <p:spPr/>
        <p:txBody>
          <a:bodyPr/>
          <a:lstStyle/>
          <a:p>
            <a:endParaRPr lang="ar-EG"/>
          </a:p>
        </p:txBody>
      </p:sp>
      <p:sp>
        <p:nvSpPr>
          <p:cNvPr id="9" name="Slide Number Placeholder 8">
            <a:extLst>
              <a:ext uri="{FF2B5EF4-FFF2-40B4-BE49-F238E27FC236}">
                <a16:creationId xmlns:a16="http://schemas.microsoft.com/office/drawing/2014/main" id="{35755540-EB60-0965-AA1D-697A0BBBACE0}"/>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7197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BCDA-2C5C-5E80-B0E6-6DC71AE5EA8F}"/>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32A3343A-C022-2200-F7A5-69DFE512EA2F}"/>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a:extLst>
              <a:ext uri="{FF2B5EF4-FFF2-40B4-BE49-F238E27FC236}">
                <a16:creationId xmlns:a16="http://schemas.microsoft.com/office/drawing/2014/main" id="{2883C2EA-E2A0-FF6D-E253-9D5173191FFE}"/>
              </a:ext>
            </a:extLst>
          </p:cNvPr>
          <p:cNvSpPr>
            <a:spLocks noGrp="1"/>
          </p:cNvSpPr>
          <p:nvPr>
            <p:ph type="ftr" sz="quarter" idx="11"/>
          </p:nvPr>
        </p:nvSpPr>
        <p:spPr/>
        <p:txBody>
          <a:bodyPr/>
          <a:lstStyle/>
          <a:p>
            <a:endParaRPr lang="ar-EG"/>
          </a:p>
        </p:txBody>
      </p:sp>
      <p:sp>
        <p:nvSpPr>
          <p:cNvPr id="5" name="Slide Number Placeholder 4">
            <a:extLst>
              <a:ext uri="{FF2B5EF4-FFF2-40B4-BE49-F238E27FC236}">
                <a16:creationId xmlns:a16="http://schemas.microsoft.com/office/drawing/2014/main" id="{548D37D7-C20F-BC51-E109-84B75F049EDF}"/>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24520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3ECF4-27AC-BAE1-6E60-30BCD6AAD381}"/>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a:extLst>
              <a:ext uri="{FF2B5EF4-FFF2-40B4-BE49-F238E27FC236}">
                <a16:creationId xmlns:a16="http://schemas.microsoft.com/office/drawing/2014/main" id="{BF27EB88-7894-2C2C-7E76-A521A7E56C24}"/>
              </a:ext>
            </a:extLst>
          </p:cNvPr>
          <p:cNvSpPr>
            <a:spLocks noGrp="1"/>
          </p:cNvSpPr>
          <p:nvPr>
            <p:ph type="ftr" sz="quarter" idx="11"/>
          </p:nvPr>
        </p:nvSpPr>
        <p:spPr/>
        <p:txBody>
          <a:bodyPr/>
          <a:lstStyle/>
          <a:p>
            <a:endParaRPr lang="ar-EG"/>
          </a:p>
        </p:txBody>
      </p:sp>
      <p:sp>
        <p:nvSpPr>
          <p:cNvPr id="4" name="Slide Number Placeholder 3">
            <a:extLst>
              <a:ext uri="{FF2B5EF4-FFF2-40B4-BE49-F238E27FC236}">
                <a16:creationId xmlns:a16="http://schemas.microsoft.com/office/drawing/2014/main" id="{F97F0711-9DC5-3648-0F30-E612E0172B3F}"/>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6277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D8F0-59AE-4190-163B-7C40CF2BE8AF}"/>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44310A5E-9DA2-8F10-00EC-31ABA24BB8CB}"/>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33871524-A124-1052-992D-CB34548F1DE5}"/>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411F2F91-3E27-F62C-FD15-0CC5C3999F16}"/>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a:extLst>
              <a:ext uri="{FF2B5EF4-FFF2-40B4-BE49-F238E27FC236}">
                <a16:creationId xmlns:a16="http://schemas.microsoft.com/office/drawing/2014/main" id="{A0709865-73D1-A825-48FC-0E513B9CF92F}"/>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01860110-BC2D-83EB-B221-F29C64131595}"/>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40221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D160-568A-43EC-BF82-C31FDA65A380}"/>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8CFF5CBE-FFED-A496-F9B1-A8F9E9DB4A12}"/>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ar-EG"/>
          </a:p>
        </p:txBody>
      </p:sp>
      <p:sp>
        <p:nvSpPr>
          <p:cNvPr id="4" name="Text Placeholder 3">
            <a:extLst>
              <a:ext uri="{FF2B5EF4-FFF2-40B4-BE49-F238E27FC236}">
                <a16:creationId xmlns:a16="http://schemas.microsoft.com/office/drawing/2014/main" id="{46932FED-CC63-7D54-0B98-FFB9B63A4C98}"/>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EC686EAC-00DA-E9F6-C3C5-66EA31810DBF}"/>
              </a:ext>
            </a:extLst>
          </p:cNvPr>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a:extLst>
              <a:ext uri="{FF2B5EF4-FFF2-40B4-BE49-F238E27FC236}">
                <a16:creationId xmlns:a16="http://schemas.microsoft.com/office/drawing/2014/main" id="{D36326D1-3A29-9B8C-1132-76FC9243B3CE}"/>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6D881B7F-EE86-63D9-4E46-051AA43916DC}"/>
              </a:ext>
            </a:extLst>
          </p:cNvPr>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38490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ED3C1-2938-164F-9B89-8A03788651AB}"/>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endParaRPr lang="ar-EG"/>
          </a:p>
        </p:txBody>
      </p:sp>
      <p:sp>
        <p:nvSpPr>
          <p:cNvPr id="3" name="Text Placeholder 2">
            <a:extLst>
              <a:ext uri="{FF2B5EF4-FFF2-40B4-BE49-F238E27FC236}">
                <a16:creationId xmlns:a16="http://schemas.microsoft.com/office/drawing/2014/main" id="{E80458F7-AB9A-2F39-F1A9-1DF6F0761E80}"/>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61784DFB-F08D-5440-03A2-14D8F29735B8}"/>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a:extLst>
              <a:ext uri="{FF2B5EF4-FFF2-40B4-BE49-F238E27FC236}">
                <a16:creationId xmlns:a16="http://schemas.microsoft.com/office/drawing/2014/main" id="{C6604FB4-8B0D-31FE-5597-84572CDA772B}"/>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ar-EG"/>
          </a:p>
        </p:txBody>
      </p:sp>
      <p:sp>
        <p:nvSpPr>
          <p:cNvPr id="6" name="Slide Number Placeholder 5">
            <a:extLst>
              <a:ext uri="{FF2B5EF4-FFF2-40B4-BE49-F238E27FC236}">
                <a16:creationId xmlns:a16="http://schemas.microsoft.com/office/drawing/2014/main" id="{959C1730-BCE7-8BB0-0BF8-5EA1EC114CBA}"/>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41262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ar-EG"/>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889919" y="3176118"/>
            <a:ext cx="11339513" cy="2960873"/>
          </a:xfrm>
        </p:spPr>
        <p:txBody>
          <a:bodyPr>
            <a:normAutofit/>
          </a:bodyPr>
          <a:lstStyle/>
          <a:p>
            <a:r>
              <a:rPr lang="ar-EG" dirty="0"/>
              <a:t>نموذج لعرض المشروعات المتأهلة على مستوى المحافظات</a:t>
            </a:r>
            <a:endParaRPr lang="en-US" dirty="0"/>
          </a:p>
        </p:txBody>
      </p:sp>
      <p:sp>
        <p:nvSpPr>
          <p:cNvPr id="4" name="Subtitle 2"/>
          <p:cNvSpPr>
            <a:spLocks noGrp="1"/>
          </p:cNvSpPr>
          <p:nvPr>
            <p:ph type="subTitle" idx="1"/>
          </p:nvPr>
        </p:nvSpPr>
        <p:spPr>
          <a:xfrm>
            <a:off x="1889919" y="6251174"/>
            <a:ext cx="11339513" cy="2053317"/>
          </a:xfrm>
        </p:spPr>
        <p:txBody>
          <a:bodyPr/>
          <a:lstStyle/>
          <a:p>
            <a:r>
              <a:rPr lang="ar-EG" dirty="0"/>
              <a:t>المبادرة الوطنية للمشروعات الخضراء الذكية</a:t>
            </a:r>
            <a:endParaRPr lang="en-US" dirty="0"/>
          </a:p>
        </p:txBody>
      </p:sp>
      <p:pic>
        <p:nvPicPr>
          <p:cNvPr id="2" name="Picture 1">
            <a:extLst>
              <a:ext uri="{FF2B5EF4-FFF2-40B4-BE49-F238E27FC236}">
                <a16:creationId xmlns:a16="http://schemas.microsoft.com/office/drawing/2014/main" id="{5EB2A801-83B1-CA48-6C72-AE31F6607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896" y="1885550"/>
            <a:ext cx="4223558" cy="1495500"/>
          </a:xfrm>
          <a:prstGeom prst="rect">
            <a:avLst/>
          </a:prstGeom>
        </p:spPr>
      </p:pic>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7" descr="A picture containing nature, shore">
            <a:extLst>
              <a:ext uri="{FF2B5EF4-FFF2-40B4-BE49-F238E27FC236}">
                <a16:creationId xmlns:a16="http://schemas.microsoft.com/office/drawing/2014/main" id="{0E4178B9-7BFF-D4C9-AA0F-56E46AD7412E}"/>
              </a:ext>
            </a:extLst>
          </p:cNvPr>
          <p:cNvPicPr>
            <a:picLocks noChangeAspect="1"/>
          </p:cNvPicPr>
          <p:nvPr/>
        </p:nvPicPr>
        <p:blipFill>
          <a:blip r:embed="rId2"/>
          <a:srcRect l="9809" r="9809"/>
          <a:stretch>
            <a:fillRect/>
          </a:stretch>
        </p:blipFill>
        <p:spPr>
          <a:xfrm>
            <a:off x="0" y="2589090"/>
            <a:ext cx="15119350" cy="7009133"/>
          </a:xfrm>
          <a:prstGeom prst="rect">
            <a:avLst/>
          </a:prstGeom>
        </p:spPr>
      </p:pic>
      <p:sp>
        <p:nvSpPr>
          <p:cNvPr id="7" name="TextBox 6">
            <a:extLst>
              <a:ext uri="{FF2B5EF4-FFF2-40B4-BE49-F238E27FC236}">
                <a16:creationId xmlns:a16="http://schemas.microsoft.com/office/drawing/2014/main" id="{09831B00-18CD-BCD6-8FED-625B455DA6CF}"/>
              </a:ext>
            </a:extLst>
          </p:cNvPr>
          <p:cNvSpPr txBox="1"/>
          <p:nvPr/>
        </p:nvSpPr>
        <p:spPr>
          <a:xfrm>
            <a:off x="1257207" y="4945147"/>
            <a:ext cx="12604936" cy="779316"/>
          </a:xfrm>
          <a:prstGeom prst="rect">
            <a:avLst/>
          </a:prstGeom>
          <a:noFill/>
        </p:spPr>
        <p:txBody>
          <a:bodyPr wrap="square">
            <a:spAutoFit/>
          </a:bodyPr>
          <a:lstStyle/>
          <a:p>
            <a:pPr algn="ctr"/>
            <a:r>
              <a:rPr lang="ar-EG" sz="4464" b="1" dirty="0"/>
              <a:t>انشاء محطة طاقة شميسة لصناعات كربونات الكالسيوم</a:t>
            </a:r>
            <a:endParaRPr lang="en-US" sz="4464" b="1" dirty="0"/>
          </a:p>
        </p:txBody>
      </p:sp>
    </p:spTree>
    <p:extLst>
      <p:ext uri="{BB962C8B-B14F-4D97-AF65-F5344CB8AC3E}">
        <p14:creationId xmlns:p14="http://schemas.microsoft.com/office/powerpoint/2010/main" val="129817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sApp Image 2022-10-06 at 3.54.42 PM.jpeg">
            <a:extLst>
              <a:ext uri="{FF2B5EF4-FFF2-40B4-BE49-F238E27FC236}">
                <a16:creationId xmlns:a16="http://schemas.microsoft.com/office/drawing/2014/main" id="{9DBD439E-E18F-DB1D-3938-5BDCCE4AAD5A}"/>
              </a:ext>
            </a:extLst>
          </p:cNvPr>
          <p:cNvPicPr>
            <a:picLocks noChangeAspect="1"/>
          </p:cNvPicPr>
          <p:nvPr/>
        </p:nvPicPr>
        <p:blipFill>
          <a:blip r:embed="rId2"/>
          <a:stretch>
            <a:fillRect/>
          </a:stretch>
        </p:blipFill>
        <p:spPr>
          <a:xfrm>
            <a:off x="2407466" y="2332213"/>
            <a:ext cx="10920824" cy="7266011"/>
          </a:xfrm>
          <a:prstGeom prst="rect">
            <a:avLst/>
          </a:prstGeom>
        </p:spPr>
      </p:pic>
    </p:spTree>
    <p:extLst>
      <p:ext uri="{BB962C8B-B14F-4D97-AF65-F5344CB8AC3E}">
        <p14:creationId xmlns:p14="http://schemas.microsoft.com/office/powerpoint/2010/main" val="364370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B5F629-2BF6-0919-FE19-078799D06A22}"/>
              </a:ext>
            </a:extLst>
          </p:cNvPr>
          <p:cNvSpPr txBox="1"/>
          <p:nvPr/>
        </p:nvSpPr>
        <p:spPr>
          <a:xfrm>
            <a:off x="3722319" y="3107835"/>
            <a:ext cx="7674712" cy="702949"/>
          </a:xfrm>
          <a:prstGeom prst="rect">
            <a:avLst/>
          </a:prstGeom>
          <a:noFill/>
        </p:spPr>
        <p:txBody>
          <a:bodyPr wrap="square">
            <a:spAutoFit/>
          </a:bodyPr>
          <a:lstStyle/>
          <a:p>
            <a:pPr algn="ctr"/>
            <a:r>
              <a:rPr lang="ar-EG" sz="3968" b="1" dirty="0"/>
              <a:t>التعريف بالمشروع</a:t>
            </a:r>
            <a:endParaRPr lang="en-US" sz="3968" b="1" dirty="0"/>
          </a:p>
        </p:txBody>
      </p:sp>
      <p:sp>
        <p:nvSpPr>
          <p:cNvPr id="6" name="TextBox 5">
            <a:extLst>
              <a:ext uri="{FF2B5EF4-FFF2-40B4-BE49-F238E27FC236}">
                <a16:creationId xmlns:a16="http://schemas.microsoft.com/office/drawing/2014/main" id="{004E0C2D-FEBA-C218-E320-D491011E5DC5}"/>
              </a:ext>
            </a:extLst>
          </p:cNvPr>
          <p:cNvSpPr txBox="1"/>
          <p:nvPr/>
        </p:nvSpPr>
        <p:spPr>
          <a:xfrm>
            <a:off x="1396897" y="4232496"/>
            <a:ext cx="12506330" cy="3624710"/>
          </a:xfrm>
          <a:prstGeom prst="rect">
            <a:avLst/>
          </a:prstGeom>
          <a:noFill/>
        </p:spPr>
        <p:txBody>
          <a:bodyPr wrap="square" rtlCol="0">
            <a:spAutoFit/>
          </a:bodyPr>
          <a:lstStyle/>
          <a:p>
            <a:pPr algn="ctr">
              <a:lnSpc>
                <a:spcPct val="200000"/>
              </a:lnSpc>
            </a:pPr>
            <a:r>
              <a:rPr lang="ar-EG" sz="2976" b="1" dirty="0">
                <a:solidFill>
                  <a:srgbClr val="000000"/>
                </a:solidFill>
                <a:latin typeface="Cairo"/>
              </a:rPr>
              <a:t>محطة طاقة شمسية على مساحة 25 فدان </a:t>
            </a:r>
            <a:r>
              <a:rPr lang="ar-EG" sz="2976" b="1" dirty="0" err="1">
                <a:solidFill>
                  <a:srgbClr val="000000"/>
                </a:solidFill>
                <a:latin typeface="Cairo"/>
              </a:rPr>
              <a:t>بالمطاهرة</a:t>
            </a:r>
            <a:r>
              <a:rPr lang="ar-EG" sz="2976" b="1" dirty="0">
                <a:solidFill>
                  <a:srgbClr val="000000"/>
                </a:solidFill>
                <a:latin typeface="Cairo"/>
              </a:rPr>
              <a:t> - المنطقة الصناعية بالمنيا .المحطة لتوليد الطاقة الكهربائية بنظام الخلايا </a:t>
            </a:r>
            <a:r>
              <a:rPr lang="ar-EG" sz="2976" b="1" dirty="0" err="1">
                <a:solidFill>
                  <a:srgbClr val="000000"/>
                </a:solidFill>
                <a:latin typeface="Cairo"/>
              </a:rPr>
              <a:t>الفوتوفولطية</a:t>
            </a:r>
            <a:r>
              <a:rPr lang="ar-EG" sz="2976" b="1" dirty="0">
                <a:solidFill>
                  <a:srgbClr val="000000"/>
                </a:solidFill>
                <a:latin typeface="Cairo"/>
              </a:rPr>
              <a:t> بقدرة 6998 كيلووات . لتغذية خطوط أنتاج مصنع شركة أسكوم لتصنيع الكربونات والكيماويات بميزانية مبدئية تقدر بحوالي 200 مليون جنيه ومدة أنشائها تستغرق 9 أشهر.</a:t>
            </a:r>
            <a:endParaRPr lang="en-US" sz="2976" b="1" dirty="0"/>
          </a:p>
        </p:txBody>
      </p:sp>
    </p:spTree>
    <p:extLst>
      <p:ext uri="{BB962C8B-B14F-4D97-AF65-F5344CB8AC3E}">
        <p14:creationId xmlns:p14="http://schemas.microsoft.com/office/powerpoint/2010/main" val="49975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E7DC16-FD6C-D975-C886-A125C9D27C73}"/>
              </a:ext>
            </a:extLst>
          </p:cNvPr>
          <p:cNvSpPr txBox="1"/>
          <p:nvPr/>
        </p:nvSpPr>
        <p:spPr>
          <a:xfrm>
            <a:off x="3496787" y="2770183"/>
            <a:ext cx="7674712" cy="1008225"/>
          </a:xfrm>
          <a:prstGeom prst="rect">
            <a:avLst/>
          </a:prstGeom>
          <a:noFill/>
        </p:spPr>
        <p:txBody>
          <a:bodyPr wrap="square">
            <a:spAutoFit/>
          </a:bodyPr>
          <a:lstStyle/>
          <a:p>
            <a:pPr algn="ctr"/>
            <a:r>
              <a:rPr lang="ar-EG" sz="2976" b="1" dirty="0">
                <a:latin typeface="Calibri" panose="020F0502020204030204" pitchFamily="34" charset="0"/>
                <a:ea typeface="Calibri" panose="020F0502020204030204" pitchFamily="34" charset="0"/>
                <a:cs typeface="Times New Roman" panose="02020603050405020304" pitchFamily="18" charset="0"/>
              </a:rPr>
              <a:t>معامل الاداء المضمون للمحطة والقدرة المتوقع انتاجها شهريا</a:t>
            </a:r>
            <a:br>
              <a:rPr lang="en-US" sz="2976" dirty="0">
                <a:latin typeface="Calibri" panose="020F0502020204030204" pitchFamily="34" charset="0"/>
                <a:ea typeface="Calibri" panose="020F0502020204030204" pitchFamily="34" charset="0"/>
                <a:cs typeface="Arial" panose="020B0604020202020204" pitchFamily="34" charset="0"/>
              </a:rPr>
            </a:br>
            <a:endParaRPr lang="en-US" sz="2976" dirty="0"/>
          </a:p>
        </p:txBody>
      </p:sp>
      <p:pic>
        <p:nvPicPr>
          <p:cNvPr id="7" name="Content Placeholder 14" descr="A picture containing chart&#10;&#10;Description automatically generated">
            <a:extLst>
              <a:ext uri="{FF2B5EF4-FFF2-40B4-BE49-F238E27FC236}">
                <a16:creationId xmlns:a16="http://schemas.microsoft.com/office/drawing/2014/main" id="{9A0C1F81-07F8-30D6-5A00-39515BF7DE92}"/>
              </a:ext>
            </a:extLst>
          </p:cNvPr>
          <p:cNvPicPr>
            <a:picLocks noChangeAspect="1"/>
          </p:cNvPicPr>
          <p:nvPr/>
        </p:nvPicPr>
        <p:blipFill rotWithShape="1">
          <a:blip r:embed="rId2">
            <a:extLst>
              <a:ext uri="{28A0092B-C50C-407E-A947-70E740481C1C}">
                <a14:useLocalDpi xmlns:a14="http://schemas.microsoft.com/office/drawing/2010/main" val="0"/>
              </a:ext>
            </a:extLst>
          </a:blip>
          <a:srcRect b="5357"/>
          <a:stretch/>
        </p:blipFill>
        <p:spPr bwMode="auto">
          <a:xfrm>
            <a:off x="471027" y="3966847"/>
            <a:ext cx="7299329" cy="5462070"/>
          </a:xfrm>
          <a:prstGeom prst="rect">
            <a:avLst/>
          </a:prstGeom>
          <a:noFill/>
          <a:ln>
            <a:noFill/>
          </a:ln>
          <a:extLst>
            <a:ext uri="{53640926-AAD7-44D8-BBD7-CCE9431645EC}">
              <a14:shadowObscured xmlns:a14="http://schemas.microsoft.com/office/drawing/2010/main"/>
            </a:ext>
          </a:extLst>
        </p:spPr>
      </p:pic>
      <p:pic>
        <p:nvPicPr>
          <p:cNvPr id="8" name="Content Placeholder 13" descr="A picture containing chart&#10;&#10;Description automatically generated">
            <a:extLst>
              <a:ext uri="{FF2B5EF4-FFF2-40B4-BE49-F238E27FC236}">
                <a16:creationId xmlns:a16="http://schemas.microsoft.com/office/drawing/2014/main" id="{9AF6665A-F980-3C8E-56FD-C09ECF755205}"/>
              </a:ext>
            </a:extLst>
          </p:cNvPr>
          <p:cNvPicPr>
            <a:picLocks noChangeAspect="1"/>
          </p:cNvPicPr>
          <p:nvPr/>
        </p:nvPicPr>
        <p:blipFill rotWithShape="1">
          <a:blip r:embed="rId3">
            <a:extLst>
              <a:ext uri="{28A0092B-C50C-407E-A947-70E740481C1C}">
                <a14:useLocalDpi xmlns:a14="http://schemas.microsoft.com/office/drawing/2010/main" val="0"/>
              </a:ext>
            </a:extLst>
          </a:blip>
          <a:srcRect b="5258"/>
          <a:stretch/>
        </p:blipFill>
        <p:spPr bwMode="auto">
          <a:xfrm>
            <a:off x="7344515" y="3969552"/>
            <a:ext cx="7653971" cy="5459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946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
        <p:nvSpPr>
          <p:cNvPr id="2" name="Title 25">
            <a:extLst>
              <a:ext uri="{FF2B5EF4-FFF2-40B4-BE49-F238E27FC236}">
                <a16:creationId xmlns:a16="http://schemas.microsoft.com/office/drawing/2014/main" id="{B00D8805-629A-9432-A054-54E946AC4BAD}"/>
              </a:ext>
            </a:extLst>
          </p:cNvPr>
          <p:cNvSpPr txBox="1">
            <a:spLocks/>
          </p:cNvSpPr>
          <p:nvPr/>
        </p:nvSpPr>
        <p:spPr>
          <a:xfrm>
            <a:off x="2810227" y="2682393"/>
            <a:ext cx="8217038" cy="873740"/>
          </a:xfrm>
          <a:prstGeom prst="rect">
            <a:avLst/>
          </a:prstGeom>
        </p:spPr>
        <p:txBody>
          <a:bodyPr vert="horz" lIns="113395" tIns="56698" rIns="113395" bIns="56698"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7441" dirty="0"/>
              <a:t>الاستفادة من محطة الطاقة الشمسية</a:t>
            </a:r>
            <a:endParaRPr lang="en-US" sz="7441" dirty="0"/>
          </a:p>
        </p:txBody>
      </p:sp>
      <p:sp>
        <p:nvSpPr>
          <p:cNvPr id="3" name="TextBox 2">
            <a:extLst>
              <a:ext uri="{FF2B5EF4-FFF2-40B4-BE49-F238E27FC236}">
                <a16:creationId xmlns:a16="http://schemas.microsoft.com/office/drawing/2014/main" id="{191120B1-E403-89B3-8B50-39F8906C3ACA}"/>
              </a:ext>
            </a:extLst>
          </p:cNvPr>
          <p:cNvSpPr txBox="1"/>
          <p:nvPr/>
        </p:nvSpPr>
        <p:spPr>
          <a:xfrm>
            <a:off x="1060660" y="4932791"/>
            <a:ext cx="13607415" cy="855619"/>
          </a:xfrm>
          <a:prstGeom prst="rect">
            <a:avLst/>
          </a:prstGeom>
          <a:noFill/>
        </p:spPr>
        <p:txBody>
          <a:bodyPr wrap="square" rtlCol="0">
            <a:spAutoFit/>
          </a:bodyPr>
          <a:lstStyle/>
          <a:p>
            <a:pPr algn="r"/>
            <a:r>
              <a:rPr lang="ar-EG" sz="2480" b="1" dirty="0"/>
              <a:t>تشغيل عمالة من شباب محافظة المنيا أثناء أنشاء المحطة وتشغيلها وذلك من خلال تجهيز مدرسة فنية لتعليم الشباب على التدريب على كيفية صيانة وتنظيف الواح الطاقة الشمسية وطرق الحفاظ على الخلايا من الاعطال المتكررة.</a:t>
            </a:r>
            <a:endParaRPr lang="en-US" sz="2480" b="1" dirty="0"/>
          </a:p>
        </p:txBody>
      </p:sp>
      <p:sp>
        <p:nvSpPr>
          <p:cNvPr id="4" name="Text Placeholder 18">
            <a:extLst>
              <a:ext uri="{FF2B5EF4-FFF2-40B4-BE49-F238E27FC236}">
                <a16:creationId xmlns:a16="http://schemas.microsoft.com/office/drawing/2014/main" id="{954224FC-CDD2-32D4-D86F-6CAEFD9E72C4}"/>
              </a:ext>
            </a:extLst>
          </p:cNvPr>
          <p:cNvSpPr txBox="1">
            <a:spLocks/>
          </p:cNvSpPr>
          <p:nvPr/>
        </p:nvSpPr>
        <p:spPr>
          <a:xfrm>
            <a:off x="2004957" y="3940532"/>
            <a:ext cx="12663118" cy="1173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ar-EG" sz="2480" b="1" dirty="0"/>
              <a:t>تقليل من نسبة ثاني أكسيد الكربون بمقدار 7000 كيلو جرام أي ما يعادل سبع أطنان سنويا وهو ما يعادل زراعة 43 الف شجرة </a:t>
            </a:r>
            <a:endParaRPr lang="en-US" sz="2480" b="1" dirty="0"/>
          </a:p>
        </p:txBody>
      </p:sp>
      <p:sp>
        <p:nvSpPr>
          <p:cNvPr id="9" name="TextBox 8">
            <a:extLst>
              <a:ext uri="{FF2B5EF4-FFF2-40B4-BE49-F238E27FC236}">
                <a16:creationId xmlns:a16="http://schemas.microsoft.com/office/drawing/2014/main" id="{855F2C4E-E2EA-33BD-853E-32302E1E5891}"/>
              </a:ext>
            </a:extLst>
          </p:cNvPr>
          <p:cNvSpPr txBox="1"/>
          <p:nvPr/>
        </p:nvSpPr>
        <p:spPr>
          <a:xfrm>
            <a:off x="1060660" y="6294442"/>
            <a:ext cx="13607415" cy="855619"/>
          </a:xfrm>
          <a:prstGeom prst="rect">
            <a:avLst/>
          </a:prstGeom>
          <a:noFill/>
        </p:spPr>
        <p:txBody>
          <a:bodyPr wrap="square">
            <a:spAutoFit/>
          </a:bodyPr>
          <a:lstStyle/>
          <a:p>
            <a:pPr algn="r"/>
            <a:r>
              <a:rPr lang="ar-EG" sz="2480" b="1" dirty="0"/>
              <a:t>عمل مزرعة  على مساحة 28000 متر مربع  بأشجار مثمرة من الخضروات والفاكهة بمحاذاة محطة الطاقة الشمسية والتي من دورها تعمل على التقليل من ثاني أكسيد الكربون وايضا الاكتفاء الذاتي من الخضار والفاكهة لكل العاملين بالمنطقة الصناعية.</a:t>
            </a:r>
            <a:endParaRPr lang="en-US" sz="2480" b="1" dirty="0"/>
          </a:p>
        </p:txBody>
      </p:sp>
      <p:sp>
        <p:nvSpPr>
          <p:cNvPr id="11" name="TextBox 10">
            <a:extLst>
              <a:ext uri="{FF2B5EF4-FFF2-40B4-BE49-F238E27FC236}">
                <a16:creationId xmlns:a16="http://schemas.microsoft.com/office/drawing/2014/main" id="{71A3AE6E-BE4C-F0CB-57E9-C3AB9E6D464A}"/>
              </a:ext>
            </a:extLst>
          </p:cNvPr>
          <p:cNvSpPr txBox="1"/>
          <p:nvPr/>
        </p:nvSpPr>
        <p:spPr>
          <a:xfrm>
            <a:off x="1039456" y="7872489"/>
            <a:ext cx="13828611" cy="908518"/>
          </a:xfrm>
          <a:prstGeom prst="rect">
            <a:avLst/>
          </a:prstGeom>
          <a:noFill/>
        </p:spPr>
        <p:txBody>
          <a:bodyPr wrap="square">
            <a:spAutoFit/>
          </a:bodyPr>
          <a:lstStyle/>
          <a:p>
            <a:pPr algn="r">
              <a:lnSpc>
                <a:spcPct val="110000"/>
              </a:lnSpc>
            </a:pPr>
            <a:r>
              <a:rPr lang="ar-EG" sz="2480" b="1" dirty="0"/>
              <a:t>محطة الطاقة الشمسية تساهم ب 11440000 كيلو وات سنويا *3.6  جنيه مصري تساوى 41,184,000 أي ما يعادل 41 مليون جنيه مصري تخفيضا من تكلفة أنتاج الكهرباء في مصر.</a:t>
            </a:r>
            <a:endParaRPr lang="en-US" sz="2480" b="1" dirty="0"/>
          </a:p>
        </p:txBody>
      </p:sp>
    </p:spTree>
    <p:extLst>
      <p:ext uri="{BB962C8B-B14F-4D97-AF65-F5344CB8AC3E}">
        <p14:creationId xmlns:p14="http://schemas.microsoft.com/office/powerpoint/2010/main" val="86838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
        <p:nvSpPr>
          <p:cNvPr id="2" name="Title 25">
            <a:extLst>
              <a:ext uri="{FF2B5EF4-FFF2-40B4-BE49-F238E27FC236}">
                <a16:creationId xmlns:a16="http://schemas.microsoft.com/office/drawing/2014/main" id="{B00D8805-629A-9432-A054-54E946AC4BAD}"/>
              </a:ext>
            </a:extLst>
          </p:cNvPr>
          <p:cNvSpPr txBox="1">
            <a:spLocks/>
          </p:cNvSpPr>
          <p:nvPr/>
        </p:nvSpPr>
        <p:spPr>
          <a:xfrm>
            <a:off x="2810227" y="2682393"/>
            <a:ext cx="8217038" cy="873740"/>
          </a:xfrm>
          <a:prstGeom prst="rect">
            <a:avLst/>
          </a:prstGeom>
        </p:spPr>
        <p:txBody>
          <a:bodyPr vert="horz" lIns="113395" tIns="56698" rIns="113395" bIns="56698"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EG" sz="7441" dirty="0"/>
              <a:t>الاستفادة من محطة الطاقة الشمسية</a:t>
            </a:r>
            <a:endParaRPr lang="en-US" sz="7441" dirty="0"/>
          </a:p>
        </p:txBody>
      </p:sp>
      <p:sp>
        <p:nvSpPr>
          <p:cNvPr id="6" name="Text Placeholder 43">
            <a:extLst>
              <a:ext uri="{FF2B5EF4-FFF2-40B4-BE49-F238E27FC236}">
                <a16:creationId xmlns:a16="http://schemas.microsoft.com/office/drawing/2014/main" id="{160E998F-130A-56C9-9534-E5D4C1DD496C}"/>
              </a:ext>
            </a:extLst>
          </p:cNvPr>
          <p:cNvSpPr txBox="1">
            <a:spLocks/>
          </p:cNvSpPr>
          <p:nvPr/>
        </p:nvSpPr>
        <p:spPr>
          <a:xfrm>
            <a:off x="1141143" y="4210313"/>
            <a:ext cx="13458480" cy="8737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ar-EG" sz="2480" b="1" dirty="0"/>
              <a:t>مشروع الطاقة الشمسية يحقق نسبة 100% من واحد من أهم  أهداف التنمية المستدامة. الهدف السابع والذى ينص على "طاقة نظيفة وبأسعار معقولة "ضمان حصول الجميع بتكلفة ميسورة على خدمات الطاقة الحديثة الموثوقة والمستدامة</a:t>
            </a:r>
            <a:endParaRPr lang="en-US" sz="2480" b="1" dirty="0"/>
          </a:p>
        </p:txBody>
      </p:sp>
      <p:sp>
        <p:nvSpPr>
          <p:cNvPr id="13" name="TextBox 12">
            <a:extLst>
              <a:ext uri="{FF2B5EF4-FFF2-40B4-BE49-F238E27FC236}">
                <a16:creationId xmlns:a16="http://schemas.microsoft.com/office/drawing/2014/main" id="{861C1253-9879-4299-F234-C77088DF0260}"/>
              </a:ext>
            </a:extLst>
          </p:cNvPr>
          <p:cNvSpPr txBox="1"/>
          <p:nvPr/>
        </p:nvSpPr>
        <p:spPr>
          <a:xfrm>
            <a:off x="180772" y="5352316"/>
            <a:ext cx="14418850" cy="488724"/>
          </a:xfrm>
          <a:prstGeom prst="rect">
            <a:avLst/>
          </a:prstGeom>
          <a:noFill/>
        </p:spPr>
        <p:txBody>
          <a:bodyPr wrap="square">
            <a:spAutoFit/>
          </a:bodyPr>
          <a:lstStyle/>
          <a:p>
            <a:pPr algn="r">
              <a:lnSpc>
                <a:spcPct val="110000"/>
              </a:lnSpc>
            </a:pPr>
            <a:r>
              <a:rPr lang="ar-EG" sz="2480" b="1" dirty="0"/>
              <a:t>للقلعة تساهم بنسبة 0.6% من إجمالي الطاقة الناتجة عن محطات الطاقة الشمسية بجمهورية مصر العربية  </a:t>
            </a:r>
            <a:r>
              <a:rPr lang="en-US" sz="2480" b="1" dirty="0"/>
              <a:t> </a:t>
            </a:r>
            <a:r>
              <a:rPr lang="ar-EG" sz="2480" b="1" dirty="0"/>
              <a:t>محطة الطاقة الشمسية</a:t>
            </a:r>
            <a:endParaRPr lang="en-US" sz="2480" b="1" dirty="0"/>
          </a:p>
        </p:txBody>
      </p:sp>
      <p:sp>
        <p:nvSpPr>
          <p:cNvPr id="4" name="TextBox 3">
            <a:extLst>
              <a:ext uri="{FF2B5EF4-FFF2-40B4-BE49-F238E27FC236}">
                <a16:creationId xmlns:a16="http://schemas.microsoft.com/office/drawing/2014/main" id="{10752A77-67B1-6677-03B6-FA8221987F17}"/>
              </a:ext>
            </a:extLst>
          </p:cNvPr>
          <p:cNvSpPr txBox="1"/>
          <p:nvPr/>
        </p:nvSpPr>
        <p:spPr>
          <a:xfrm>
            <a:off x="1311646" y="6388135"/>
            <a:ext cx="13287977" cy="855619"/>
          </a:xfrm>
          <a:prstGeom prst="rect">
            <a:avLst/>
          </a:prstGeom>
          <a:noFill/>
        </p:spPr>
        <p:txBody>
          <a:bodyPr wrap="square" rtlCol="0">
            <a:spAutoFit/>
          </a:bodyPr>
          <a:lstStyle/>
          <a:p>
            <a:pPr algn="r" rtl="1"/>
            <a:r>
              <a:rPr lang="ar-EG" sz="2480" b="1" dirty="0"/>
              <a:t>المشروع قيد التنفيذ وسوف يتم الانتهاء منه في ابريل عام 2023 ويمكن توسيع نطاق محطة الطاقة الشمسية وذلك لان المشروع مصمم على أمكانية اضافة قدرة إضافية تعادل33%من القدرة التصميمة للمشروع</a:t>
            </a:r>
            <a:endParaRPr lang="en-US" sz="2480" b="1" dirty="0"/>
          </a:p>
        </p:txBody>
      </p:sp>
    </p:spTree>
    <p:extLst>
      <p:ext uri="{BB962C8B-B14F-4D97-AF65-F5344CB8AC3E}">
        <p14:creationId xmlns:p14="http://schemas.microsoft.com/office/powerpoint/2010/main" val="170652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pic>
        <p:nvPicPr>
          <p:cNvPr id="3" name="Picture Placeholder 19" descr="Rows of solar panels&#10;&#10;Description automatically generated">
            <a:extLst>
              <a:ext uri="{FF2B5EF4-FFF2-40B4-BE49-F238E27FC236}">
                <a16:creationId xmlns:a16="http://schemas.microsoft.com/office/drawing/2014/main" id="{9F0A1523-B840-14BF-ADF3-E7597DBD53E3}"/>
              </a:ext>
            </a:extLst>
          </p:cNvPr>
          <p:cNvPicPr>
            <a:picLocks noChangeAspect="1"/>
          </p:cNvPicPr>
          <p:nvPr/>
        </p:nvPicPr>
        <p:blipFill>
          <a:blip r:embed="rId2"/>
          <a:srcRect l="22486" r="22486"/>
          <a:stretch>
            <a:fillRect/>
          </a:stretch>
        </p:blipFill>
        <p:spPr>
          <a:xfrm>
            <a:off x="6834641" y="2457616"/>
            <a:ext cx="8284709" cy="7140607"/>
          </a:xfrm>
          <a:prstGeom prst="rect">
            <a:avLst/>
          </a:prstGeom>
        </p:spPr>
      </p:pic>
      <p:sp>
        <p:nvSpPr>
          <p:cNvPr id="4" name="Title 23">
            <a:extLst>
              <a:ext uri="{FF2B5EF4-FFF2-40B4-BE49-F238E27FC236}">
                <a16:creationId xmlns:a16="http://schemas.microsoft.com/office/drawing/2014/main" id="{070503B7-CED5-ED07-1D9A-B6E52BEC612D}"/>
              </a:ext>
            </a:extLst>
          </p:cNvPr>
          <p:cNvSpPr txBox="1">
            <a:spLocks/>
          </p:cNvSpPr>
          <p:nvPr/>
        </p:nvSpPr>
        <p:spPr>
          <a:xfrm>
            <a:off x="1498381" y="3894357"/>
            <a:ext cx="2903401" cy="794532"/>
          </a:xfrm>
          <a:prstGeom prst="rect">
            <a:avLst/>
          </a:prstGeom>
          <a:ln>
            <a:solidFill>
              <a:schemeClr val="tx1"/>
            </a:solidFill>
          </a:ln>
        </p:spPr>
        <p:txBody>
          <a:bodyPr vert="horz" lIns="113395" tIns="56698" rIns="113395" bIns="56698"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441" dirty="0">
                <a:latin typeface="MS PGothic" panose="020B0600070205080204" pitchFamily="34" charset="-128"/>
                <a:ea typeface="MS PGothic" panose="020B0600070205080204" pitchFamily="34" charset="-128"/>
              </a:rPr>
              <a:t>Thank you</a:t>
            </a:r>
          </a:p>
        </p:txBody>
      </p:sp>
      <p:sp>
        <p:nvSpPr>
          <p:cNvPr id="8" name="Text Placeholder 8">
            <a:extLst>
              <a:ext uri="{FF2B5EF4-FFF2-40B4-BE49-F238E27FC236}">
                <a16:creationId xmlns:a16="http://schemas.microsoft.com/office/drawing/2014/main" id="{59C0F066-2748-DA6E-6D4F-610D2C1DB0EA}"/>
              </a:ext>
            </a:extLst>
          </p:cNvPr>
          <p:cNvSpPr txBox="1">
            <a:spLocks/>
          </p:cNvSpPr>
          <p:nvPr/>
        </p:nvSpPr>
        <p:spPr>
          <a:xfrm>
            <a:off x="1039455" y="5412762"/>
            <a:ext cx="5223445" cy="2451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80" dirty="0">
                <a:latin typeface="Selawik Semibold" panose="020B0604020202020204" pitchFamily="34" charset="0"/>
                <a:cs typeface="BrowalliaUPC" panose="020B0502040204020203" pitchFamily="34" charset="-34"/>
              </a:rPr>
              <a:t>Mostafa Ismail</a:t>
            </a:r>
            <a:endParaRPr lang="pt-BR" sz="2480" dirty="0">
              <a:latin typeface="Selawik Semibold" panose="020B0604020202020204" pitchFamily="34" charset="0"/>
              <a:cs typeface="BrowalliaUPC" panose="020B0502040204020203" pitchFamily="34" charset="-34"/>
            </a:endParaRPr>
          </a:p>
          <a:p>
            <a:pPr>
              <a:lnSpc>
                <a:spcPct val="100000"/>
              </a:lnSpc>
            </a:pPr>
            <a:r>
              <a:rPr lang="pt-BR" sz="2480" dirty="0">
                <a:latin typeface="Selawik Semibold" panose="020B0604020202020204" pitchFamily="34" charset="0"/>
                <a:cs typeface="BrowalliaUPC" panose="020B0502040204020203" pitchFamily="34" charset="-34"/>
              </a:rPr>
              <a:t>01005572826</a:t>
            </a:r>
          </a:p>
          <a:p>
            <a:pPr>
              <a:lnSpc>
                <a:spcPct val="100000"/>
              </a:lnSpc>
            </a:pPr>
            <a:r>
              <a:rPr lang="pt-BR" sz="2480" dirty="0">
                <a:latin typeface="Selawik Semibold" panose="020B0604020202020204" pitchFamily="34" charset="0"/>
                <a:cs typeface="BrowalliaUPC" panose="020B0502040204020203" pitchFamily="34" charset="-34"/>
              </a:rPr>
              <a:t>mostafa.mahmoudismail@accm.com.eg​</a:t>
            </a:r>
          </a:p>
          <a:p>
            <a:pPr>
              <a:lnSpc>
                <a:spcPct val="100000"/>
              </a:lnSpc>
            </a:pPr>
            <a:r>
              <a:rPr lang="pt-BR" sz="2480" dirty="0">
                <a:latin typeface="Selawik Semibold" panose="020B0604020202020204" pitchFamily="34" charset="0"/>
                <a:cs typeface="BrowalliaUPC" panose="020B0502040204020203" pitchFamily="34" charset="-34"/>
              </a:rPr>
              <a:t>www.ascom.com.eg​</a:t>
            </a:r>
            <a:endParaRPr lang="en-US" sz="2480" dirty="0">
              <a:latin typeface="Selawik Semibold" panose="020B0604020202020204" pitchFamily="34" charset="0"/>
              <a:cs typeface="BrowalliaUPC" panose="020B0502040204020203" pitchFamily="34" charset="-34"/>
            </a:endParaRPr>
          </a:p>
        </p:txBody>
      </p:sp>
    </p:spTree>
    <p:extLst>
      <p:ext uri="{BB962C8B-B14F-4D97-AF65-F5344CB8AC3E}">
        <p14:creationId xmlns:p14="http://schemas.microsoft.com/office/powerpoint/2010/main" val="414504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TotalTime>
  <Words>322</Words>
  <Application>Microsoft Office PowerPoint</Application>
  <PresentationFormat>Custom</PresentationFormat>
  <Paragraphs>26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PGothic</vt:lpstr>
      <vt:lpstr>Arial</vt:lpstr>
      <vt:lpstr>Cairo</vt:lpstr>
      <vt:lpstr>Calibri</vt:lpstr>
      <vt:lpstr>Calibri Light</vt:lpstr>
      <vt:lpstr>Selawik Semibold</vt:lpstr>
      <vt:lpstr>Office Theme</vt:lpstr>
      <vt:lpstr>نموذج لعرض المشروعات المتأهلة على مستوى المحافظات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8</cp:revision>
  <dcterms:created xsi:type="dcterms:W3CDTF">2022-09-29T13:35:57Z</dcterms:created>
  <dcterms:modified xsi:type="dcterms:W3CDTF">2022-10-22T00:49:27Z</dcterms:modified>
</cp:coreProperties>
</file>