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1B23"/>
    <a:srgbClr val="ED4C2F"/>
    <a:srgbClr val="DB3C77"/>
    <a:srgbClr val="DFB723"/>
    <a:srgbClr val="FC3A1A"/>
    <a:srgbClr val="CB1426"/>
    <a:srgbClr val="B211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55" d="100"/>
          <a:sy n="55" d="100"/>
        </p:scale>
        <p:origin x="6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24/03/1444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15131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24/03/1444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0464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24/03/1444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1211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24/03/1444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91172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24/03/1444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1337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24/03/1444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4138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24/03/1444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9690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24/03/1444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39340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24/03/1444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8698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24/03/1444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2049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24/03/1444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11189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2D066-E1D5-435E-AAB1-000871C3FCD3}" type="datetimeFigureOut">
              <a:rPr lang="ar-EG" smtClean="0"/>
              <a:t>24/03/1444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3171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25550" rtl="1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r" defTabSz="1425550" rtl="1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889920" y="3261018"/>
            <a:ext cx="11339513" cy="2875976"/>
          </a:xfrm>
        </p:spPr>
        <p:txBody>
          <a:bodyPr>
            <a:noAutofit/>
          </a:bodyPr>
          <a:lstStyle/>
          <a:p>
            <a:pPr rtl="1"/>
            <a:br>
              <a:rPr lang="en-US" sz="4464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64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 of Green and </a:t>
            </a:r>
            <a:r>
              <a:rPr lang="en-US" sz="4464" b="1" u="sng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4464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mart System for Wastewater </a:t>
            </a:r>
            <a:r>
              <a:rPr lang="en-US" sz="4464" b="1" u="sng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4464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reatment and </a:t>
            </a:r>
            <a:r>
              <a:rPr lang="en-US" sz="4464" b="1" u="sng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4464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ecycling for </a:t>
            </a:r>
            <a:r>
              <a:rPr lang="en-US" sz="4464" b="1" u="sng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4464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rrigation and </a:t>
            </a:r>
            <a:r>
              <a:rPr lang="en-US" sz="4464" b="1" u="sng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4464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ultivation </a:t>
            </a:r>
            <a:r>
              <a:rPr lang="en-US" sz="4464" b="1" u="sng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4464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</a:t>
            </a:r>
            <a:br>
              <a:rPr lang="en-US" sz="4464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64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RUSTIC</a:t>
            </a:r>
            <a:endParaRPr lang="en-US" sz="4464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889920" y="6251175"/>
            <a:ext cx="11339513" cy="2053317"/>
          </a:xfrm>
        </p:spPr>
        <p:txBody>
          <a:bodyPr>
            <a:normAutofit fontScale="85000" lnSpcReduction="20000"/>
          </a:bodyPr>
          <a:lstStyle/>
          <a:p>
            <a:r>
              <a:rPr lang="en-US" sz="3472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Prof. </a:t>
            </a:r>
            <a:r>
              <a:rPr lang="en-US" sz="3472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Ranya</a:t>
            </a:r>
            <a:r>
              <a:rPr lang="en-US" sz="3472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Amer</a:t>
            </a:r>
          </a:p>
          <a:p>
            <a:r>
              <a:rPr lang="en-US" sz="3472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Professor of Environmental Biotechnology</a:t>
            </a:r>
          </a:p>
          <a:p>
            <a:r>
              <a:rPr lang="en-US" sz="3472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City of Scientific Research and Technology Applications</a:t>
            </a:r>
          </a:p>
          <a:p>
            <a:r>
              <a:rPr lang="en-US" sz="3472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SRTA-City</a:t>
            </a:r>
          </a:p>
        </p:txBody>
      </p:sp>
    </p:spTree>
    <p:extLst>
      <p:ext uri="{BB962C8B-B14F-4D97-AF65-F5344CB8AC3E}">
        <p14:creationId xmlns:p14="http://schemas.microsoft.com/office/powerpoint/2010/main" val="3745083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215307" y="2168526"/>
            <a:ext cx="13040439" cy="1643836"/>
          </a:xfrm>
          <a:prstGeom prst="rect">
            <a:avLst/>
          </a:prstGeom>
        </p:spPr>
        <p:txBody>
          <a:bodyPr vert="horz" lIns="113395" tIns="56698" rIns="113395" bIns="5669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133966" rtl="1">
              <a:defRPr/>
            </a:pPr>
            <a:r>
              <a:rPr lang="en-US" sz="4464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RUSTIC </a:t>
            </a:r>
            <a:r>
              <a:rPr lang="en-US" sz="4464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Objectives</a:t>
            </a:r>
            <a:endParaRPr lang="en-US" sz="4464" b="1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15307" y="3196454"/>
            <a:ext cx="13040439" cy="6599593"/>
          </a:xfrm>
          <a:prstGeom prst="rect">
            <a:avLst/>
          </a:prstGeom>
        </p:spPr>
        <p:txBody>
          <a:bodyPr vert="horz" lIns="113395" tIns="56698" rIns="113395" bIns="5669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92" indent="-283492" algn="r" defTabSz="1133966" rtl="1">
              <a:defRPr/>
            </a:pPr>
            <a:endParaRPr lang="en-US" sz="2976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defTabSz="1133966">
              <a:buFontTx/>
              <a:buChar char="-"/>
              <a:defRPr/>
            </a:pPr>
            <a:r>
              <a:rPr lang="en-US" sz="2976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The idea of RUSTIC is to use the domestic wastewater for irrigation which will be controlled using smart system </a:t>
            </a:r>
          </a:p>
          <a:p>
            <a:pPr defTabSz="1133966">
              <a:buFontTx/>
              <a:buChar char="-"/>
              <a:defRPr/>
            </a:pPr>
            <a:r>
              <a:rPr lang="en-US" sz="2976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The system is Natural Based Solution (NBs) with low cost</a:t>
            </a:r>
          </a:p>
          <a:p>
            <a:pPr defTabSz="1133966">
              <a:buFontTx/>
              <a:buChar char="-"/>
              <a:defRPr/>
            </a:pPr>
            <a:r>
              <a:rPr lang="en-US" sz="3472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RUSTIC is able to solve many current issues at the same time</a:t>
            </a:r>
          </a:p>
          <a:p>
            <a:pPr lvl="1">
              <a:spcBef>
                <a:spcPts val="1240"/>
              </a:spcBef>
              <a:buFontTx/>
              <a:buChar char="-"/>
              <a:defRPr/>
            </a:pPr>
            <a:r>
              <a:rPr lang="en-US" sz="248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Provide water for irrigation</a:t>
            </a:r>
          </a:p>
          <a:p>
            <a:pPr lvl="1">
              <a:spcBef>
                <a:spcPts val="1240"/>
              </a:spcBef>
              <a:buFontTx/>
              <a:buChar char="-"/>
              <a:defRPr/>
            </a:pPr>
            <a:r>
              <a:rPr lang="en-US" sz="248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Treat domestic wastewater instead untreated discharge</a:t>
            </a:r>
          </a:p>
          <a:p>
            <a:pPr lvl="1">
              <a:spcBef>
                <a:spcPts val="1240"/>
              </a:spcBef>
              <a:buFontTx/>
              <a:buChar char="-"/>
              <a:defRPr/>
            </a:pPr>
            <a:r>
              <a:rPr lang="en-US" sz="248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Decrease the illness spread</a:t>
            </a:r>
          </a:p>
          <a:p>
            <a:pPr lvl="1">
              <a:spcBef>
                <a:spcPts val="1240"/>
              </a:spcBef>
              <a:buFontTx/>
              <a:buChar char="-"/>
              <a:defRPr/>
            </a:pPr>
            <a:r>
              <a:rPr lang="en-US" sz="248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Protect the houses from corrosion </a:t>
            </a:r>
          </a:p>
          <a:p>
            <a:pPr lvl="1">
              <a:spcBef>
                <a:spcPts val="1240"/>
              </a:spcBef>
              <a:buFontTx/>
              <a:buChar char="-"/>
              <a:defRPr/>
            </a:pPr>
            <a:r>
              <a:rPr lang="en-US" sz="248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Clean the soil from the high salt concentration</a:t>
            </a:r>
          </a:p>
          <a:p>
            <a:pPr lvl="1">
              <a:spcBef>
                <a:spcPts val="1240"/>
              </a:spcBef>
              <a:buFontTx/>
              <a:buChar char="-"/>
              <a:defRPr/>
            </a:pPr>
            <a:r>
              <a:rPr lang="en-US" sz="248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Farmers will be able to cultivate their own vegetable and fruits</a:t>
            </a:r>
          </a:p>
          <a:p>
            <a:pPr lvl="1">
              <a:spcBef>
                <a:spcPts val="1240"/>
              </a:spcBef>
              <a:buFontTx/>
              <a:buChar char="-"/>
              <a:defRPr/>
            </a:pPr>
            <a:r>
              <a:rPr lang="en-US" sz="248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Less consumption of water for irrigation</a:t>
            </a:r>
            <a:endParaRPr lang="en-US" sz="2976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43703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A67A3-FECE-43C4-0016-81155DBDE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57" y="2524353"/>
            <a:ext cx="13788635" cy="6479722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EG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will be using RUSTIC?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dirty="0"/>
              <a:t>People who lives in area without wastewater treatment system and they want to cultivate their lands.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competitive advantage of RUSTIC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dirty="0"/>
              <a:t>RUSTIC is different than any other wastewater treatment recycling system as it is affordable price cause it is natural based solutions.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dirty="0"/>
              <a:t>It can be used for one household or central for many at the same time.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dirty="0"/>
              <a:t>The produced water can be used for soil wash then for drip irrigation.</a:t>
            </a:r>
            <a:endParaRPr lang="en-EG" dirty="0"/>
          </a:p>
        </p:txBody>
      </p:sp>
    </p:spTree>
    <p:extLst>
      <p:ext uri="{BB962C8B-B14F-4D97-AF65-F5344CB8AC3E}">
        <p14:creationId xmlns:p14="http://schemas.microsoft.com/office/powerpoint/2010/main" val="3387883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39455" y="1117582"/>
            <a:ext cx="13040439" cy="1346207"/>
          </a:xfrm>
          <a:prstGeom prst="rect">
            <a:avLst/>
          </a:prstGeom>
        </p:spPr>
        <p:txBody>
          <a:bodyPr vert="horz" lIns="113395" tIns="56698" rIns="113395" bIns="5669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133966">
              <a:defRPr/>
            </a:pPr>
            <a:r>
              <a:rPr lang="en-US" sz="3968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Impact and Application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74659" y="2463789"/>
            <a:ext cx="8331650" cy="7459435"/>
          </a:xfrm>
          <a:prstGeom prst="rect">
            <a:avLst/>
          </a:prstGeom>
        </p:spPr>
        <p:txBody>
          <a:bodyPr vert="horz" lIns="113395" tIns="56698" rIns="113395" bIns="56698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92" indent="-283492" defTabSz="1133966">
              <a:lnSpc>
                <a:spcPct val="120000"/>
              </a:lnSpc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Arial" panose="020B0604020202020204" pitchFamily="34" charset="0"/>
              </a:rPr>
              <a:t>Economical Impact</a:t>
            </a:r>
          </a:p>
          <a:p>
            <a:pPr marL="0" indent="0" defTabSz="1133966">
              <a:lnSpc>
                <a:spcPct val="120000"/>
              </a:lnSpc>
              <a:buNone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RUSTIC will impact the economy by increasing the healthy people who will be able to w</a:t>
            </a:r>
            <a:r>
              <a:rPr lang="en-US" sz="2400" dirty="0" err="1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ork</a:t>
            </a:r>
            <a:r>
              <a:rPr lang="en-US" sz="24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.</a:t>
            </a:r>
          </a:p>
          <a:p>
            <a:pPr marL="0" indent="0" defTabSz="1133966">
              <a:lnSpc>
                <a:spcPct val="120000"/>
              </a:lnSpc>
              <a:buNone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The idea can be used as startup for business model</a:t>
            </a:r>
          </a:p>
          <a:p>
            <a:pPr marL="0" indent="0" defTabSz="1133966">
              <a:lnSpc>
                <a:spcPct val="120000"/>
              </a:lnSpc>
              <a:buNone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Large scale system will increase the opportunity for new job vacancies </a:t>
            </a:r>
          </a:p>
          <a:p>
            <a:pPr marL="0" indent="0" defTabSz="1133966">
              <a:lnSpc>
                <a:spcPct val="120000"/>
              </a:lnSpc>
              <a:buNone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Increase in income or at least decrease in their expenses</a:t>
            </a:r>
          </a:p>
          <a:p>
            <a:pPr>
              <a:lnSpc>
                <a:spcPct val="120000"/>
              </a:lnSpc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Arial" panose="020B0604020202020204" pitchFamily="34" charset="0"/>
              </a:rPr>
              <a:t>Social Impact:</a:t>
            </a:r>
          </a:p>
          <a:p>
            <a:pPr marL="0" indent="0" defTabSz="1133966">
              <a:lnSpc>
                <a:spcPct val="120000"/>
              </a:lnSpc>
              <a:buNone/>
              <a:defRPr/>
            </a:pPr>
            <a:r>
              <a:rPr lang="en-US" sz="2400" dirty="0" err="1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Peop</a:t>
            </a:r>
            <a:r>
              <a:rPr lang="en-US" sz="24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le will be aware with the importance of water, they will be more healthy </a:t>
            </a:r>
          </a:p>
          <a:p>
            <a:pPr>
              <a:lnSpc>
                <a:spcPct val="120000"/>
              </a:lnSpc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Arial" panose="020B0604020202020204" pitchFamily="34" charset="0"/>
              </a:rPr>
              <a:t>Environmental Impact</a:t>
            </a:r>
          </a:p>
          <a:p>
            <a:pPr marL="0" indent="0" defTabSz="1133966">
              <a:lnSpc>
                <a:spcPct val="120000"/>
              </a:lnSpc>
              <a:buNone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RUSTIC is a great adaptive solution for climate change specially in water scarcity</a:t>
            </a:r>
          </a:p>
          <a:p>
            <a:pPr marL="0" indent="0" defTabSz="1133966">
              <a:lnSpc>
                <a:spcPct val="120000"/>
              </a:lnSpc>
              <a:buNone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No use for energy cause it all depends on the gravity for water movement</a:t>
            </a:r>
          </a:p>
          <a:p>
            <a:pPr marL="0" indent="0" defTabSz="1133966">
              <a:lnSpc>
                <a:spcPct val="120000"/>
              </a:lnSpc>
              <a:buNone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Wind turbines can be used for mixing if needed</a:t>
            </a:r>
            <a:endParaRPr lang="ar-EG" sz="2400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2630D69A-EF18-9FEF-D551-B28730245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097798"/>
              </p:ext>
            </p:extLst>
          </p:nvPr>
        </p:nvGraphicFramePr>
        <p:xfrm>
          <a:off x="9506309" y="2811706"/>
          <a:ext cx="5066896" cy="6762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6896">
                  <a:extLst>
                    <a:ext uri="{9D8B030D-6E8A-4147-A177-3AD203B41FA5}">
                      <a16:colId xmlns:a16="http://schemas.microsoft.com/office/drawing/2014/main" val="3832163396"/>
                    </a:ext>
                  </a:extLst>
                </a:gridCol>
              </a:tblGrid>
              <a:tr h="1327769">
                <a:tc>
                  <a:txBody>
                    <a:bodyPr/>
                    <a:lstStyle/>
                    <a:p>
                      <a:r>
                        <a:rPr lang="en-EG" sz="2900" dirty="0"/>
                        <a:t>Sustainable Development Goals</a:t>
                      </a:r>
                    </a:p>
                  </a:txBody>
                  <a:tcPr marL="113395" marR="113395" marT="56698" marB="56698"/>
                </a:tc>
                <a:extLst>
                  <a:ext uri="{0D108BD9-81ED-4DB2-BD59-A6C34878D82A}">
                    <a16:rowId xmlns:a16="http://schemas.microsoft.com/office/drawing/2014/main" val="3514823173"/>
                  </a:ext>
                </a:extLst>
              </a:tr>
              <a:tr h="6254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End poverty</a:t>
                      </a:r>
                    </a:p>
                  </a:txBody>
                  <a:tcPr marL="113395" marR="113395" marT="56698" marB="56698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56608"/>
                  </a:ext>
                </a:extLst>
              </a:tr>
              <a:tr h="6254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EG" sz="2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Good Health and welbeing</a:t>
                      </a:r>
                    </a:p>
                  </a:txBody>
                  <a:tcPr marL="113395" marR="113395" marT="56698" marB="56698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917111"/>
                  </a:ext>
                </a:extLst>
              </a:tr>
              <a:tr h="625426">
                <a:tc>
                  <a:txBody>
                    <a:bodyPr/>
                    <a:lstStyle/>
                    <a:p>
                      <a:r>
                        <a:rPr lang="en-EG" sz="2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Clean Water and Sanitation</a:t>
                      </a:r>
                    </a:p>
                  </a:txBody>
                  <a:tcPr marL="113395" marR="113395" marT="56698" marB="56698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84821"/>
                  </a:ext>
                </a:extLst>
              </a:tr>
              <a:tr h="625426">
                <a:tc>
                  <a:txBody>
                    <a:bodyPr/>
                    <a:lstStyle/>
                    <a:p>
                      <a:r>
                        <a:rPr lang="en-EG" sz="2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Decent work and Economic Growth</a:t>
                      </a:r>
                    </a:p>
                  </a:txBody>
                  <a:tcPr marL="113395" marR="113395" marT="56698" marB="56698">
                    <a:solidFill>
                      <a:srgbClr val="CD1B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666360"/>
                  </a:ext>
                </a:extLst>
              </a:tr>
              <a:tr h="625426">
                <a:tc>
                  <a:txBody>
                    <a:bodyPr/>
                    <a:lstStyle/>
                    <a:p>
                      <a:r>
                        <a:rPr lang="en-EG" sz="2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Industry Innovation and Infrastructure</a:t>
                      </a:r>
                    </a:p>
                  </a:txBody>
                  <a:tcPr marL="113395" marR="113395" marT="56698" marB="56698">
                    <a:solidFill>
                      <a:srgbClr val="ED4C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07543"/>
                  </a:ext>
                </a:extLst>
              </a:tr>
              <a:tr h="625426">
                <a:tc>
                  <a:txBody>
                    <a:bodyPr/>
                    <a:lstStyle/>
                    <a:p>
                      <a:r>
                        <a:rPr lang="en-EG" sz="2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Sustainable Cities and Communities</a:t>
                      </a:r>
                    </a:p>
                  </a:txBody>
                  <a:tcPr marL="113395" marR="113395" marT="56698" marB="56698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657950"/>
                  </a:ext>
                </a:extLst>
              </a:tr>
              <a:tr h="1056774">
                <a:tc>
                  <a:txBody>
                    <a:bodyPr/>
                    <a:lstStyle/>
                    <a:p>
                      <a:r>
                        <a:rPr lang="en-EG" sz="2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Responsible Production and Consumption</a:t>
                      </a:r>
                    </a:p>
                  </a:txBody>
                  <a:tcPr marL="113395" marR="113395" marT="56698" marB="56698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039724"/>
                  </a:ext>
                </a:extLst>
              </a:tr>
              <a:tr h="6254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EG" sz="2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Climate Action</a:t>
                      </a:r>
                    </a:p>
                  </a:txBody>
                  <a:tcPr marL="113395" marR="113395" marT="56698" marB="56698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638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384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3E3FE-78E1-53BE-03FA-2313139F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473" y="1809568"/>
            <a:ext cx="13040439" cy="2636324"/>
          </a:xfrm>
        </p:spPr>
        <p:txBody>
          <a:bodyPr>
            <a:normAutofit/>
          </a:bodyPr>
          <a:lstStyle/>
          <a:p>
            <a:pPr marL="0" indent="0" algn="l">
              <a:buNone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RUSTEC pilot system in is already installed for one house hold at El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Bangar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 village in Alexandria</a:t>
            </a:r>
          </a:p>
          <a:p>
            <a:pPr marL="0" indent="0" algn="l">
              <a:buNone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Our objective is to improve the system to get better water quality to be used for irrigation and then can be scaled up for more houses.</a:t>
            </a:r>
            <a:endParaRPr lang="ar-EG" sz="3200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algn="l" rtl="1">
              <a:defRPr/>
            </a:pPr>
            <a:endParaRPr lang="ar-EG" sz="3200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algn="l"/>
            <a:endParaRPr lang="en-EG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CF8651-D783-042D-4EA2-F20CB9DF3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48170" y="4447914"/>
            <a:ext cx="4918288" cy="36887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3DE6EF-F96F-EF3A-ACBE-50CBE6BBC5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871" y="5923028"/>
            <a:ext cx="5563993" cy="41725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6C0690-37C3-85B0-9204-5673C5D36A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38" y="4353076"/>
            <a:ext cx="5563993" cy="417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37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3937</TotalTime>
  <Words>390</Words>
  <Application>Microsoft Office PowerPoint</Application>
  <PresentationFormat>Custom</PresentationFormat>
  <Paragraphs>46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 Development of Green and Smart System for Wastewater Treatment and Recycling for Irrigation and Cultivation Uses RUSTIC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adel</dc:creator>
  <cp:lastModifiedBy>Mohamed Elmelegy</cp:lastModifiedBy>
  <cp:revision>14</cp:revision>
  <dcterms:created xsi:type="dcterms:W3CDTF">2022-09-29T13:35:57Z</dcterms:created>
  <dcterms:modified xsi:type="dcterms:W3CDTF">2022-10-19T20:23:13Z</dcterms:modified>
</cp:coreProperties>
</file>