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92" r:id="rId3"/>
    <p:sldId id="355" r:id="rId4"/>
    <p:sldId id="357" r:id="rId5"/>
    <p:sldId id="333" r:id="rId6"/>
  </p:sldIdLst>
  <p:sldSz cx="15119350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081E"/>
    <a:srgbClr val="DC322B"/>
    <a:srgbClr val="002060"/>
    <a:srgbClr val="212A35"/>
    <a:srgbClr val="015D84"/>
    <a:srgbClr val="843C0D"/>
    <a:srgbClr val="C4590F"/>
    <a:srgbClr val="F9CBAE"/>
    <a:srgbClr val="385722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30"/>
    <p:restoredTop sz="96405"/>
  </p:normalViewPr>
  <p:slideViewPr>
    <p:cSldViewPr snapToGrid="0" snapToObjects="1">
      <p:cViewPr varScale="1">
        <p:scale>
          <a:sx n="56" d="100"/>
          <a:sy n="56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E9CF4-86C0-8A44-A686-7224CD012D7E}" type="datetimeFigureOut">
              <a:rPr lang="x-none" smtClean="0"/>
              <a:t>27/03/1444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3A3C-5AB0-4940-A61C-AF1668B40B53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55998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E9CF4-86C0-8A44-A686-7224CD012D7E}" type="datetimeFigureOut">
              <a:rPr lang="x-none" smtClean="0"/>
              <a:t>27/03/1444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3A3C-5AB0-4940-A61C-AF1668B40B53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141213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E9CF4-86C0-8A44-A686-7224CD012D7E}" type="datetimeFigureOut">
              <a:rPr lang="x-none" smtClean="0"/>
              <a:t>27/03/1444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3A3C-5AB0-4940-A61C-AF1668B40B53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575899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E9CF4-86C0-8A44-A686-7224CD012D7E}" type="datetimeFigureOut">
              <a:rPr lang="x-none" smtClean="0"/>
              <a:t>27/03/1444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3A3C-5AB0-4940-A61C-AF1668B40B53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41539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E9CF4-86C0-8A44-A686-7224CD012D7E}" type="datetimeFigureOut">
              <a:rPr lang="x-none" smtClean="0"/>
              <a:t>27/03/1444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3A3C-5AB0-4940-A61C-AF1668B40B53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47892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E9CF4-86C0-8A44-A686-7224CD012D7E}" type="datetimeFigureOut">
              <a:rPr lang="x-none" smtClean="0"/>
              <a:t>27/03/1444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3A3C-5AB0-4940-A61C-AF1668B40B53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17616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E9CF4-86C0-8A44-A686-7224CD012D7E}" type="datetimeFigureOut">
              <a:rPr lang="x-none" smtClean="0"/>
              <a:t>27/03/1444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3A3C-5AB0-4940-A61C-AF1668B40B53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95809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E9CF4-86C0-8A44-A686-7224CD012D7E}" type="datetimeFigureOut">
              <a:rPr lang="x-none" smtClean="0"/>
              <a:t>27/03/1444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3A3C-5AB0-4940-A61C-AF1668B40B53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859562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E9CF4-86C0-8A44-A686-7224CD012D7E}" type="datetimeFigureOut">
              <a:rPr lang="x-none" smtClean="0"/>
              <a:t>27/03/1444</a:t>
            </a:fld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3A3C-5AB0-4940-A61C-AF1668B40B53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292283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E9CF4-86C0-8A44-A686-7224CD012D7E}" type="datetimeFigureOut">
              <a:rPr lang="x-none" smtClean="0"/>
              <a:t>27/03/1444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3A3C-5AB0-4940-A61C-AF1668B40B53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52349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E9CF4-86C0-8A44-A686-7224CD012D7E}" type="datetimeFigureOut">
              <a:rPr lang="x-none" smtClean="0"/>
              <a:t>27/03/1444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3A3C-5AB0-4940-A61C-AF1668B40B53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96173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E9CF4-86C0-8A44-A686-7224CD012D7E}" type="datetimeFigureOut">
              <a:rPr lang="x-none" smtClean="0"/>
              <a:t>27/03/1444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03A3C-5AB0-4940-A61C-AF1668B40B53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35495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25550" rtl="1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r" defTabSz="1425550" rtl="1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82801DE4-6C52-5449-BA9D-FD7F6C235DBB}"/>
              </a:ext>
            </a:extLst>
          </p:cNvPr>
          <p:cNvSpPr/>
          <p:nvPr/>
        </p:nvSpPr>
        <p:spPr>
          <a:xfrm>
            <a:off x="483479" y="1093589"/>
            <a:ext cx="2334559" cy="1798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3025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385B06C-AE0B-8644-913A-C5795AED7FBC}"/>
              </a:ext>
            </a:extLst>
          </p:cNvPr>
          <p:cNvSpPr txBox="1"/>
          <p:nvPr/>
        </p:nvSpPr>
        <p:spPr>
          <a:xfrm>
            <a:off x="5243079" y="2397481"/>
            <a:ext cx="4633191" cy="16190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921" b="1" dirty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eague Spartan" pitchFamily="2" charset="77"/>
              </a:rPr>
              <a:t>CAMPAT</a:t>
            </a:r>
            <a:endParaRPr lang="x-none" sz="9921" b="1" dirty="0"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League Spartan" pitchFamily="2" charset="77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C5DF351-AEFF-1D4A-A650-8045569FAC73}"/>
              </a:ext>
            </a:extLst>
          </p:cNvPr>
          <p:cNvSpPr txBox="1"/>
          <p:nvPr/>
        </p:nvSpPr>
        <p:spPr>
          <a:xfrm>
            <a:off x="3906943" y="4573408"/>
            <a:ext cx="7804381" cy="5502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defTabSz="1133947" rtl="1"/>
            <a:r>
              <a:rPr lang="en-US" sz="2976" b="1" dirty="0">
                <a:solidFill>
                  <a:srgbClr val="002060"/>
                </a:solidFill>
                <a:latin typeface="Rustica Bold" pitchFamily="2" charset="77"/>
                <a:ea typeface="Rustica Bold" pitchFamily="2" charset="77"/>
                <a:cs typeface="B Shiraz" pitchFamily="2" charset="-78"/>
              </a:rPr>
              <a:t>SUSTAINABLE ENVIRONMENTAL GLOBAL CAMPS</a:t>
            </a:r>
            <a:endParaRPr lang="x-none" sz="2976" b="1" dirty="0">
              <a:solidFill>
                <a:srgbClr val="002060"/>
              </a:solidFill>
              <a:latin typeface="Rustica Bold" pitchFamily="2" charset="77"/>
              <a:ea typeface="Rustica Bold" pitchFamily="2" charset="77"/>
              <a:cs typeface="B Shiraz" pitchFamily="2" charset="-78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95C0033-0971-CE4B-8E20-CBBFCC5EBED9}"/>
              </a:ext>
            </a:extLst>
          </p:cNvPr>
          <p:cNvCxnSpPr>
            <a:cxnSpLocks/>
          </p:cNvCxnSpPr>
          <p:nvPr/>
        </p:nvCxnSpPr>
        <p:spPr>
          <a:xfrm>
            <a:off x="5243079" y="4016514"/>
            <a:ext cx="4545896" cy="0"/>
          </a:xfrm>
          <a:prstGeom prst="line">
            <a:avLst/>
          </a:prstGeom>
          <a:ln w="76200">
            <a:solidFill>
              <a:srgbClr val="F008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0723E3AE-0659-AE4E-8EA6-0ED63051A6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2362"/>
          <a:stretch/>
        </p:blipFill>
        <p:spPr>
          <a:xfrm>
            <a:off x="1345498" y="5025108"/>
            <a:ext cx="2561445" cy="232873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A38646F-A6A2-D842-9D40-62D2C878B044}"/>
              </a:ext>
            </a:extLst>
          </p:cNvPr>
          <p:cNvSpPr txBox="1"/>
          <p:nvPr/>
        </p:nvSpPr>
        <p:spPr>
          <a:xfrm>
            <a:off x="4549075" y="5591280"/>
            <a:ext cx="6021199" cy="7029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defTabSz="1133947" rtl="1"/>
            <a:r>
              <a:rPr lang="ar-SA" sz="3968" b="1" dirty="0">
                <a:solidFill>
                  <a:srgbClr val="002060"/>
                </a:solidFill>
                <a:latin typeface="Alhurra" panose="02000000000000000000" pitchFamily="2" charset="-78"/>
                <a:cs typeface="Alhurra" panose="02000000000000000000" pitchFamily="2" charset="-78"/>
              </a:rPr>
              <a:t>كامبات - السياحة البيئية المستدامة </a:t>
            </a:r>
            <a:endParaRPr lang="x-none" sz="3968" b="1" dirty="0">
              <a:solidFill>
                <a:srgbClr val="002060"/>
              </a:solidFill>
              <a:latin typeface="Alhurra" panose="02000000000000000000" pitchFamily="2" charset="-78"/>
              <a:cs typeface="Alhurra" panose="02000000000000000000" pitchFamily="2" charset="-78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FAF5E15-12FB-C042-BD27-A1876C1459D4}"/>
              </a:ext>
            </a:extLst>
          </p:cNvPr>
          <p:cNvSpPr txBox="1"/>
          <p:nvPr/>
        </p:nvSpPr>
        <p:spPr>
          <a:xfrm>
            <a:off x="5688008" y="6647187"/>
            <a:ext cx="3743332" cy="7030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1133947" rtl="1"/>
            <a:r>
              <a:rPr lang="ar-SA" sz="1984" dirty="0">
                <a:solidFill>
                  <a:srgbClr val="002060"/>
                </a:solidFill>
                <a:latin typeface="Alhurra" panose="02000000000000000000" pitchFamily="2" charset="-78"/>
                <a:cs typeface="Alhurra" panose="02000000000000000000" pitchFamily="2" charset="-78"/>
              </a:rPr>
              <a:t>مشروع المبادرة الوطنية للمشروعات الذكية </a:t>
            </a:r>
          </a:p>
          <a:p>
            <a:pPr algn="ctr" defTabSz="1133947" rtl="1"/>
            <a:r>
              <a:rPr lang="ar-SA" sz="1984" dirty="0">
                <a:solidFill>
                  <a:srgbClr val="002060"/>
                </a:solidFill>
                <a:latin typeface="Alhurra" panose="02000000000000000000" pitchFamily="2" charset="-78"/>
                <a:cs typeface="Alhurra" panose="02000000000000000000" pitchFamily="2" charset="-78"/>
              </a:rPr>
              <a:t>بني سويف – مشروعات كبيرة الحجم </a:t>
            </a:r>
            <a:endParaRPr lang="x-none" sz="1984" dirty="0">
              <a:solidFill>
                <a:srgbClr val="002060"/>
              </a:solidFill>
              <a:latin typeface="Alhurra" panose="02000000000000000000" pitchFamily="2" charset="-78"/>
              <a:cs typeface="Alhurr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02655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FA540AC-C50D-BD4C-8B40-996B3A8EF6E9}"/>
              </a:ext>
            </a:extLst>
          </p:cNvPr>
          <p:cNvCxnSpPr>
            <a:cxnSpLocks/>
          </p:cNvCxnSpPr>
          <p:nvPr/>
        </p:nvCxnSpPr>
        <p:spPr>
          <a:xfrm>
            <a:off x="300174" y="4293616"/>
            <a:ext cx="1350330" cy="0"/>
          </a:xfrm>
          <a:prstGeom prst="line">
            <a:avLst/>
          </a:prstGeom>
          <a:ln w="76200">
            <a:solidFill>
              <a:srgbClr val="F0081E"/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61855402-0392-3941-9017-3DC9BE454424}"/>
              </a:ext>
            </a:extLst>
          </p:cNvPr>
          <p:cNvSpPr txBox="1"/>
          <p:nvPr/>
        </p:nvSpPr>
        <p:spPr>
          <a:xfrm>
            <a:off x="6043536" y="1440859"/>
            <a:ext cx="4277838" cy="6266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133947"/>
            <a:r>
              <a:rPr lang="en-US" sz="3472" b="1" dirty="0">
                <a:solidFill>
                  <a:srgbClr val="002060"/>
                </a:solidFill>
                <a:latin typeface="Rustica Bold" pitchFamily="2" charset="77"/>
                <a:ea typeface="Rustica Bold" pitchFamily="2" charset="77"/>
                <a:cs typeface="Alhurra" panose="02000000000000000000" pitchFamily="2" charset="-78"/>
              </a:rPr>
              <a:t>Campat</a:t>
            </a:r>
            <a:r>
              <a:rPr lang="ar-SA" sz="3472" b="1" dirty="0">
                <a:solidFill>
                  <a:srgbClr val="002060"/>
                </a:solidFill>
                <a:latin typeface="Rustica Bold" pitchFamily="2" charset="77"/>
                <a:ea typeface="Rustica Bold" pitchFamily="2" charset="77"/>
                <a:cs typeface="Alhurra" panose="02000000000000000000" pitchFamily="2" charset="-78"/>
              </a:rPr>
              <a:t>  مشروع كامبات  </a:t>
            </a:r>
            <a:endParaRPr lang="x-none" sz="3472" b="1" dirty="0">
              <a:solidFill>
                <a:srgbClr val="002060"/>
              </a:solidFill>
              <a:latin typeface="Rustica Bold" pitchFamily="2" charset="77"/>
              <a:ea typeface="Rustica Bold" pitchFamily="2" charset="77"/>
              <a:cs typeface="Alhurra" panose="02000000000000000000" pitchFamily="2" charset="-7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90CD9B-D835-CF41-AD47-C833504F5A12}"/>
              </a:ext>
            </a:extLst>
          </p:cNvPr>
          <p:cNvSpPr txBox="1"/>
          <p:nvPr/>
        </p:nvSpPr>
        <p:spPr>
          <a:xfrm>
            <a:off x="2229415" y="2666996"/>
            <a:ext cx="8473959" cy="140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lnSpc>
                <a:spcPct val="125000"/>
              </a:lnSpc>
            </a:pPr>
            <a:r>
              <a:rPr lang="ar-SA" sz="1736" dirty="0">
                <a:solidFill>
                  <a:srgbClr val="002060"/>
                </a:solidFill>
                <a:latin typeface="Rustica Regular" pitchFamily="2" charset="77"/>
                <a:ea typeface="Rustica Regular" pitchFamily="2" charset="77"/>
                <a:cs typeface="Alhurra" panose="02000000000000000000" pitchFamily="2" charset="-78"/>
              </a:rPr>
              <a:t>إنشاء سلسلة من المنتجعات البيئية المعتمدة على مصادر الطاقة المتجددة و المرافق الداخلية و إنتاج الغذاء تستهدف الشباب والمتقاعدين </a:t>
            </a:r>
            <a:r>
              <a:rPr lang="ar-SA" sz="1736" dirty="0" err="1">
                <a:solidFill>
                  <a:srgbClr val="002060"/>
                </a:solidFill>
                <a:latin typeface="Rustica Regular" pitchFamily="2" charset="77"/>
                <a:ea typeface="Rustica Regular" pitchFamily="2" charset="77"/>
                <a:cs typeface="Alhurra" panose="02000000000000000000" pitchFamily="2" charset="-78"/>
              </a:rPr>
              <a:t>الإجانب</a:t>
            </a:r>
            <a:r>
              <a:rPr lang="ar-SA" sz="1736" dirty="0">
                <a:solidFill>
                  <a:srgbClr val="002060"/>
                </a:solidFill>
                <a:latin typeface="Rustica Regular" pitchFamily="2" charset="77"/>
                <a:ea typeface="Rustica Regular" pitchFamily="2" charset="77"/>
                <a:cs typeface="Alhurra" panose="02000000000000000000" pitchFamily="2" charset="-78"/>
              </a:rPr>
              <a:t> و الأوروبيين بالمحميات الطبيعية و الشواطئ و بجانب المناطق الأثرية و الطبيعية بتكلفة إستثمارية أقل و بنظام إقامة ممتد و تضم أنشطه و خدمات مخصصة لفئة الشباب و متطلباته بسعر مناسب تضمن التشغيل المستمر .  </a:t>
            </a:r>
            <a:endParaRPr lang="x-none" sz="1736" dirty="0">
              <a:solidFill>
                <a:srgbClr val="002060"/>
              </a:solidFill>
              <a:latin typeface="Rustica Regular" pitchFamily="2" charset="77"/>
              <a:ea typeface="Rustica Regular" pitchFamily="2" charset="77"/>
              <a:cs typeface="Alhurra" panose="02000000000000000000" pitchFamily="2" charset="-78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D6FFA52-F0A3-4D46-9CD9-15627C18C37D}"/>
              </a:ext>
            </a:extLst>
          </p:cNvPr>
          <p:cNvCxnSpPr>
            <a:cxnSpLocks/>
          </p:cNvCxnSpPr>
          <p:nvPr/>
        </p:nvCxnSpPr>
        <p:spPr>
          <a:xfrm>
            <a:off x="5801796" y="2434419"/>
            <a:ext cx="4519578" cy="0"/>
          </a:xfrm>
          <a:prstGeom prst="line">
            <a:avLst/>
          </a:prstGeom>
          <a:ln w="38100">
            <a:solidFill>
              <a:srgbClr val="F008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1DF43EB8-AAB2-034B-998B-A4CFEEC3056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1333"/>
          <a:stretch/>
        </p:blipFill>
        <p:spPr>
          <a:xfrm>
            <a:off x="248100" y="2801336"/>
            <a:ext cx="1454478" cy="133785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6DBDED0-E6B0-3F44-BD13-7DF2BEAC80ED}"/>
              </a:ext>
            </a:extLst>
          </p:cNvPr>
          <p:cNvSpPr txBox="1"/>
          <p:nvPr/>
        </p:nvSpPr>
        <p:spPr>
          <a:xfrm>
            <a:off x="11589634" y="4015716"/>
            <a:ext cx="2295821" cy="5578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133947"/>
            <a:r>
              <a:rPr lang="ar-SA" sz="3025" b="1" dirty="0">
                <a:solidFill>
                  <a:srgbClr val="002060"/>
                </a:solidFill>
                <a:latin typeface="Rustica Bold" pitchFamily="2" charset="77"/>
                <a:ea typeface="Rustica Bold" pitchFamily="2" charset="77"/>
                <a:cs typeface="Alhurra" panose="02000000000000000000" pitchFamily="2" charset="-78"/>
              </a:rPr>
              <a:t>مقدم المشروع   </a:t>
            </a:r>
            <a:endParaRPr lang="x-none" sz="3025" b="1" dirty="0">
              <a:solidFill>
                <a:srgbClr val="002060"/>
              </a:solidFill>
              <a:latin typeface="Rustica Bold" pitchFamily="2" charset="77"/>
              <a:ea typeface="Rustica Bold" pitchFamily="2" charset="77"/>
              <a:cs typeface="Alhurra" panose="02000000000000000000" pitchFamily="2" charset="-78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B568903-0EEC-C247-9A08-F4CF1B6D1763}"/>
              </a:ext>
            </a:extLst>
          </p:cNvPr>
          <p:cNvCxnSpPr>
            <a:cxnSpLocks/>
          </p:cNvCxnSpPr>
          <p:nvPr/>
        </p:nvCxnSpPr>
        <p:spPr>
          <a:xfrm>
            <a:off x="2229415" y="4668089"/>
            <a:ext cx="11906080" cy="0"/>
          </a:xfrm>
          <a:prstGeom prst="line">
            <a:avLst/>
          </a:prstGeom>
          <a:ln w="38100">
            <a:solidFill>
              <a:srgbClr val="F008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6594C8D5-7A56-D44D-8D86-2138962C49F1}"/>
              </a:ext>
            </a:extLst>
          </p:cNvPr>
          <p:cNvSpPr txBox="1"/>
          <p:nvPr/>
        </p:nvSpPr>
        <p:spPr>
          <a:xfrm>
            <a:off x="5433685" y="4570677"/>
            <a:ext cx="8473959" cy="4646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ar-SA" sz="3025" b="1" dirty="0">
                <a:solidFill>
                  <a:srgbClr val="002060"/>
                </a:solidFill>
                <a:latin typeface="Rustica Bold" pitchFamily="2" charset="77"/>
                <a:ea typeface="Rustica Bold" pitchFamily="2" charset="77"/>
                <a:cs typeface="Alhurra" panose="02000000000000000000" pitchFamily="2" charset="-78"/>
              </a:rPr>
              <a:t>محمد حسن </a:t>
            </a:r>
          </a:p>
          <a:p>
            <a:pPr algn="just" rtl="1">
              <a:lnSpc>
                <a:spcPct val="150000"/>
              </a:lnSpc>
            </a:pPr>
            <a:r>
              <a:rPr lang="ar-SA" sz="1488" dirty="0">
                <a:solidFill>
                  <a:srgbClr val="002060"/>
                </a:solidFill>
                <a:latin typeface="Rustica Regular" pitchFamily="2" charset="77"/>
                <a:ea typeface="Rustica Regular" pitchFamily="2" charset="77"/>
                <a:cs typeface="Alhurra" panose="02000000000000000000" pitchFamily="2" charset="-78"/>
              </a:rPr>
              <a:t>المدير التنفيذي مؤسسة إستدامة </a:t>
            </a:r>
          </a:p>
          <a:p>
            <a:pPr algn="just" rtl="1">
              <a:lnSpc>
                <a:spcPct val="150000"/>
              </a:lnSpc>
            </a:pPr>
            <a:r>
              <a:rPr lang="ar-SA" sz="1736" dirty="0">
                <a:solidFill>
                  <a:srgbClr val="C00000"/>
                </a:solidFill>
                <a:latin typeface="Rustica Bold" pitchFamily="2" charset="77"/>
                <a:ea typeface="Rustica Bold" pitchFamily="2" charset="77"/>
                <a:cs typeface="Alhurra" panose="02000000000000000000" pitchFamily="2" charset="-78"/>
              </a:rPr>
              <a:t>الخلفية العلمية </a:t>
            </a:r>
          </a:p>
          <a:p>
            <a:pPr marL="425230" indent="-425230" algn="just" rtl="1">
              <a:lnSpc>
                <a:spcPct val="150000"/>
              </a:lnSpc>
              <a:buFontTx/>
              <a:buChar char="-"/>
            </a:pPr>
            <a:r>
              <a:rPr lang="ar-SA" sz="1488" dirty="0">
                <a:solidFill>
                  <a:srgbClr val="002060"/>
                </a:solidFill>
                <a:latin typeface="Rustica Regular" pitchFamily="2" charset="77"/>
                <a:ea typeface="Rustica Regular" pitchFamily="2" charset="77"/>
                <a:cs typeface="Alhurra" panose="02000000000000000000" pitchFamily="2" charset="-78"/>
              </a:rPr>
              <a:t>بكالوريوس تجارة إسكندرية </a:t>
            </a:r>
          </a:p>
          <a:p>
            <a:pPr marL="425230" indent="-425230" algn="just" rtl="1">
              <a:lnSpc>
                <a:spcPct val="150000"/>
              </a:lnSpc>
              <a:buFontTx/>
              <a:buChar char="-"/>
            </a:pPr>
            <a:r>
              <a:rPr lang="ar-SA" sz="1488" dirty="0">
                <a:solidFill>
                  <a:srgbClr val="002060"/>
                </a:solidFill>
                <a:latin typeface="Rustica Regular" pitchFamily="2" charset="77"/>
                <a:ea typeface="Rustica Regular" pitchFamily="2" charset="77"/>
                <a:cs typeface="Alhurra" panose="02000000000000000000" pitchFamily="2" charset="-78"/>
              </a:rPr>
              <a:t>إدارة أعمال . </a:t>
            </a:r>
          </a:p>
          <a:p>
            <a:pPr algn="just" rtl="1">
              <a:lnSpc>
                <a:spcPct val="150000"/>
              </a:lnSpc>
            </a:pPr>
            <a:r>
              <a:rPr lang="ar-SA" sz="1736" dirty="0">
                <a:solidFill>
                  <a:srgbClr val="C00000"/>
                </a:solidFill>
                <a:latin typeface="Rustica Bold" pitchFamily="2" charset="77"/>
                <a:ea typeface="Rustica Bold" pitchFamily="2" charset="77"/>
                <a:cs typeface="Alhurra" panose="02000000000000000000" pitchFamily="2" charset="-78"/>
              </a:rPr>
              <a:t>الخبرات : </a:t>
            </a:r>
          </a:p>
          <a:p>
            <a:pPr marL="425230" indent="-425230" algn="just" rtl="1">
              <a:lnSpc>
                <a:spcPct val="150000"/>
              </a:lnSpc>
              <a:buFontTx/>
              <a:buChar char="-"/>
            </a:pPr>
            <a:r>
              <a:rPr lang="ar-SA" sz="1488" dirty="0">
                <a:solidFill>
                  <a:srgbClr val="002060"/>
                </a:solidFill>
                <a:latin typeface="Rustica Regular" pitchFamily="2" charset="77"/>
                <a:ea typeface="Rustica Regular" pitchFamily="2" charset="77"/>
                <a:cs typeface="Alhurra" panose="02000000000000000000" pitchFamily="2" charset="-78"/>
              </a:rPr>
              <a:t>العمل في مجال الوعي البيئي و معايير الإستدامة</a:t>
            </a:r>
          </a:p>
          <a:p>
            <a:pPr marL="425230" indent="-425230" algn="just" rtl="1">
              <a:lnSpc>
                <a:spcPct val="150000"/>
              </a:lnSpc>
              <a:buFontTx/>
              <a:buChar char="-"/>
            </a:pPr>
            <a:r>
              <a:rPr lang="ar-SA" sz="1488" dirty="0">
                <a:solidFill>
                  <a:srgbClr val="002060"/>
                </a:solidFill>
                <a:latin typeface="Rustica Regular" pitchFamily="2" charset="77"/>
                <a:ea typeface="Rustica Regular" pitchFamily="2" charset="77"/>
                <a:cs typeface="Alhurra" panose="02000000000000000000" pitchFamily="2" charset="-78"/>
              </a:rPr>
              <a:t> إدارة أعمال عضو مجلس إدارة شركة ماريوت هيلز للتنمية المستدامة . </a:t>
            </a:r>
          </a:p>
          <a:p>
            <a:pPr marL="425230" indent="-425230" algn="just" rtl="1">
              <a:lnSpc>
                <a:spcPct val="150000"/>
              </a:lnSpc>
              <a:buFontTx/>
              <a:buChar char="-"/>
            </a:pPr>
            <a:r>
              <a:rPr lang="ar-SA" sz="1488" dirty="0">
                <a:solidFill>
                  <a:srgbClr val="002060"/>
                </a:solidFill>
                <a:latin typeface="Rustica Regular" pitchFamily="2" charset="77"/>
                <a:ea typeface="Rustica Regular" pitchFamily="2" charset="77"/>
                <a:cs typeface="Alhurra" panose="02000000000000000000" pitchFamily="2" charset="-78"/>
              </a:rPr>
              <a:t>مؤسس </a:t>
            </a:r>
            <a:r>
              <a:rPr lang="en-US" sz="1488" dirty="0">
                <a:solidFill>
                  <a:srgbClr val="002060"/>
                </a:solidFill>
                <a:latin typeface="Rustica Regular" pitchFamily="2" charset="77"/>
                <a:ea typeface="Rustica Regular" pitchFamily="2" charset="77"/>
                <a:cs typeface="Alhurra" panose="02000000000000000000" pitchFamily="2" charset="-78"/>
              </a:rPr>
              <a:t>travelers federation</a:t>
            </a:r>
            <a:r>
              <a:rPr lang="ar-SA" sz="1488" dirty="0">
                <a:solidFill>
                  <a:srgbClr val="002060"/>
                </a:solidFill>
                <a:latin typeface="Rustica Regular" pitchFamily="2" charset="77"/>
                <a:ea typeface="Rustica Regular" pitchFamily="2" charset="77"/>
                <a:cs typeface="Alhurra" panose="02000000000000000000" pitchFamily="2" charset="-78"/>
              </a:rPr>
              <a:t> </a:t>
            </a:r>
            <a:r>
              <a:rPr lang="en-US" sz="1488" dirty="0">
                <a:solidFill>
                  <a:srgbClr val="002060"/>
                </a:solidFill>
                <a:latin typeface="Rustica Regular" pitchFamily="2" charset="77"/>
                <a:ea typeface="Rustica Regular" pitchFamily="2" charset="77"/>
                <a:cs typeface="Alhurra" panose="02000000000000000000" pitchFamily="2" charset="-78"/>
              </a:rPr>
              <a:t>Moven</a:t>
            </a:r>
            <a:r>
              <a:rPr lang="ar-SA" sz="1488" dirty="0">
                <a:solidFill>
                  <a:srgbClr val="002060"/>
                </a:solidFill>
                <a:latin typeface="Rustica Regular" pitchFamily="2" charset="77"/>
                <a:ea typeface="Rustica Regular" pitchFamily="2" charset="77"/>
                <a:cs typeface="Alhurra" panose="02000000000000000000" pitchFamily="2" charset="-78"/>
              </a:rPr>
              <a:t> الإتحاد الفيدرالي للمسافرين - جينيف – سويسرا . </a:t>
            </a:r>
          </a:p>
          <a:p>
            <a:pPr marL="425230" indent="-425230" algn="just" rtl="1">
              <a:lnSpc>
                <a:spcPct val="150000"/>
              </a:lnSpc>
              <a:buFontTx/>
              <a:buChar char="-"/>
            </a:pPr>
            <a:r>
              <a:rPr lang="ar-SA" sz="1488" dirty="0">
                <a:solidFill>
                  <a:srgbClr val="002060"/>
                </a:solidFill>
                <a:latin typeface="Rustica Regular" pitchFamily="2" charset="77"/>
                <a:ea typeface="Rustica Regular" pitchFamily="2" charset="77"/>
                <a:cs typeface="Alhurra" panose="02000000000000000000" pitchFamily="2" charset="-78"/>
              </a:rPr>
              <a:t>مؤسس و المدير التنفيذي مؤسسة إستدامة </a:t>
            </a:r>
          </a:p>
          <a:p>
            <a:pPr marL="425230" indent="-425230" algn="just" rtl="1">
              <a:lnSpc>
                <a:spcPct val="150000"/>
              </a:lnSpc>
              <a:buFontTx/>
              <a:buChar char="-"/>
            </a:pPr>
            <a:r>
              <a:rPr lang="ar-SA" sz="1488" dirty="0">
                <a:solidFill>
                  <a:srgbClr val="002060"/>
                </a:solidFill>
                <a:latin typeface="Rustica Regular" pitchFamily="2" charset="77"/>
                <a:ea typeface="Rustica Regular" pitchFamily="2" charset="77"/>
                <a:cs typeface="Alhurra" panose="02000000000000000000" pitchFamily="2" charset="-78"/>
              </a:rPr>
              <a:t>مؤسس منصة حلول ( المنصة الإستشارية المستدامة ) </a:t>
            </a:r>
          </a:p>
          <a:p>
            <a:pPr marL="425230" indent="-425230" algn="just" rtl="1">
              <a:lnSpc>
                <a:spcPct val="150000"/>
              </a:lnSpc>
              <a:buFontTx/>
              <a:buChar char="-"/>
            </a:pPr>
            <a:r>
              <a:rPr lang="ar-SA" sz="1488" dirty="0">
                <a:solidFill>
                  <a:srgbClr val="002060"/>
                </a:solidFill>
                <a:latin typeface="Rustica Regular" pitchFamily="2" charset="77"/>
                <a:ea typeface="Rustica Regular" pitchFamily="2" charset="77"/>
                <a:cs typeface="Alhurra" panose="02000000000000000000" pitchFamily="2" charset="-78"/>
              </a:rPr>
              <a:t>رئيس مباردة سيرا لمواجهه تغيرات المناخ. </a:t>
            </a:r>
            <a:endParaRPr lang="x-none" sz="1488" dirty="0">
              <a:solidFill>
                <a:srgbClr val="002060"/>
              </a:solidFill>
              <a:latin typeface="Rustica Regular" pitchFamily="2" charset="77"/>
              <a:ea typeface="Rustica Regular" pitchFamily="2" charset="77"/>
              <a:cs typeface="Alhurr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60093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FA540AC-C50D-BD4C-8B40-996B3A8EF6E9}"/>
              </a:ext>
            </a:extLst>
          </p:cNvPr>
          <p:cNvCxnSpPr>
            <a:cxnSpLocks/>
          </p:cNvCxnSpPr>
          <p:nvPr/>
        </p:nvCxnSpPr>
        <p:spPr>
          <a:xfrm>
            <a:off x="830100" y="7869214"/>
            <a:ext cx="726147" cy="0"/>
          </a:xfrm>
          <a:prstGeom prst="line">
            <a:avLst/>
          </a:prstGeom>
          <a:ln w="76200">
            <a:solidFill>
              <a:srgbClr val="F0081E"/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61855402-0392-3941-9017-3DC9BE454424}"/>
              </a:ext>
            </a:extLst>
          </p:cNvPr>
          <p:cNvSpPr txBox="1"/>
          <p:nvPr/>
        </p:nvSpPr>
        <p:spPr>
          <a:xfrm>
            <a:off x="10788669" y="2535378"/>
            <a:ext cx="3171061" cy="5578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133947"/>
            <a:r>
              <a:rPr lang="ar-SA" sz="3025" b="1" dirty="0">
                <a:solidFill>
                  <a:srgbClr val="002060"/>
                </a:solidFill>
                <a:latin typeface="Rustica Bold" pitchFamily="2" charset="77"/>
                <a:ea typeface="Rustica Bold" pitchFamily="2" charset="77"/>
                <a:cs typeface="Alhurra" panose="02000000000000000000" pitchFamily="2" charset="-78"/>
              </a:rPr>
              <a:t>المستهدف من المشروع</a:t>
            </a:r>
            <a:endParaRPr lang="x-none" sz="3025" b="1" dirty="0">
              <a:solidFill>
                <a:srgbClr val="002060"/>
              </a:solidFill>
              <a:latin typeface="Rustica Bold" pitchFamily="2" charset="77"/>
              <a:ea typeface="Rustica Bold" pitchFamily="2" charset="77"/>
              <a:cs typeface="Alhurra" panose="02000000000000000000" pitchFamily="2" charset="-7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90CD9B-D835-CF41-AD47-C833504F5A12}"/>
              </a:ext>
            </a:extLst>
          </p:cNvPr>
          <p:cNvSpPr txBox="1"/>
          <p:nvPr/>
        </p:nvSpPr>
        <p:spPr>
          <a:xfrm>
            <a:off x="911119" y="3093223"/>
            <a:ext cx="13467999" cy="16185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25230" indent="-425230" algn="just" rtl="1">
              <a:lnSpc>
                <a:spcPct val="200000"/>
              </a:lnSpc>
              <a:buFontTx/>
              <a:buChar char="-"/>
            </a:pPr>
            <a:r>
              <a:rPr lang="ar-SA" sz="1736" dirty="0">
                <a:solidFill>
                  <a:srgbClr val="002060"/>
                </a:solidFill>
                <a:latin typeface="Rustica Regular" pitchFamily="2" charset="77"/>
                <a:ea typeface="Rustica Regular" pitchFamily="2" charset="77"/>
                <a:cs typeface="Alhurra" panose="02000000000000000000" pitchFamily="2" charset="-78"/>
              </a:rPr>
              <a:t>السياحة الأوروبية الممتدة الإقامة خاصة بسبب التغيرات المناخية الحالية. </a:t>
            </a:r>
          </a:p>
          <a:p>
            <a:pPr marL="425230" indent="-425230" algn="just" rtl="1">
              <a:lnSpc>
                <a:spcPct val="200000"/>
              </a:lnSpc>
              <a:buFontTx/>
              <a:buChar char="-"/>
            </a:pPr>
            <a:r>
              <a:rPr lang="ar-SA" sz="1736" dirty="0">
                <a:solidFill>
                  <a:srgbClr val="002060"/>
                </a:solidFill>
                <a:latin typeface="Rustica Regular" pitchFamily="2" charset="77"/>
                <a:ea typeface="Rustica Regular" pitchFamily="2" charset="77"/>
                <a:cs typeface="Alhurra" panose="02000000000000000000" pitchFamily="2" charset="-78"/>
              </a:rPr>
              <a:t>فئة السياحة الشبابية عالميا من خلال سلسلة معسكرات بيئية مستدامة بأنشطة مختلفة متوافقة مع الفئة العمرية المستهدفة. </a:t>
            </a:r>
          </a:p>
          <a:p>
            <a:pPr marL="425230" indent="-425230" algn="just" rtl="1">
              <a:lnSpc>
                <a:spcPct val="200000"/>
              </a:lnSpc>
              <a:buFontTx/>
              <a:buChar char="-"/>
            </a:pPr>
            <a:r>
              <a:rPr lang="ar-SA" sz="1736" dirty="0">
                <a:solidFill>
                  <a:srgbClr val="002060"/>
                </a:solidFill>
                <a:latin typeface="Rustica Regular" pitchFamily="2" charset="77"/>
                <a:ea typeface="Rustica Regular" pitchFamily="2" charset="77"/>
                <a:cs typeface="Alhurra" panose="02000000000000000000" pitchFamily="2" charset="-78"/>
              </a:rPr>
              <a:t>الشباب المصري الباحث عن إقامة طبيعية و تجربة المحميات و المخيمات متضمنا نظم ترفيه و تبادل ثقافي و إجتماعي سليم . </a:t>
            </a:r>
            <a:endParaRPr lang="x-none" sz="1736" dirty="0">
              <a:solidFill>
                <a:srgbClr val="002060"/>
              </a:solidFill>
              <a:latin typeface="Rustica Regular" pitchFamily="2" charset="77"/>
              <a:ea typeface="Rustica Regular" pitchFamily="2" charset="77"/>
              <a:cs typeface="Alhurra" panose="02000000000000000000" pitchFamily="2" charset="-78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D6FFA52-F0A3-4D46-9CD9-15627C18C37D}"/>
              </a:ext>
            </a:extLst>
          </p:cNvPr>
          <p:cNvCxnSpPr>
            <a:cxnSpLocks/>
          </p:cNvCxnSpPr>
          <p:nvPr/>
        </p:nvCxnSpPr>
        <p:spPr>
          <a:xfrm>
            <a:off x="4749096" y="2376360"/>
            <a:ext cx="5792044" cy="0"/>
          </a:xfrm>
          <a:prstGeom prst="line">
            <a:avLst/>
          </a:prstGeom>
          <a:ln w="38100">
            <a:solidFill>
              <a:srgbClr val="F008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1DF43EB8-AAB2-034B-998B-A4CFEEC3056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1333"/>
          <a:stretch/>
        </p:blipFill>
        <p:spPr>
          <a:xfrm>
            <a:off x="740235" y="6966849"/>
            <a:ext cx="901438" cy="82915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F748CFF-5573-0042-8544-CF0F7CB4731B}"/>
              </a:ext>
            </a:extLst>
          </p:cNvPr>
          <p:cNvSpPr txBox="1"/>
          <p:nvPr/>
        </p:nvSpPr>
        <p:spPr>
          <a:xfrm>
            <a:off x="11506815" y="4938235"/>
            <a:ext cx="2452915" cy="5578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ar-SA" sz="3025" b="1" dirty="0">
                <a:solidFill>
                  <a:srgbClr val="002060"/>
                </a:solidFill>
                <a:latin typeface="Rustica Bold" pitchFamily="2" charset="77"/>
                <a:ea typeface="Rustica Bold" pitchFamily="2" charset="77"/>
                <a:cs typeface="Alhurra" panose="02000000000000000000" pitchFamily="2" charset="-78"/>
              </a:rPr>
              <a:t>مميزات المشروع </a:t>
            </a:r>
            <a:endParaRPr lang="x-none" sz="3025" b="1" dirty="0">
              <a:solidFill>
                <a:srgbClr val="002060"/>
              </a:solidFill>
              <a:latin typeface="Rustica Bold" pitchFamily="2" charset="77"/>
              <a:ea typeface="Rustica Bold" pitchFamily="2" charset="77"/>
              <a:cs typeface="Alhurra" panose="02000000000000000000" pitchFamily="2" charset="-78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FF4FF3D-F8BD-D943-A6AF-2059F1EDA0C2}"/>
              </a:ext>
            </a:extLst>
          </p:cNvPr>
          <p:cNvSpPr txBox="1"/>
          <p:nvPr/>
        </p:nvSpPr>
        <p:spPr>
          <a:xfrm>
            <a:off x="3761338" y="5547831"/>
            <a:ext cx="10615085" cy="3755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359" indent="-354359" algn="justLow" rtl="1">
              <a:lnSpc>
                <a:spcPct val="200000"/>
              </a:lnSpc>
              <a:buFontTx/>
              <a:buChar char="-"/>
            </a:pPr>
            <a:r>
              <a:rPr lang="ar-SA" sz="1736" dirty="0">
                <a:solidFill>
                  <a:srgbClr val="002060"/>
                </a:solidFill>
                <a:latin typeface="Rustica Regular" pitchFamily="2" charset="77"/>
                <a:ea typeface="Rustica Regular" pitchFamily="2" charset="77"/>
                <a:cs typeface="Alhurra" panose="02000000000000000000" pitchFamily="2" charset="-78"/>
              </a:rPr>
              <a:t>مشروع سياحة مطور معتمد على الطاقة المتجددة و متوافق بيئيا. </a:t>
            </a:r>
          </a:p>
          <a:p>
            <a:pPr marL="354359" indent="-354359" algn="justLow" rtl="1">
              <a:lnSpc>
                <a:spcPct val="200000"/>
              </a:lnSpc>
              <a:buFontTx/>
              <a:buChar char="-"/>
            </a:pPr>
            <a:r>
              <a:rPr lang="ar-SA" sz="1736" dirty="0">
                <a:solidFill>
                  <a:srgbClr val="002060"/>
                </a:solidFill>
                <a:latin typeface="Rustica Regular" pitchFamily="2" charset="77"/>
                <a:ea typeface="Rustica Regular" pitchFamily="2" charset="77"/>
                <a:cs typeface="Alhurra" panose="02000000000000000000" pitchFamily="2" charset="-78"/>
              </a:rPr>
              <a:t>نموذج سياحي لقطاع الشباب بدمج النشاطات المختلفة الشبابية و </a:t>
            </a:r>
            <a:r>
              <a:rPr lang="ar-SA" sz="1736" dirty="0" err="1">
                <a:solidFill>
                  <a:srgbClr val="002060"/>
                </a:solidFill>
                <a:latin typeface="Rustica Regular" pitchFamily="2" charset="77"/>
                <a:ea typeface="Rustica Regular" pitchFamily="2" charset="77"/>
                <a:cs typeface="Alhurra" panose="02000000000000000000" pitchFamily="2" charset="-78"/>
              </a:rPr>
              <a:t>الإهتمامات</a:t>
            </a:r>
            <a:r>
              <a:rPr lang="ar-SA" sz="1736" dirty="0">
                <a:solidFill>
                  <a:srgbClr val="002060"/>
                </a:solidFill>
                <a:latin typeface="Rustica Regular" pitchFamily="2" charset="77"/>
                <a:ea typeface="Rustica Regular" pitchFamily="2" charset="77"/>
                <a:cs typeface="Alhurra" panose="02000000000000000000" pitchFamily="2" charset="-78"/>
              </a:rPr>
              <a:t> مختلفة. </a:t>
            </a:r>
          </a:p>
          <a:p>
            <a:pPr marL="354359" indent="-354359" algn="justLow" rtl="1">
              <a:lnSpc>
                <a:spcPct val="200000"/>
              </a:lnSpc>
              <a:buFontTx/>
              <a:buChar char="-"/>
            </a:pPr>
            <a:r>
              <a:rPr lang="ar-SA" sz="1736" dirty="0">
                <a:solidFill>
                  <a:srgbClr val="002060"/>
                </a:solidFill>
                <a:latin typeface="Rustica Regular" pitchFamily="2" charset="77"/>
                <a:ea typeface="Rustica Regular" pitchFamily="2" charset="77"/>
                <a:cs typeface="Alhurra" panose="02000000000000000000" pitchFamily="2" charset="-78"/>
              </a:rPr>
              <a:t>جذب شريحة سياحية جديدة محلية و دولية من قطاع الشباب. </a:t>
            </a:r>
          </a:p>
          <a:p>
            <a:pPr marL="354359" indent="-354359" algn="justLow" rtl="1">
              <a:lnSpc>
                <a:spcPct val="200000"/>
              </a:lnSpc>
              <a:buFontTx/>
              <a:buChar char="-"/>
            </a:pPr>
            <a:r>
              <a:rPr lang="ar-SA" sz="1736" dirty="0">
                <a:solidFill>
                  <a:srgbClr val="002060"/>
                </a:solidFill>
                <a:latin typeface="Rustica Regular" pitchFamily="2" charset="77"/>
                <a:ea typeface="Rustica Regular" pitchFamily="2" charset="77"/>
                <a:cs typeface="Alhurra" panose="02000000000000000000" pitchFamily="2" charset="-78"/>
              </a:rPr>
              <a:t>يستهدف مليون سائح شاب عالميا خلال ٤ سنوات من بدء التشغيل. </a:t>
            </a:r>
          </a:p>
          <a:p>
            <a:pPr marL="354359" indent="-354359" algn="justLow" rtl="1">
              <a:lnSpc>
                <a:spcPct val="200000"/>
              </a:lnSpc>
              <a:buFontTx/>
              <a:buChar char="-"/>
            </a:pPr>
            <a:r>
              <a:rPr lang="ar-SA" sz="1736" dirty="0">
                <a:solidFill>
                  <a:srgbClr val="002060"/>
                </a:solidFill>
                <a:latin typeface="Rustica Regular" pitchFamily="2" charset="77"/>
                <a:ea typeface="Rustica Regular" pitchFamily="2" charset="77"/>
                <a:cs typeface="Alhurra" panose="02000000000000000000" pitchFamily="2" charset="-78"/>
              </a:rPr>
              <a:t>يعتمد إعتماد كلي على المواد المحلية و المواد المعاد تدويرها و لا يحتاج إلى مرافق عامة. </a:t>
            </a:r>
          </a:p>
          <a:p>
            <a:pPr marL="354359" indent="-354359" algn="justLow" rtl="1">
              <a:lnSpc>
                <a:spcPct val="200000"/>
              </a:lnSpc>
              <a:buFontTx/>
              <a:buChar char="-"/>
            </a:pPr>
            <a:r>
              <a:rPr lang="ar-SA" sz="1736" dirty="0">
                <a:solidFill>
                  <a:srgbClr val="002060"/>
                </a:solidFill>
                <a:latin typeface="Rustica Regular" pitchFamily="2" charset="77"/>
                <a:ea typeface="Rustica Regular" pitchFamily="2" charset="77"/>
                <a:cs typeface="Alhurra" panose="02000000000000000000" pitchFamily="2" charset="-78"/>
              </a:rPr>
              <a:t>تعظيم العائد من الإمكانيات الهائلة للمحميات الطبيعية بنظام يحافظ على البيئة والتنوع . </a:t>
            </a:r>
          </a:p>
          <a:p>
            <a:pPr marL="354359" indent="-354359" algn="justLow" rtl="1">
              <a:lnSpc>
                <a:spcPct val="200000"/>
              </a:lnSpc>
              <a:buFontTx/>
              <a:buChar char="-"/>
            </a:pPr>
            <a:r>
              <a:rPr lang="ar-SA" sz="1736" dirty="0">
                <a:solidFill>
                  <a:srgbClr val="002060"/>
                </a:solidFill>
                <a:latin typeface="Rustica Regular" pitchFamily="2" charset="77"/>
                <a:ea typeface="Rustica Regular" pitchFamily="2" charset="77"/>
                <a:cs typeface="Alhurra" panose="02000000000000000000" pitchFamily="2" charset="-78"/>
              </a:rPr>
              <a:t>سلبي إنبعاثات الكربون . </a:t>
            </a:r>
            <a:endParaRPr lang="x-none" sz="1736" dirty="0">
              <a:solidFill>
                <a:srgbClr val="002060"/>
              </a:solidFill>
              <a:latin typeface="Rustica Regular" pitchFamily="2" charset="77"/>
              <a:ea typeface="Rustica Regular" pitchFamily="2" charset="77"/>
              <a:cs typeface="Alhurra" panose="02000000000000000000" pitchFamily="2" charset="-78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192AF31-B597-2D41-9F7E-9BB42804C3CD}"/>
              </a:ext>
            </a:extLst>
          </p:cNvPr>
          <p:cNvCxnSpPr>
            <a:cxnSpLocks/>
          </p:cNvCxnSpPr>
          <p:nvPr/>
        </p:nvCxnSpPr>
        <p:spPr>
          <a:xfrm>
            <a:off x="11575151" y="5547831"/>
            <a:ext cx="2316242" cy="0"/>
          </a:xfrm>
          <a:prstGeom prst="line">
            <a:avLst/>
          </a:prstGeom>
          <a:ln w="38100">
            <a:solidFill>
              <a:srgbClr val="F008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C6EBE669-2146-154D-9D7E-A049BCB66D6C}"/>
              </a:ext>
            </a:extLst>
          </p:cNvPr>
          <p:cNvSpPr txBox="1"/>
          <p:nvPr/>
        </p:nvSpPr>
        <p:spPr>
          <a:xfrm>
            <a:off x="4890514" y="1520983"/>
            <a:ext cx="5338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133947"/>
            <a:r>
              <a:rPr lang="ar-SA" sz="3600" b="1" dirty="0">
                <a:solidFill>
                  <a:srgbClr val="002060"/>
                </a:solidFill>
                <a:latin typeface="Rustica Bold" pitchFamily="2" charset="77"/>
                <a:ea typeface="Rustica Bold" pitchFamily="2" charset="77"/>
                <a:cs typeface="Alhurra" panose="02000000000000000000" pitchFamily="2" charset="-78"/>
              </a:rPr>
              <a:t>المستهدف من المشروع و مميزاته</a:t>
            </a:r>
            <a:endParaRPr lang="x-none" sz="3600" b="1" dirty="0">
              <a:solidFill>
                <a:srgbClr val="002060"/>
              </a:solidFill>
              <a:latin typeface="Rustica Bold" pitchFamily="2" charset="77"/>
              <a:ea typeface="Rustica Bold" pitchFamily="2" charset="77"/>
              <a:cs typeface="Alhurra" panose="02000000000000000000" pitchFamily="2" charset="-78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1318C7B-B5A1-D64A-8D39-ABD21EDB377B}"/>
              </a:ext>
            </a:extLst>
          </p:cNvPr>
          <p:cNvCxnSpPr>
            <a:cxnSpLocks/>
          </p:cNvCxnSpPr>
          <p:nvPr/>
        </p:nvCxnSpPr>
        <p:spPr>
          <a:xfrm>
            <a:off x="10788669" y="3143067"/>
            <a:ext cx="3374501" cy="0"/>
          </a:xfrm>
          <a:prstGeom prst="line">
            <a:avLst/>
          </a:prstGeom>
          <a:ln w="38100">
            <a:solidFill>
              <a:srgbClr val="F008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8090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FA540AC-C50D-BD4C-8B40-996B3A8EF6E9}"/>
              </a:ext>
            </a:extLst>
          </p:cNvPr>
          <p:cNvCxnSpPr>
            <a:cxnSpLocks/>
          </p:cNvCxnSpPr>
          <p:nvPr/>
        </p:nvCxnSpPr>
        <p:spPr>
          <a:xfrm>
            <a:off x="740234" y="9100904"/>
            <a:ext cx="849363" cy="0"/>
          </a:xfrm>
          <a:prstGeom prst="line">
            <a:avLst/>
          </a:prstGeom>
          <a:ln w="76200">
            <a:solidFill>
              <a:srgbClr val="F0081E"/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61855402-0392-3941-9017-3DC9BE454424}"/>
              </a:ext>
            </a:extLst>
          </p:cNvPr>
          <p:cNvSpPr txBox="1"/>
          <p:nvPr/>
        </p:nvSpPr>
        <p:spPr>
          <a:xfrm>
            <a:off x="5093294" y="1421961"/>
            <a:ext cx="4932761" cy="6266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133947"/>
            <a:r>
              <a:rPr lang="ar-SA" sz="3472" b="1" dirty="0">
                <a:solidFill>
                  <a:srgbClr val="002060"/>
                </a:solidFill>
                <a:latin typeface="Rustica Bold" pitchFamily="2" charset="77"/>
                <a:ea typeface="Rustica Bold" pitchFamily="2" charset="77"/>
                <a:cs typeface="Alhurra" panose="02000000000000000000" pitchFamily="2" charset="-78"/>
              </a:rPr>
              <a:t>الأثر المتوقع من تطبيق المشروع</a:t>
            </a:r>
            <a:endParaRPr lang="x-none" sz="3472" b="1" dirty="0">
              <a:solidFill>
                <a:srgbClr val="002060"/>
              </a:solidFill>
              <a:latin typeface="Rustica Bold" pitchFamily="2" charset="77"/>
              <a:ea typeface="Rustica Bold" pitchFamily="2" charset="77"/>
              <a:cs typeface="Alhurra" panose="02000000000000000000" pitchFamily="2" charset="-7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90CD9B-D835-CF41-AD47-C833504F5A12}"/>
              </a:ext>
            </a:extLst>
          </p:cNvPr>
          <p:cNvSpPr txBox="1"/>
          <p:nvPr/>
        </p:nvSpPr>
        <p:spPr>
          <a:xfrm>
            <a:off x="2857144" y="2500890"/>
            <a:ext cx="11960674" cy="889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lnSpc>
                <a:spcPct val="200000"/>
              </a:lnSpc>
            </a:pPr>
            <a:r>
              <a:rPr lang="ar-SA" sz="3025" b="1" dirty="0">
                <a:solidFill>
                  <a:srgbClr val="002060"/>
                </a:solidFill>
                <a:latin typeface="Rustica Regular" pitchFamily="2" charset="77"/>
                <a:ea typeface="Rustica Regular" pitchFamily="2" charset="77"/>
                <a:cs typeface="Alhurra" panose="02000000000000000000" pitchFamily="2" charset="-78"/>
              </a:rPr>
              <a:t>الأثر الاقتصادي المتوقع خلال </a:t>
            </a:r>
            <a:r>
              <a:rPr lang="en-US" sz="3025" b="1" dirty="0">
                <a:solidFill>
                  <a:srgbClr val="002060"/>
                </a:solidFill>
                <a:latin typeface="Rustica Regular" pitchFamily="2" charset="77"/>
                <a:ea typeface="Rustica Regular" pitchFamily="2" charset="77"/>
                <a:cs typeface="Alhurra" panose="02000000000000000000" pitchFamily="2" charset="-78"/>
              </a:rPr>
              <a:t>5</a:t>
            </a:r>
            <a:r>
              <a:rPr lang="ar-SA" sz="3025" b="1" dirty="0">
                <a:solidFill>
                  <a:srgbClr val="002060"/>
                </a:solidFill>
                <a:latin typeface="Rustica Regular" pitchFamily="2" charset="77"/>
                <a:ea typeface="Rustica Regular" pitchFamily="2" charset="77"/>
                <a:cs typeface="Alhurra" panose="02000000000000000000" pitchFamily="2" charset="-78"/>
              </a:rPr>
              <a:t> سنوات</a:t>
            </a:r>
            <a:r>
              <a:rPr lang="en-US" sz="3025" b="1" dirty="0">
                <a:solidFill>
                  <a:srgbClr val="002060"/>
                </a:solidFill>
                <a:latin typeface="Rustica Regular" pitchFamily="2" charset="77"/>
                <a:ea typeface="Rustica Regular" pitchFamily="2" charset="77"/>
                <a:cs typeface="Alhurra" panose="02000000000000000000" pitchFamily="2" charset="-78"/>
              </a:rPr>
              <a:t> </a:t>
            </a:r>
            <a:r>
              <a:rPr lang="ar-SA" sz="3025" b="1" dirty="0">
                <a:solidFill>
                  <a:srgbClr val="002060"/>
                </a:solidFill>
                <a:latin typeface="Rustica Regular" pitchFamily="2" charset="77"/>
                <a:ea typeface="Rustica Regular" pitchFamily="2" charset="77"/>
                <a:cs typeface="Alhurra" panose="02000000000000000000" pitchFamily="2" charset="-78"/>
              </a:rPr>
              <a:t>من خلال </a:t>
            </a:r>
            <a:r>
              <a:rPr lang="en-US" sz="3025" b="1" dirty="0">
                <a:solidFill>
                  <a:srgbClr val="002060"/>
                </a:solidFill>
                <a:latin typeface="Rustica Regular" pitchFamily="2" charset="77"/>
                <a:ea typeface="Rustica Regular" pitchFamily="2" charset="77"/>
                <a:cs typeface="Alhurra" panose="02000000000000000000" pitchFamily="2" charset="-78"/>
              </a:rPr>
              <a:t>8  </a:t>
            </a:r>
            <a:r>
              <a:rPr lang="ar-SA" sz="3025" b="1" dirty="0">
                <a:solidFill>
                  <a:srgbClr val="002060"/>
                </a:solidFill>
                <a:latin typeface="Rustica Regular" pitchFamily="2" charset="77"/>
                <a:ea typeface="Rustica Regular" pitchFamily="2" charset="77"/>
                <a:cs typeface="Alhurra" panose="02000000000000000000" pitchFamily="2" charset="-78"/>
              </a:rPr>
              <a:t>فروع محليا   :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D6FFA52-F0A3-4D46-9CD9-15627C18C37D}"/>
              </a:ext>
            </a:extLst>
          </p:cNvPr>
          <p:cNvCxnSpPr>
            <a:cxnSpLocks/>
          </p:cNvCxnSpPr>
          <p:nvPr/>
        </p:nvCxnSpPr>
        <p:spPr>
          <a:xfrm>
            <a:off x="4325167" y="2313689"/>
            <a:ext cx="6469013" cy="0"/>
          </a:xfrm>
          <a:prstGeom prst="line">
            <a:avLst/>
          </a:prstGeom>
          <a:ln w="38100">
            <a:solidFill>
              <a:srgbClr val="F008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1DF43EB8-AAB2-034B-998B-A4CFEEC3056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1333"/>
          <a:stretch/>
        </p:blipFill>
        <p:spPr>
          <a:xfrm>
            <a:off x="688159" y="8117320"/>
            <a:ext cx="901438" cy="82915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2B95A508-01BE-2546-A248-3A0CB303AC99}"/>
              </a:ext>
            </a:extLst>
          </p:cNvPr>
          <p:cNvSpPr txBox="1"/>
          <p:nvPr/>
        </p:nvSpPr>
        <p:spPr>
          <a:xfrm>
            <a:off x="12829755" y="3492236"/>
            <a:ext cx="958917" cy="7029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defTabSz="1133947" rtl="1"/>
            <a:r>
              <a:rPr lang="en-US" sz="3968" b="1" dirty="0">
                <a:solidFill>
                  <a:srgbClr val="002060"/>
                </a:solidFill>
                <a:latin typeface="Rustica Bold" pitchFamily="2" charset="77"/>
                <a:ea typeface="Rustica Bold" pitchFamily="2" charset="77"/>
                <a:cs typeface="Alhurra" panose="02000000000000000000" pitchFamily="2" charset="-78"/>
              </a:rPr>
              <a:t>500</a:t>
            </a:r>
            <a:endParaRPr lang="x-none" sz="2976" b="1" dirty="0">
              <a:solidFill>
                <a:srgbClr val="002060"/>
              </a:solidFill>
              <a:latin typeface="Rustica Bold" pitchFamily="2" charset="77"/>
              <a:ea typeface="Rustica Bold" pitchFamily="2" charset="77"/>
              <a:cs typeface="Alhurra" panose="02000000000000000000" pitchFamily="2" charset="-78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FD96105-0791-C846-B0F6-92B5F5FA0341}"/>
              </a:ext>
            </a:extLst>
          </p:cNvPr>
          <p:cNvSpPr txBox="1"/>
          <p:nvPr/>
        </p:nvSpPr>
        <p:spPr>
          <a:xfrm>
            <a:off x="11362105" y="3899289"/>
            <a:ext cx="572593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133947"/>
            <a:r>
              <a:rPr lang="ar-SA" sz="1984" dirty="0">
                <a:solidFill>
                  <a:srgbClr val="002060"/>
                </a:solidFill>
                <a:latin typeface="Rustica Bold" pitchFamily="2" charset="77"/>
                <a:ea typeface="Rustica Bold" pitchFamily="2" charset="77"/>
                <a:cs typeface="Alhurra" panose="02000000000000000000" pitchFamily="2" charset="-78"/>
              </a:rPr>
              <a:t>سائح</a:t>
            </a:r>
            <a:endParaRPr lang="x-none" sz="1488" dirty="0">
              <a:solidFill>
                <a:srgbClr val="002060"/>
              </a:solidFill>
              <a:latin typeface="Rustica Bold" pitchFamily="2" charset="77"/>
              <a:ea typeface="Rustica Bold" pitchFamily="2" charset="77"/>
              <a:cs typeface="Alhurra" panose="02000000000000000000" pitchFamily="2" charset="-7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6318F06-32E5-B34F-9109-DFAA096C69D9}"/>
              </a:ext>
            </a:extLst>
          </p:cNvPr>
          <p:cNvSpPr txBox="1"/>
          <p:nvPr/>
        </p:nvSpPr>
        <p:spPr>
          <a:xfrm>
            <a:off x="11420748" y="3586738"/>
            <a:ext cx="490840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133947"/>
            <a:r>
              <a:rPr lang="ar-SA" sz="1984" dirty="0">
                <a:solidFill>
                  <a:srgbClr val="002060"/>
                </a:solidFill>
                <a:latin typeface="Rustica Bold" pitchFamily="2" charset="77"/>
                <a:ea typeface="Rustica Bold" pitchFamily="2" charset="77"/>
                <a:cs typeface="Alhurra" panose="02000000000000000000" pitchFamily="2" charset="-78"/>
              </a:rPr>
              <a:t>ألف</a:t>
            </a:r>
            <a:endParaRPr lang="x-none" sz="1488" dirty="0">
              <a:solidFill>
                <a:srgbClr val="002060"/>
              </a:solidFill>
              <a:latin typeface="Rustica Bold" pitchFamily="2" charset="77"/>
              <a:ea typeface="Rustica Bold" pitchFamily="2" charset="77"/>
              <a:cs typeface="Alhurra" panose="02000000000000000000" pitchFamily="2" charset="-78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9BFF4DF-833F-2743-974E-A6815E33301D}"/>
              </a:ext>
            </a:extLst>
          </p:cNvPr>
          <p:cNvSpPr txBox="1"/>
          <p:nvPr/>
        </p:nvSpPr>
        <p:spPr>
          <a:xfrm>
            <a:off x="10122663" y="3464488"/>
            <a:ext cx="958917" cy="7029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defTabSz="1133947" rtl="1"/>
            <a:r>
              <a:rPr lang="en-US" sz="3968" b="1" dirty="0">
                <a:solidFill>
                  <a:srgbClr val="002060"/>
                </a:solidFill>
                <a:latin typeface="Rustica Bold" pitchFamily="2" charset="77"/>
                <a:ea typeface="Rustica Bold" pitchFamily="2" charset="77"/>
                <a:cs typeface="Alhurra" panose="02000000000000000000" pitchFamily="2" charset="-78"/>
              </a:rPr>
              <a:t>800</a:t>
            </a:r>
            <a:endParaRPr lang="x-none" sz="2976" b="1" dirty="0">
              <a:solidFill>
                <a:srgbClr val="002060"/>
              </a:solidFill>
              <a:latin typeface="Rustica Bold" pitchFamily="2" charset="77"/>
              <a:ea typeface="Rustica Bold" pitchFamily="2" charset="77"/>
              <a:cs typeface="Alhurra" panose="02000000000000000000" pitchFamily="2" charset="-78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B366271-5392-5349-9C2E-73A8638A9849}"/>
              </a:ext>
            </a:extLst>
          </p:cNvPr>
          <p:cNvSpPr txBox="1"/>
          <p:nvPr/>
        </p:nvSpPr>
        <p:spPr>
          <a:xfrm>
            <a:off x="8518841" y="3864906"/>
            <a:ext cx="894797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133947"/>
            <a:r>
              <a:rPr lang="ar-SA" sz="1984" dirty="0">
                <a:solidFill>
                  <a:srgbClr val="002060"/>
                </a:solidFill>
                <a:latin typeface="Rustica Bold" pitchFamily="2" charset="77"/>
                <a:ea typeface="Rustica Bold" pitchFamily="2" charset="77"/>
                <a:cs typeface="Alhurra" panose="02000000000000000000" pitchFamily="2" charset="-78"/>
              </a:rPr>
              <a:t>ليلة إقامة</a:t>
            </a:r>
            <a:endParaRPr lang="x-none" sz="1488" dirty="0">
              <a:solidFill>
                <a:srgbClr val="002060"/>
              </a:solidFill>
              <a:latin typeface="Rustica Bold" pitchFamily="2" charset="77"/>
              <a:ea typeface="Rustica Bold" pitchFamily="2" charset="77"/>
              <a:cs typeface="Alhurra" panose="02000000000000000000" pitchFamily="2" charset="-78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E4A6379-22B5-B341-97A5-9271D3D06610}"/>
              </a:ext>
            </a:extLst>
          </p:cNvPr>
          <p:cNvSpPr txBox="1"/>
          <p:nvPr/>
        </p:nvSpPr>
        <p:spPr>
          <a:xfrm>
            <a:off x="8726576" y="3586738"/>
            <a:ext cx="490840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133947"/>
            <a:r>
              <a:rPr lang="ar-SA" sz="1984" dirty="0">
                <a:solidFill>
                  <a:srgbClr val="002060"/>
                </a:solidFill>
                <a:latin typeface="Rustica Bold" pitchFamily="2" charset="77"/>
                <a:ea typeface="Rustica Bold" pitchFamily="2" charset="77"/>
                <a:cs typeface="Alhurra" panose="02000000000000000000" pitchFamily="2" charset="-78"/>
              </a:rPr>
              <a:t>ألف</a:t>
            </a:r>
            <a:endParaRPr lang="x-none" sz="1488" dirty="0">
              <a:solidFill>
                <a:srgbClr val="002060"/>
              </a:solidFill>
              <a:latin typeface="Rustica Bold" pitchFamily="2" charset="77"/>
              <a:ea typeface="Rustica Bold" pitchFamily="2" charset="77"/>
              <a:cs typeface="Alhurra" panose="02000000000000000000" pitchFamily="2" charset="-78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2FDCF6C-40D0-B94D-B00F-B3FB8822B56F}"/>
              </a:ext>
            </a:extLst>
          </p:cNvPr>
          <p:cNvSpPr txBox="1"/>
          <p:nvPr/>
        </p:nvSpPr>
        <p:spPr>
          <a:xfrm>
            <a:off x="7168501" y="3434806"/>
            <a:ext cx="1217000" cy="7029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defTabSz="1133947" rtl="1"/>
            <a:r>
              <a:rPr lang="en-US" sz="3968" b="1" dirty="0">
                <a:solidFill>
                  <a:srgbClr val="002060"/>
                </a:solidFill>
                <a:latin typeface="Rustica Bold" pitchFamily="2" charset="77"/>
                <a:ea typeface="Rustica Bold" pitchFamily="2" charset="77"/>
                <a:cs typeface="Alhurra" panose="02000000000000000000" pitchFamily="2" charset="-78"/>
              </a:rPr>
              <a:t>3000</a:t>
            </a:r>
            <a:endParaRPr lang="x-none" sz="2976" b="1" dirty="0">
              <a:solidFill>
                <a:srgbClr val="002060"/>
              </a:solidFill>
              <a:latin typeface="Rustica Bold" pitchFamily="2" charset="77"/>
              <a:ea typeface="Rustica Bold" pitchFamily="2" charset="77"/>
              <a:cs typeface="Alhurra" panose="02000000000000000000" pitchFamily="2" charset="-78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EB44E45-E39D-F843-9EE9-EB1B1228563E}"/>
              </a:ext>
            </a:extLst>
          </p:cNvPr>
          <p:cNvSpPr txBox="1"/>
          <p:nvPr/>
        </p:nvSpPr>
        <p:spPr>
          <a:xfrm>
            <a:off x="5495093" y="3841859"/>
            <a:ext cx="617477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133947"/>
            <a:r>
              <a:rPr lang="ar-SA" sz="1984" dirty="0">
                <a:solidFill>
                  <a:srgbClr val="002060"/>
                </a:solidFill>
                <a:latin typeface="Rustica Bold" pitchFamily="2" charset="77"/>
                <a:ea typeface="Rustica Bold" pitchFamily="2" charset="77"/>
                <a:cs typeface="Alhurra" panose="02000000000000000000" pitchFamily="2" charset="-78"/>
              </a:rPr>
              <a:t>عمل </a:t>
            </a:r>
            <a:endParaRPr lang="x-none" sz="1488" dirty="0">
              <a:solidFill>
                <a:srgbClr val="002060"/>
              </a:solidFill>
              <a:latin typeface="Rustica Bold" pitchFamily="2" charset="77"/>
              <a:ea typeface="Rustica Bold" pitchFamily="2" charset="77"/>
              <a:cs typeface="Alhurra" panose="02000000000000000000" pitchFamily="2" charset="-78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D483715-6987-944E-B587-56EB341CCEBB}"/>
              </a:ext>
            </a:extLst>
          </p:cNvPr>
          <p:cNvSpPr txBox="1"/>
          <p:nvPr/>
        </p:nvSpPr>
        <p:spPr>
          <a:xfrm>
            <a:off x="5492618" y="3517435"/>
            <a:ext cx="758541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133947"/>
            <a:r>
              <a:rPr lang="ar-SA" sz="1984" dirty="0">
                <a:solidFill>
                  <a:srgbClr val="002060"/>
                </a:solidFill>
                <a:latin typeface="Rustica Bold" pitchFamily="2" charset="77"/>
                <a:ea typeface="Rustica Bold" pitchFamily="2" charset="77"/>
                <a:cs typeface="Alhurra" panose="02000000000000000000" pitchFamily="2" charset="-78"/>
              </a:rPr>
              <a:t>فرصة </a:t>
            </a:r>
            <a:endParaRPr lang="x-none" sz="1488" dirty="0">
              <a:solidFill>
                <a:srgbClr val="002060"/>
              </a:solidFill>
              <a:latin typeface="Rustica Bold" pitchFamily="2" charset="77"/>
              <a:ea typeface="Rustica Bold" pitchFamily="2" charset="77"/>
              <a:cs typeface="Alhurra" panose="02000000000000000000" pitchFamily="2" charset="-78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4437156-761B-3B46-93C6-87473590197C}"/>
              </a:ext>
            </a:extLst>
          </p:cNvPr>
          <p:cNvSpPr txBox="1"/>
          <p:nvPr/>
        </p:nvSpPr>
        <p:spPr>
          <a:xfrm>
            <a:off x="4570631" y="3454068"/>
            <a:ext cx="700833" cy="7029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defTabSz="1133947" rtl="1"/>
            <a:r>
              <a:rPr lang="en-US" sz="3968" b="1" dirty="0">
                <a:solidFill>
                  <a:srgbClr val="002060"/>
                </a:solidFill>
                <a:latin typeface="Rustica Bold" pitchFamily="2" charset="77"/>
                <a:ea typeface="Rustica Bold" pitchFamily="2" charset="77"/>
                <a:cs typeface="Alhurra" panose="02000000000000000000" pitchFamily="2" charset="-78"/>
              </a:rPr>
              <a:t>90</a:t>
            </a:r>
            <a:endParaRPr lang="x-none" sz="2976" b="1" dirty="0">
              <a:solidFill>
                <a:srgbClr val="002060"/>
              </a:solidFill>
              <a:latin typeface="Rustica Bold" pitchFamily="2" charset="77"/>
              <a:ea typeface="Rustica Bold" pitchFamily="2" charset="77"/>
              <a:cs typeface="Alhurra" panose="02000000000000000000" pitchFamily="2" charset="-78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6A69D0F-290E-1F4A-9175-7519D4B9BEEA}"/>
              </a:ext>
            </a:extLst>
          </p:cNvPr>
          <p:cNvSpPr txBox="1"/>
          <p:nvPr/>
        </p:nvSpPr>
        <p:spPr>
          <a:xfrm>
            <a:off x="1911209" y="3841859"/>
            <a:ext cx="1590500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133947"/>
            <a:r>
              <a:rPr lang="ar-SA" sz="1984" dirty="0">
                <a:solidFill>
                  <a:srgbClr val="002060"/>
                </a:solidFill>
                <a:latin typeface="Rustica Bold" pitchFamily="2" charset="77"/>
                <a:ea typeface="Rustica Bold" pitchFamily="2" charset="77"/>
                <a:cs typeface="Alhurra" panose="02000000000000000000" pitchFamily="2" charset="-78"/>
              </a:rPr>
              <a:t>عائد سنوي متوقع</a:t>
            </a:r>
            <a:endParaRPr lang="x-none" sz="1488" dirty="0">
              <a:solidFill>
                <a:srgbClr val="002060"/>
              </a:solidFill>
              <a:latin typeface="Rustica Bold" pitchFamily="2" charset="77"/>
              <a:ea typeface="Rustica Bold" pitchFamily="2" charset="77"/>
              <a:cs typeface="Alhurra" panose="02000000000000000000" pitchFamily="2" charset="-78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88704B1-709D-5249-80DB-6945ADE008D2}"/>
              </a:ext>
            </a:extLst>
          </p:cNvPr>
          <p:cNvSpPr txBox="1"/>
          <p:nvPr/>
        </p:nvSpPr>
        <p:spPr>
          <a:xfrm>
            <a:off x="2202436" y="3479268"/>
            <a:ext cx="1245854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133947"/>
            <a:r>
              <a:rPr lang="ar-SA" sz="1984" dirty="0">
                <a:solidFill>
                  <a:srgbClr val="002060"/>
                </a:solidFill>
                <a:latin typeface="Rustica Bold" pitchFamily="2" charset="77"/>
                <a:ea typeface="Rustica Bold" pitchFamily="2" charset="77"/>
                <a:cs typeface="Alhurra" panose="02000000000000000000" pitchFamily="2" charset="-78"/>
              </a:rPr>
              <a:t>مليون دولار </a:t>
            </a:r>
            <a:endParaRPr lang="x-none" sz="1488" dirty="0">
              <a:solidFill>
                <a:srgbClr val="002060"/>
              </a:solidFill>
              <a:latin typeface="Rustica Bold" pitchFamily="2" charset="77"/>
              <a:ea typeface="Rustica Bold" pitchFamily="2" charset="77"/>
              <a:cs typeface="Alhurra" panose="02000000000000000000" pitchFamily="2" charset="-78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310C5DB-57B6-2C45-8556-90B481EC98E1}"/>
              </a:ext>
            </a:extLst>
          </p:cNvPr>
          <p:cNvSpPr txBox="1"/>
          <p:nvPr/>
        </p:nvSpPr>
        <p:spPr>
          <a:xfrm>
            <a:off x="2849852" y="4407866"/>
            <a:ext cx="11960674" cy="878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lnSpc>
                <a:spcPct val="200000"/>
              </a:lnSpc>
            </a:pPr>
            <a:r>
              <a:rPr lang="ar-SA" sz="3025" b="1" dirty="0">
                <a:solidFill>
                  <a:srgbClr val="002060"/>
                </a:solidFill>
                <a:latin typeface="Rustica Regular" pitchFamily="2" charset="77"/>
                <a:ea typeface="Rustica Regular" pitchFamily="2" charset="77"/>
                <a:cs typeface="Alhurra" panose="02000000000000000000" pitchFamily="2" charset="-78"/>
              </a:rPr>
              <a:t>الأثر  الاجتماعي  المتوقع  :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1615F6C-F02A-144E-9525-B6055A15850B}"/>
              </a:ext>
            </a:extLst>
          </p:cNvPr>
          <p:cNvSpPr txBox="1"/>
          <p:nvPr/>
        </p:nvSpPr>
        <p:spPr>
          <a:xfrm>
            <a:off x="10923269" y="5214220"/>
            <a:ext cx="1082348" cy="12372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1133947" rtl="1"/>
            <a:r>
              <a:rPr lang="ar-SA" sz="2480" b="1" dirty="0">
                <a:solidFill>
                  <a:srgbClr val="002060"/>
                </a:solidFill>
                <a:latin typeface="Rustica Bold" pitchFamily="2" charset="77"/>
                <a:ea typeface="Rustica Bold" pitchFamily="2" charset="77"/>
                <a:cs typeface="Alhurra" panose="02000000000000000000" pitchFamily="2" charset="-78"/>
              </a:rPr>
              <a:t>تنمية </a:t>
            </a:r>
          </a:p>
          <a:p>
            <a:pPr algn="ctr" defTabSz="1133947" rtl="1"/>
            <a:r>
              <a:rPr lang="ar-SA" sz="2480" b="1" dirty="0">
                <a:solidFill>
                  <a:srgbClr val="002060"/>
                </a:solidFill>
                <a:latin typeface="Rustica Bold" pitchFamily="2" charset="77"/>
                <a:ea typeface="Rustica Bold" pitchFamily="2" charset="77"/>
                <a:cs typeface="Alhurra" panose="02000000000000000000" pitchFamily="2" charset="-78"/>
              </a:rPr>
              <a:t>المجتمع </a:t>
            </a:r>
          </a:p>
          <a:p>
            <a:pPr algn="ctr" defTabSz="1133947" rtl="1"/>
            <a:r>
              <a:rPr lang="ar-SA" sz="2480" b="1" dirty="0">
                <a:solidFill>
                  <a:srgbClr val="002060"/>
                </a:solidFill>
                <a:latin typeface="Rustica Bold" pitchFamily="2" charset="77"/>
                <a:ea typeface="Rustica Bold" pitchFamily="2" charset="77"/>
                <a:cs typeface="Alhurra" panose="02000000000000000000" pitchFamily="2" charset="-78"/>
              </a:rPr>
              <a:t>المحلي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21320B4-A281-7B40-87CA-88D4740ECC84}"/>
              </a:ext>
            </a:extLst>
          </p:cNvPr>
          <p:cNvSpPr txBox="1"/>
          <p:nvPr/>
        </p:nvSpPr>
        <p:spPr>
          <a:xfrm>
            <a:off x="6031160" y="5109662"/>
            <a:ext cx="1893467" cy="12372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1133947" rtl="1"/>
            <a:r>
              <a:rPr lang="ar-SA" sz="2480" b="1" dirty="0">
                <a:solidFill>
                  <a:srgbClr val="002060"/>
                </a:solidFill>
                <a:latin typeface="Rustica Bold" pitchFamily="2" charset="77"/>
                <a:ea typeface="Rustica Bold" pitchFamily="2" charset="77"/>
                <a:cs typeface="Alhurra" panose="02000000000000000000" pitchFamily="2" charset="-78"/>
              </a:rPr>
              <a:t>زيادة </a:t>
            </a:r>
          </a:p>
          <a:p>
            <a:pPr algn="ctr" defTabSz="1133947" rtl="1"/>
            <a:r>
              <a:rPr lang="ar-SA" sz="2480" b="1" dirty="0">
                <a:solidFill>
                  <a:srgbClr val="002060"/>
                </a:solidFill>
                <a:latin typeface="Rustica Bold" pitchFamily="2" charset="77"/>
                <a:ea typeface="Rustica Bold" pitchFamily="2" charset="77"/>
                <a:cs typeface="Alhurra" panose="02000000000000000000" pitchFamily="2" charset="-78"/>
              </a:rPr>
              <a:t>صادرات الحرف </a:t>
            </a:r>
          </a:p>
          <a:p>
            <a:pPr algn="ctr" defTabSz="1133947" rtl="1"/>
            <a:r>
              <a:rPr lang="ar-SA" sz="2480" b="1" dirty="0">
                <a:solidFill>
                  <a:srgbClr val="002060"/>
                </a:solidFill>
                <a:latin typeface="Rustica Bold" pitchFamily="2" charset="77"/>
                <a:ea typeface="Rustica Bold" pitchFamily="2" charset="77"/>
                <a:cs typeface="Alhurra" panose="02000000000000000000" pitchFamily="2" charset="-78"/>
              </a:rPr>
              <a:t>اليدوية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279FDD8-D74B-B440-B72B-6FEFA15E0980}"/>
              </a:ext>
            </a:extLst>
          </p:cNvPr>
          <p:cNvSpPr txBox="1"/>
          <p:nvPr/>
        </p:nvSpPr>
        <p:spPr>
          <a:xfrm>
            <a:off x="956331" y="5100445"/>
            <a:ext cx="1917512" cy="12372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1133947" rtl="1"/>
            <a:r>
              <a:rPr lang="ar-SA" sz="2480" b="1" dirty="0">
                <a:solidFill>
                  <a:srgbClr val="002060"/>
                </a:solidFill>
                <a:latin typeface="Rustica Bold" pitchFamily="2" charset="77"/>
                <a:ea typeface="Rustica Bold" pitchFamily="2" charset="77"/>
                <a:cs typeface="Alhurra" panose="02000000000000000000" pitchFamily="2" charset="-78"/>
              </a:rPr>
              <a:t>حماية </a:t>
            </a:r>
          </a:p>
          <a:p>
            <a:pPr algn="ctr" defTabSz="1133947" rtl="1"/>
            <a:r>
              <a:rPr lang="ar-SA" sz="2480" b="1" dirty="0">
                <a:solidFill>
                  <a:srgbClr val="002060"/>
                </a:solidFill>
                <a:latin typeface="Rustica Bold" pitchFamily="2" charset="77"/>
                <a:ea typeface="Rustica Bold" pitchFamily="2" charset="77"/>
                <a:cs typeface="Alhurra" panose="02000000000000000000" pitchFamily="2" charset="-78"/>
              </a:rPr>
              <a:t>الموروث</a:t>
            </a:r>
          </a:p>
          <a:p>
            <a:pPr algn="ctr" defTabSz="1133947" rtl="1"/>
            <a:r>
              <a:rPr lang="ar-SA" sz="2480" b="1" dirty="0">
                <a:solidFill>
                  <a:srgbClr val="002060"/>
                </a:solidFill>
                <a:latin typeface="Rustica Bold" pitchFamily="2" charset="77"/>
                <a:ea typeface="Rustica Bold" pitchFamily="2" charset="77"/>
                <a:cs typeface="Alhurra" panose="02000000000000000000" pitchFamily="2" charset="-78"/>
              </a:rPr>
              <a:t>الشعبي و الثقافي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DA61771-8961-834C-8D21-25C5BD229016}"/>
              </a:ext>
            </a:extLst>
          </p:cNvPr>
          <p:cNvSpPr txBox="1"/>
          <p:nvPr/>
        </p:nvSpPr>
        <p:spPr>
          <a:xfrm>
            <a:off x="12765323" y="7360029"/>
            <a:ext cx="1247457" cy="9319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defTabSz="1133947" rtl="1"/>
            <a:r>
              <a:rPr lang="en-US" sz="5456" b="1" dirty="0">
                <a:solidFill>
                  <a:srgbClr val="002060"/>
                </a:solidFill>
                <a:latin typeface="Rustica Bold" pitchFamily="2" charset="77"/>
                <a:ea typeface="Rustica Bold" pitchFamily="2" charset="77"/>
                <a:cs typeface="Alhurra" panose="02000000000000000000" pitchFamily="2" charset="-78"/>
              </a:rPr>
              <a:t>200</a:t>
            </a:r>
            <a:endParaRPr lang="x-none" sz="4464" b="1" dirty="0">
              <a:solidFill>
                <a:srgbClr val="002060"/>
              </a:solidFill>
              <a:latin typeface="Rustica Bold" pitchFamily="2" charset="77"/>
              <a:ea typeface="Rustica Bold" pitchFamily="2" charset="77"/>
              <a:cs typeface="Alhurra" panose="02000000000000000000" pitchFamily="2" charset="-78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49D2B79-004B-7640-903C-1F860DEC2182}"/>
              </a:ext>
            </a:extLst>
          </p:cNvPr>
          <p:cNvSpPr txBox="1"/>
          <p:nvPr/>
        </p:nvSpPr>
        <p:spPr>
          <a:xfrm>
            <a:off x="10679727" y="7564443"/>
            <a:ext cx="1425390" cy="7030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1133947"/>
            <a:endParaRPr lang="ar-SA" sz="1984" dirty="0">
              <a:solidFill>
                <a:srgbClr val="002060"/>
              </a:solidFill>
              <a:latin typeface="Rustica Bold" pitchFamily="2" charset="77"/>
              <a:ea typeface="Rustica Bold" pitchFamily="2" charset="77"/>
              <a:cs typeface="Alhurra" panose="02000000000000000000" pitchFamily="2" charset="-78"/>
            </a:endParaRPr>
          </a:p>
          <a:p>
            <a:pPr algn="ctr" defTabSz="1133947"/>
            <a:r>
              <a:rPr lang="ar-SA" sz="1984" dirty="0">
                <a:solidFill>
                  <a:srgbClr val="002060"/>
                </a:solidFill>
                <a:latin typeface="Rustica Bold" pitchFamily="2" charset="77"/>
                <a:ea typeface="Rustica Bold" pitchFamily="2" charset="77"/>
                <a:cs typeface="Alhurra" panose="02000000000000000000" pitchFamily="2" charset="-78"/>
              </a:rPr>
              <a:t>إنبعاثات كربون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8AC9E55-7D46-6D45-AF9D-148AB01324B3}"/>
              </a:ext>
            </a:extLst>
          </p:cNvPr>
          <p:cNvSpPr txBox="1"/>
          <p:nvPr/>
        </p:nvSpPr>
        <p:spPr>
          <a:xfrm>
            <a:off x="10520499" y="7396098"/>
            <a:ext cx="1160895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133947"/>
            <a:r>
              <a:rPr lang="ar-SA" sz="1984" dirty="0">
                <a:solidFill>
                  <a:srgbClr val="002060"/>
                </a:solidFill>
                <a:latin typeface="Rustica Bold" pitchFamily="2" charset="77"/>
                <a:ea typeface="Rustica Bold" pitchFamily="2" charset="77"/>
                <a:cs typeface="Alhurra" panose="02000000000000000000" pitchFamily="2" charset="-78"/>
              </a:rPr>
              <a:t>ألف طن أقل</a:t>
            </a:r>
            <a:endParaRPr lang="x-none" sz="1488" dirty="0">
              <a:solidFill>
                <a:srgbClr val="002060"/>
              </a:solidFill>
              <a:latin typeface="Rustica Bold" pitchFamily="2" charset="77"/>
              <a:ea typeface="Rustica Bold" pitchFamily="2" charset="77"/>
              <a:cs typeface="Alhurra" panose="02000000000000000000" pitchFamily="2" charset="-78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2DBBEE6-20DB-3547-B06D-5AA9B686ACBA}"/>
              </a:ext>
            </a:extLst>
          </p:cNvPr>
          <p:cNvSpPr txBox="1"/>
          <p:nvPr/>
        </p:nvSpPr>
        <p:spPr>
          <a:xfrm>
            <a:off x="2857145" y="6284372"/>
            <a:ext cx="11960674" cy="7371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lnSpc>
                <a:spcPct val="200000"/>
              </a:lnSpc>
            </a:pPr>
            <a:r>
              <a:rPr lang="ar-SA" sz="2480" b="1" dirty="0">
                <a:solidFill>
                  <a:srgbClr val="002060"/>
                </a:solidFill>
                <a:latin typeface="Rustica Regular" pitchFamily="2" charset="77"/>
                <a:ea typeface="Rustica Regular" pitchFamily="2" charset="77"/>
                <a:cs typeface="Alhurra" panose="02000000000000000000" pitchFamily="2" charset="-78"/>
              </a:rPr>
              <a:t>الأثر  البيئي  المتوقع  :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CCB4FDE-4BB5-0443-80F2-CBF2209EBF5A}"/>
              </a:ext>
            </a:extLst>
          </p:cNvPr>
          <p:cNvSpPr txBox="1"/>
          <p:nvPr/>
        </p:nvSpPr>
        <p:spPr>
          <a:xfrm>
            <a:off x="4996777" y="7443838"/>
            <a:ext cx="966931" cy="8556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1133947" rtl="1"/>
            <a:r>
              <a:rPr lang="ar-SA" sz="2480" b="1" dirty="0">
                <a:solidFill>
                  <a:srgbClr val="002060"/>
                </a:solidFill>
                <a:latin typeface="Rustica Bold" pitchFamily="2" charset="77"/>
                <a:ea typeface="Rustica Bold" pitchFamily="2" charset="77"/>
                <a:cs typeface="Alhurra" panose="02000000000000000000" pitchFamily="2" charset="-78"/>
              </a:rPr>
              <a:t>حماية </a:t>
            </a:r>
          </a:p>
          <a:p>
            <a:pPr algn="ctr" defTabSz="1133947" rtl="1"/>
            <a:r>
              <a:rPr lang="ar-SA" sz="2480" b="1" dirty="0">
                <a:solidFill>
                  <a:srgbClr val="002060"/>
                </a:solidFill>
                <a:latin typeface="Rustica Bold" pitchFamily="2" charset="77"/>
                <a:ea typeface="Rustica Bold" pitchFamily="2" charset="77"/>
                <a:cs typeface="Alhurra" panose="02000000000000000000" pitchFamily="2" charset="-78"/>
              </a:rPr>
              <a:t>الأنواع 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050E3C4-F231-0A42-9AE7-4D436D829DB6}"/>
              </a:ext>
            </a:extLst>
          </p:cNvPr>
          <p:cNvSpPr txBox="1"/>
          <p:nvPr/>
        </p:nvSpPr>
        <p:spPr>
          <a:xfrm>
            <a:off x="9106004" y="7487989"/>
            <a:ext cx="538930" cy="9319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defTabSz="1133947" rtl="1"/>
            <a:r>
              <a:rPr lang="en-US" sz="5456" b="1" dirty="0">
                <a:solidFill>
                  <a:srgbClr val="002060"/>
                </a:solidFill>
                <a:latin typeface="Rustica Bold" pitchFamily="2" charset="77"/>
                <a:ea typeface="Rustica Bold" pitchFamily="2" charset="77"/>
                <a:cs typeface="Alhurra" panose="02000000000000000000" pitchFamily="2" charset="-78"/>
              </a:rPr>
              <a:t>3</a:t>
            </a:r>
            <a:endParaRPr lang="x-none" sz="4464" b="1" dirty="0">
              <a:solidFill>
                <a:srgbClr val="002060"/>
              </a:solidFill>
              <a:latin typeface="Rustica Bold" pitchFamily="2" charset="77"/>
              <a:ea typeface="Rustica Bold" pitchFamily="2" charset="77"/>
              <a:cs typeface="Alhurra" panose="02000000000000000000" pitchFamily="2" charset="-78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30A0F29-6DF3-F245-81C7-D81582FE6298}"/>
              </a:ext>
            </a:extLst>
          </p:cNvPr>
          <p:cNvSpPr txBox="1"/>
          <p:nvPr/>
        </p:nvSpPr>
        <p:spPr>
          <a:xfrm>
            <a:off x="7367574" y="7908230"/>
            <a:ext cx="946093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1133947"/>
            <a:r>
              <a:rPr lang="ar-SA" sz="1984" dirty="0">
                <a:solidFill>
                  <a:srgbClr val="002060"/>
                </a:solidFill>
                <a:latin typeface="Rustica Bold" pitchFamily="2" charset="77"/>
                <a:ea typeface="Rustica Bold" pitchFamily="2" charset="77"/>
                <a:cs typeface="Alhurra" panose="02000000000000000000" pitchFamily="2" charset="-78"/>
              </a:rPr>
              <a:t>مزروعة 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532173D-B7D2-CF4D-AA69-8805EB12523C}"/>
              </a:ext>
            </a:extLst>
          </p:cNvPr>
          <p:cNvSpPr txBox="1"/>
          <p:nvPr/>
        </p:nvSpPr>
        <p:spPr>
          <a:xfrm>
            <a:off x="7276860" y="7586610"/>
            <a:ext cx="1303562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133947"/>
            <a:r>
              <a:rPr lang="ar-SA" sz="1984" dirty="0">
                <a:solidFill>
                  <a:srgbClr val="002060"/>
                </a:solidFill>
                <a:latin typeface="Rustica Bold" pitchFamily="2" charset="77"/>
                <a:ea typeface="Rustica Bold" pitchFamily="2" charset="77"/>
                <a:cs typeface="Alhurra" panose="02000000000000000000" pitchFamily="2" charset="-78"/>
              </a:rPr>
              <a:t>ملايين شجرة </a:t>
            </a:r>
            <a:endParaRPr lang="x-none" sz="1488" dirty="0">
              <a:solidFill>
                <a:srgbClr val="002060"/>
              </a:solidFill>
              <a:latin typeface="Rustica Bold" pitchFamily="2" charset="77"/>
              <a:ea typeface="Rustica Bold" pitchFamily="2" charset="77"/>
              <a:cs typeface="Alhurra" panose="02000000000000000000" pitchFamily="2" charset="-78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6C09CD5-D4B9-AF45-863B-266ED7648196}"/>
              </a:ext>
            </a:extLst>
          </p:cNvPr>
          <p:cNvSpPr txBox="1"/>
          <p:nvPr/>
        </p:nvSpPr>
        <p:spPr>
          <a:xfrm>
            <a:off x="2344791" y="7409957"/>
            <a:ext cx="1505540" cy="8556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1133947" rtl="1"/>
            <a:r>
              <a:rPr lang="ar-SA" sz="2480" b="1" dirty="0">
                <a:solidFill>
                  <a:srgbClr val="002060"/>
                </a:solidFill>
                <a:latin typeface="Rustica Bold" pitchFamily="2" charset="77"/>
                <a:ea typeface="Rustica Bold" pitchFamily="2" charset="77"/>
                <a:cs typeface="Alhurra" panose="02000000000000000000" pitchFamily="2" charset="-78"/>
              </a:rPr>
              <a:t>نشر </a:t>
            </a:r>
          </a:p>
          <a:p>
            <a:pPr algn="ctr" defTabSz="1133947" rtl="1"/>
            <a:r>
              <a:rPr lang="ar-SA" sz="2480" b="1" dirty="0">
                <a:solidFill>
                  <a:srgbClr val="002060"/>
                </a:solidFill>
                <a:latin typeface="Rustica Bold" pitchFamily="2" charset="77"/>
                <a:ea typeface="Rustica Bold" pitchFamily="2" charset="77"/>
                <a:cs typeface="Alhurra" panose="02000000000000000000" pitchFamily="2" charset="-78"/>
              </a:rPr>
              <a:t>الوعي البيئي</a:t>
            </a:r>
          </a:p>
        </p:txBody>
      </p:sp>
    </p:spTree>
    <p:extLst>
      <p:ext uri="{BB962C8B-B14F-4D97-AF65-F5344CB8AC3E}">
        <p14:creationId xmlns:p14="http://schemas.microsoft.com/office/powerpoint/2010/main" val="3041726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61855402-0392-3941-9017-3DC9BE454424}"/>
              </a:ext>
            </a:extLst>
          </p:cNvPr>
          <p:cNvSpPr txBox="1"/>
          <p:nvPr/>
        </p:nvSpPr>
        <p:spPr>
          <a:xfrm>
            <a:off x="6015021" y="1782302"/>
            <a:ext cx="3089307" cy="7029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sz="3968" b="1" dirty="0">
                <a:solidFill>
                  <a:srgbClr val="002060"/>
                </a:solidFill>
                <a:latin typeface="Rustica Bold" pitchFamily="2" charset="77"/>
                <a:ea typeface="Rustica Bold" pitchFamily="2" charset="77"/>
                <a:cs typeface="Alhurra" panose="02000000000000000000" pitchFamily="2" charset="-78"/>
              </a:rPr>
              <a:t>الخطوات التنفيذية</a:t>
            </a:r>
            <a:endParaRPr lang="x-none" sz="2976" b="1" dirty="0">
              <a:solidFill>
                <a:srgbClr val="002060"/>
              </a:solidFill>
              <a:latin typeface="Rustica Bold" pitchFamily="2" charset="77"/>
              <a:ea typeface="Rustica Bold" pitchFamily="2" charset="77"/>
              <a:cs typeface="Alhurra" panose="02000000000000000000" pitchFamily="2" charset="-78"/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7A832C0-DE86-1B4F-BA85-B0F4BCF8FBC0}"/>
              </a:ext>
            </a:extLst>
          </p:cNvPr>
          <p:cNvCxnSpPr>
            <a:cxnSpLocks/>
          </p:cNvCxnSpPr>
          <p:nvPr/>
        </p:nvCxnSpPr>
        <p:spPr>
          <a:xfrm>
            <a:off x="5409297" y="2743969"/>
            <a:ext cx="4447426" cy="0"/>
          </a:xfrm>
          <a:prstGeom prst="line">
            <a:avLst/>
          </a:prstGeom>
          <a:ln w="57150">
            <a:solidFill>
              <a:srgbClr val="F008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1507E17C-98AD-544F-9071-FFFBB737D0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289" y="5125745"/>
            <a:ext cx="1279362" cy="1327188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11E2DC88-4B9C-E643-9853-5367A9996BCC}"/>
              </a:ext>
            </a:extLst>
          </p:cNvPr>
          <p:cNvSpPr txBox="1"/>
          <p:nvPr/>
        </p:nvSpPr>
        <p:spPr>
          <a:xfrm>
            <a:off x="839592" y="3031567"/>
            <a:ext cx="13440166" cy="21936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359" indent="-354359" algn="just" rtl="1">
              <a:lnSpc>
                <a:spcPct val="200000"/>
              </a:lnSpc>
              <a:buFontTx/>
              <a:buChar char="-"/>
            </a:pPr>
            <a:r>
              <a:rPr lang="ar-SA" sz="2400" dirty="0">
                <a:solidFill>
                  <a:srgbClr val="002060"/>
                </a:solidFill>
                <a:latin typeface="Rustica Regular" pitchFamily="2" charset="77"/>
                <a:ea typeface="Rustica Regular" pitchFamily="2" charset="77"/>
                <a:cs typeface="Alhurra" panose="02000000000000000000" pitchFamily="2" charset="-78"/>
              </a:rPr>
              <a:t>نسبة إنجاز فرع الساحل الشمالي تبلغ </a:t>
            </a:r>
            <a:r>
              <a:rPr lang="en-US" sz="2400" dirty="0">
                <a:solidFill>
                  <a:srgbClr val="002060"/>
                </a:solidFill>
                <a:latin typeface="Rustica Regular" pitchFamily="2" charset="77"/>
                <a:ea typeface="Rustica Regular" pitchFamily="2" charset="77"/>
                <a:cs typeface="Alhurra" panose="02000000000000000000" pitchFamily="2" charset="-78"/>
              </a:rPr>
              <a:t>75% </a:t>
            </a:r>
            <a:r>
              <a:rPr lang="ar-SA" sz="2400" dirty="0">
                <a:solidFill>
                  <a:srgbClr val="002060"/>
                </a:solidFill>
                <a:latin typeface="Rustica Regular" pitchFamily="2" charset="77"/>
                <a:ea typeface="Rustica Regular" pitchFamily="2" charset="77"/>
                <a:cs typeface="Alhurra" panose="02000000000000000000" pitchFamily="2" charset="-78"/>
              </a:rPr>
              <a:t> من بنية تحتية و محطة طاقة شمسية و نظام إنتاج المياه من الهواء الجوي. </a:t>
            </a:r>
          </a:p>
          <a:p>
            <a:pPr marL="354359" indent="-354359" algn="just" rtl="1">
              <a:lnSpc>
                <a:spcPct val="200000"/>
              </a:lnSpc>
              <a:buFontTx/>
              <a:buChar char="-"/>
            </a:pPr>
            <a:r>
              <a:rPr lang="ar-SA" sz="2400" dirty="0">
                <a:solidFill>
                  <a:srgbClr val="002060"/>
                </a:solidFill>
                <a:latin typeface="Rustica Regular" pitchFamily="2" charset="77"/>
                <a:ea typeface="Rustica Regular" pitchFamily="2" charset="77"/>
                <a:cs typeface="Alhurra" panose="02000000000000000000" pitchFamily="2" charset="-78"/>
              </a:rPr>
              <a:t>إبرام إتفاق مبدأي مع احد الشركات الألمانية المتخصصة في مجال السياحة تمهيدا لبدء تطبيق برامج السياحة الممتدة ( ٣   أشهر )</a:t>
            </a:r>
          </a:p>
          <a:p>
            <a:pPr marL="354359" indent="-354359" algn="just" rtl="1">
              <a:lnSpc>
                <a:spcPct val="200000"/>
              </a:lnSpc>
              <a:buFontTx/>
              <a:buChar char="-"/>
            </a:pPr>
            <a:r>
              <a:rPr lang="ar-SA" sz="2400" dirty="0">
                <a:solidFill>
                  <a:srgbClr val="002060"/>
                </a:solidFill>
                <a:latin typeface="Rustica Regular" pitchFamily="2" charset="77"/>
                <a:ea typeface="Rustica Regular" pitchFamily="2" charset="77"/>
                <a:cs typeface="Alhurra" panose="02000000000000000000" pitchFamily="2" charset="-78"/>
              </a:rPr>
              <a:t>إعداد الدراسات الفنية لمواقع مستهدفة  بمحافظة بني سويف مثل كهف سنور و الحيبة و هرم </a:t>
            </a:r>
            <a:r>
              <a:rPr lang="ar-SA" sz="2400" dirty="0" err="1">
                <a:solidFill>
                  <a:srgbClr val="002060"/>
                </a:solidFill>
                <a:latin typeface="Rustica Regular" pitchFamily="2" charset="77"/>
                <a:ea typeface="Rustica Regular" pitchFamily="2" charset="77"/>
                <a:cs typeface="Alhurra" panose="02000000000000000000" pitchFamily="2" charset="-78"/>
              </a:rPr>
              <a:t>ميدوم</a:t>
            </a:r>
            <a:r>
              <a:rPr lang="ar-SA" sz="2400" dirty="0">
                <a:solidFill>
                  <a:srgbClr val="002060"/>
                </a:solidFill>
                <a:latin typeface="Rustica Regular" pitchFamily="2" charset="77"/>
                <a:ea typeface="Rustica Regular" pitchFamily="2" charset="77"/>
                <a:cs typeface="Alhurra" panose="02000000000000000000" pitchFamily="2" charset="-78"/>
              </a:rPr>
              <a:t> و الكورنيش الشرقي .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3E6F39B-FFA7-B946-B976-A1485230BAE4}"/>
              </a:ext>
            </a:extLst>
          </p:cNvPr>
          <p:cNvSpPr txBox="1"/>
          <p:nvPr/>
        </p:nvSpPr>
        <p:spPr>
          <a:xfrm>
            <a:off x="6015768" y="5401252"/>
            <a:ext cx="2932213" cy="7029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sz="3968" b="1" dirty="0">
                <a:solidFill>
                  <a:srgbClr val="002060"/>
                </a:solidFill>
                <a:latin typeface="Rustica Bold" pitchFamily="2" charset="77"/>
                <a:ea typeface="Rustica Bold" pitchFamily="2" charset="77"/>
                <a:cs typeface="Alhurra" panose="02000000000000000000" pitchFamily="2" charset="-78"/>
              </a:rPr>
              <a:t>المستهدف تنفيذه</a:t>
            </a:r>
            <a:endParaRPr lang="x-none" sz="2976" b="1" dirty="0">
              <a:solidFill>
                <a:srgbClr val="002060"/>
              </a:solidFill>
              <a:latin typeface="Rustica Bold" pitchFamily="2" charset="77"/>
              <a:ea typeface="Rustica Bold" pitchFamily="2" charset="77"/>
              <a:cs typeface="Alhurra" panose="02000000000000000000" pitchFamily="2" charset="-78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65564C8-82B0-8D4D-B58F-89F4938B2770}"/>
              </a:ext>
            </a:extLst>
          </p:cNvPr>
          <p:cNvCxnSpPr>
            <a:cxnSpLocks/>
          </p:cNvCxnSpPr>
          <p:nvPr/>
        </p:nvCxnSpPr>
        <p:spPr>
          <a:xfrm>
            <a:off x="5409297" y="6255366"/>
            <a:ext cx="4447426" cy="0"/>
          </a:xfrm>
          <a:prstGeom prst="line">
            <a:avLst/>
          </a:prstGeom>
          <a:ln w="57150">
            <a:solidFill>
              <a:srgbClr val="F008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EE9A630E-68C4-5C47-AC39-F4C260DF745D}"/>
              </a:ext>
            </a:extLst>
          </p:cNvPr>
          <p:cNvSpPr txBox="1"/>
          <p:nvPr/>
        </p:nvSpPr>
        <p:spPr>
          <a:xfrm>
            <a:off x="1117522" y="6644648"/>
            <a:ext cx="13440166" cy="2543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359" indent="-354359" algn="just" rtl="1">
              <a:lnSpc>
                <a:spcPct val="200000"/>
              </a:lnSpc>
              <a:buFontTx/>
              <a:buChar char="-"/>
            </a:pPr>
            <a:r>
              <a:rPr lang="ar-SA" sz="2800" dirty="0">
                <a:solidFill>
                  <a:srgbClr val="002060"/>
                </a:solidFill>
                <a:latin typeface="Rustica Regular" pitchFamily="2" charset="77"/>
                <a:ea typeface="Rustica Regular" pitchFamily="2" charset="77"/>
                <a:cs typeface="Alhurra" panose="02000000000000000000" pitchFamily="2" charset="-78"/>
              </a:rPr>
              <a:t>إنشاء ٨ فروع </a:t>
            </a:r>
            <a:r>
              <a:rPr lang="ar-SA" sz="2800" dirty="0" err="1">
                <a:solidFill>
                  <a:srgbClr val="002060"/>
                </a:solidFill>
                <a:latin typeface="Rustica Regular" pitchFamily="2" charset="77"/>
                <a:ea typeface="Rustica Regular" pitchFamily="2" charset="77"/>
                <a:cs typeface="Alhurra" panose="02000000000000000000" pitchFamily="2" charset="-78"/>
              </a:rPr>
              <a:t>لكامبات</a:t>
            </a:r>
            <a:r>
              <a:rPr lang="ar-SA" sz="2800" dirty="0">
                <a:solidFill>
                  <a:srgbClr val="002060"/>
                </a:solidFill>
                <a:latin typeface="Rustica Regular" pitchFamily="2" charset="77"/>
                <a:ea typeface="Rustica Regular" pitchFamily="2" charset="77"/>
                <a:cs typeface="Alhurra" panose="02000000000000000000" pitchFamily="2" charset="-78"/>
              </a:rPr>
              <a:t> محليا خلال ٥ سنوات .  </a:t>
            </a:r>
          </a:p>
          <a:p>
            <a:pPr marL="354359" indent="-354359" algn="just" rtl="1">
              <a:lnSpc>
                <a:spcPct val="200000"/>
              </a:lnSpc>
              <a:buFontTx/>
              <a:buChar char="-"/>
            </a:pPr>
            <a:r>
              <a:rPr lang="en-US" sz="2800" dirty="0">
                <a:solidFill>
                  <a:srgbClr val="002060"/>
                </a:solidFill>
                <a:latin typeface="Rustica Regular" pitchFamily="2" charset="77"/>
                <a:ea typeface="Rustica Regular" pitchFamily="2" charset="77"/>
                <a:cs typeface="Alhurra" panose="02000000000000000000" pitchFamily="2" charset="-78"/>
              </a:rPr>
              <a:t>300</a:t>
            </a:r>
            <a:r>
              <a:rPr lang="ar-SA" sz="2800" dirty="0">
                <a:solidFill>
                  <a:srgbClr val="002060"/>
                </a:solidFill>
                <a:latin typeface="Rustica Regular" pitchFamily="2" charset="77"/>
                <a:ea typeface="Rustica Regular" pitchFamily="2" charset="77"/>
                <a:cs typeface="Alhurra" panose="02000000000000000000" pitchFamily="2" charset="-78"/>
              </a:rPr>
              <a:t> ألف عضوية </a:t>
            </a:r>
            <a:r>
              <a:rPr lang="ar-SA" sz="2800" dirty="0" err="1">
                <a:solidFill>
                  <a:srgbClr val="002060"/>
                </a:solidFill>
                <a:latin typeface="Rustica Regular" pitchFamily="2" charset="77"/>
                <a:ea typeface="Rustica Regular" pitchFamily="2" charset="77"/>
                <a:cs typeface="Alhurra" panose="02000000000000000000" pitchFamily="2" charset="-78"/>
              </a:rPr>
              <a:t>لكامبات</a:t>
            </a:r>
            <a:r>
              <a:rPr lang="ar-SA" sz="2800" dirty="0">
                <a:solidFill>
                  <a:srgbClr val="002060"/>
                </a:solidFill>
                <a:latin typeface="Rustica Regular" pitchFamily="2" charset="77"/>
                <a:ea typeface="Rustica Regular" pitchFamily="2" charset="77"/>
                <a:cs typeface="Alhurra" panose="02000000000000000000" pitchFamily="2" charset="-78"/>
              </a:rPr>
              <a:t> محليا و دوليا . </a:t>
            </a:r>
          </a:p>
          <a:p>
            <a:pPr marL="354359" indent="-354359" algn="just" rtl="1">
              <a:lnSpc>
                <a:spcPct val="200000"/>
              </a:lnSpc>
              <a:buFontTx/>
              <a:buChar char="-"/>
            </a:pPr>
            <a:r>
              <a:rPr lang="ar-SA" sz="2800" dirty="0">
                <a:solidFill>
                  <a:srgbClr val="002060"/>
                </a:solidFill>
                <a:latin typeface="Rustica Regular" pitchFamily="2" charset="77"/>
                <a:ea typeface="Rustica Regular" pitchFamily="2" charset="77"/>
                <a:cs typeface="Alhurra" panose="02000000000000000000" pitchFamily="2" charset="-78"/>
              </a:rPr>
              <a:t>إنشاء ٥ فروع عالمية </a:t>
            </a:r>
            <a:r>
              <a:rPr lang="ar-SA" sz="2800" dirty="0" err="1">
                <a:solidFill>
                  <a:srgbClr val="002060"/>
                </a:solidFill>
                <a:latin typeface="Rustica Regular" pitchFamily="2" charset="77"/>
                <a:ea typeface="Rustica Regular" pitchFamily="2" charset="77"/>
                <a:cs typeface="Alhurra" panose="02000000000000000000" pitchFamily="2" charset="-78"/>
              </a:rPr>
              <a:t>لكامبات</a:t>
            </a:r>
            <a:r>
              <a:rPr lang="ar-SA" sz="2800" dirty="0">
                <a:solidFill>
                  <a:srgbClr val="002060"/>
                </a:solidFill>
                <a:latin typeface="Rustica Regular" pitchFamily="2" charset="77"/>
                <a:ea typeface="Rustica Regular" pitchFamily="2" charset="77"/>
                <a:cs typeface="Alhurra" panose="02000000000000000000" pitchFamily="2" charset="-78"/>
              </a:rPr>
              <a:t> كسلسلة سياحية مصرية عالميا  للشباب . </a:t>
            </a:r>
          </a:p>
        </p:txBody>
      </p:sp>
    </p:spTree>
    <p:extLst>
      <p:ext uri="{BB962C8B-B14F-4D97-AF65-F5344CB8AC3E}">
        <p14:creationId xmlns:p14="http://schemas.microsoft.com/office/powerpoint/2010/main" val="3390956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35792</TotalTime>
  <Words>453</Words>
  <Application>Microsoft Office PowerPoint</Application>
  <PresentationFormat>Custom</PresentationFormat>
  <Paragraphs>77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Alhurra</vt:lpstr>
      <vt:lpstr>Arial</vt:lpstr>
      <vt:lpstr>Calibri</vt:lpstr>
      <vt:lpstr>Calibri Light</vt:lpstr>
      <vt:lpstr>League Spartan</vt:lpstr>
      <vt:lpstr>Rustica Bold</vt:lpstr>
      <vt:lpstr>Rustica Regular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Mohamed Elmelegy</cp:lastModifiedBy>
  <cp:revision>323</cp:revision>
  <cp:lastPrinted>2021-09-21T11:30:49Z</cp:lastPrinted>
  <dcterms:created xsi:type="dcterms:W3CDTF">2021-09-18T17:18:10Z</dcterms:created>
  <dcterms:modified xsi:type="dcterms:W3CDTF">2022-10-22T01:29:11Z</dcterms:modified>
</cp:coreProperties>
</file>