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21"/>
  </p:notesMasterIdLst>
  <p:sldIdLst>
    <p:sldId id="256" r:id="rId3"/>
    <p:sldId id="262" r:id="rId4"/>
    <p:sldId id="258" r:id="rId5"/>
    <p:sldId id="260" r:id="rId6"/>
    <p:sldId id="257" r:id="rId7"/>
    <p:sldId id="26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15119350" cy="10691813"/>
  <p:notesSz cx="6858000" cy="9144000"/>
  <p:defaultTextStyle>
    <a:defPPr>
      <a:defRPr lang="ar-EG"/>
    </a:defPPr>
    <a:lvl1pPr marL="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1pPr>
    <a:lvl2pPr marL="619460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2pPr>
    <a:lvl3pPr marL="123892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3pPr>
    <a:lvl4pPr marL="185838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4pPr>
    <a:lvl5pPr marL="247784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5pPr>
    <a:lvl6pPr marL="3097301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24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82" y="84"/>
      </p:cViewPr>
      <p:guideLst>
        <p:guide orient="horz" pos="3368"/>
        <p:guide pos="47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F64334F-717A-4629-85E7-30EE26264F1D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ADB7A37-D76E-4DB5-878B-6E406A5E3BD4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1pPr>
    <a:lvl2pPr marL="619460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2pPr>
    <a:lvl3pPr marL="123892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3pPr>
    <a:lvl4pPr marL="185838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4pPr>
    <a:lvl5pPr marL="247784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5pPr>
    <a:lvl6pPr marL="3097301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r" defTabSz="1238921" rtl="1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880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477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4921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04336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0500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7049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72715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68043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35539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4252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129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994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3619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27108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4186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2405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5780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2919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7627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504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1641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547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1324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2D066-E1D5-435E-AAB1-000871C3FCD3}" type="datetimeFigureOut">
              <a:rPr lang="ar-EG" smtClean="0"/>
              <a:t>26/03/1444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8E38B-3A5B-40C5-9933-6260CA32EC7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0271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425550" rtl="1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r" defTabSz="1425550" rtl="1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r" defTabSz="1425550" rtl="1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r" defTabSz="1425550" rtl="1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7592" y="2755833"/>
            <a:ext cx="8954305" cy="7029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3968" b="1" dirty="0"/>
              <a:t>المشروع الذكي الأخضر لإنتاج نباتات صديقة للبيئة</a:t>
            </a:r>
            <a:r>
              <a:rPr lang="ar-EG" sz="3025" b="1" dirty="0"/>
              <a:t> </a:t>
            </a:r>
            <a:endParaRPr lang="ar-EG" sz="3025" dirty="0"/>
          </a:p>
        </p:txBody>
      </p:sp>
      <p:pic>
        <p:nvPicPr>
          <p:cNvPr id="2" name="Picture 1" descr="elmanal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57" y="3250564"/>
            <a:ext cx="5869773" cy="57737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86687" y="3130764"/>
            <a:ext cx="13345976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EG" altLang="en-US" sz="3224" b="1" dirty="0"/>
          </a:p>
          <a:p>
            <a:pPr algn="r"/>
            <a:endParaRPr lang="ar-EG" altLang="en-US" sz="3224" b="1" dirty="0"/>
          </a:p>
          <a:p>
            <a:pPr algn="r"/>
            <a:r>
              <a:rPr lang="ar-EG" altLang="en-US" sz="3224" b="1" dirty="0"/>
              <a:t>الأثر البيئي والطاقة النظيفة: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 من أهم الأهداف دائمة التطوير داخل المشروع هو رفع الوعي الفكري تجاه البيئة ونشر إستعمال الطاقة المتجددة ويتمثل في الأتي :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1- العمل على إعادة تدوير الكثير من المخلفات وتحويلها إلى خامات ذات نفع وعائد ربحي عالي 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وتتمثل في نسبة التخلص من المخلفات وإعادة تدويرها حتى الان ونستهدف للوصول إلى أعلى نسبة 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قد تصل إلى 80 % من المخلفات المحيطة بنا وتطبيقها في المدن الريفية عن قرييب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2- نشر الطاقة النظيفة داخل المكان مثل إستعمال الغاز الطبيعي في عمل الأجهزة  </a:t>
            </a:r>
          </a:p>
          <a:p>
            <a:pPr algn="r">
              <a:lnSpc>
                <a:spcPct val="110000"/>
              </a:lnSpc>
            </a:pPr>
            <a:r>
              <a:rPr lang="ar-EG" altLang="en-US" sz="3224" dirty="0"/>
              <a:t>3- إستهداف تطبيق برامج الطاقة الشمسية في تقليل إستعمال الكهرباء </a:t>
            </a:r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r>
              <a:rPr lang="ar-EG" altLang="en-US" sz="3224" dirty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163876" y="3446538"/>
            <a:ext cx="12968780" cy="47948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120000"/>
              </a:lnSpc>
            </a:pPr>
            <a:r>
              <a:rPr lang="ar-EG" altLang="en-US" sz="3224" dirty="0"/>
              <a:t>4- تم العمل على نشر فكرة إنتاج وزراعة نباتات خالية ومقاومة للأمراض </a:t>
            </a:r>
            <a:r>
              <a:rPr lang="ar-EG" altLang="en-US" sz="3025" dirty="0"/>
              <a:t> </a:t>
            </a:r>
            <a:r>
              <a:rPr lang="ar-EG" altLang="en-US" sz="3224" dirty="0"/>
              <a:t>5</a:t>
            </a:r>
            <a:endParaRPr lang="ar-EG" altLang="en-US" sz="3025" dirty="0"/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5- إستعمال التغطية البلاستيكية على الأراضي الزراعية لمنع نمو الحشائش وعليها تقليل رش المبيدات مما يقلل التلوث الهوائي 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6- نشر الوعي الفكري بأهمية الزراعات النظيفة مثل نباتات الزينة داخل وخارج المنزل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بهدف تنقية الهواء وتجميل المنظر 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 </a:t>
            </a:r>
          </a:p>
          <a:p>
            <a:pPr algn="r"/>
            <a:endParaRPr lang="ar-EG" altLang="en-US" sz="3025" dirty="0"/>
          </a:p>
          <a:p>
            <a:pPr algn="r"/>
            <a:endParaRPr lang="ar-EG" altLang="en-US" sz="30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86687" y="3157537"/>
            <a:ext cx="13345976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altLang="en-US" sz="3224" b="1" dirty="0"/>
              <a:t>التغيرات الجوية وموائمتها عن طريق :</a:t>
            </a:r>
          </a:p>
          <a:p>
            <a:pPr algn="r"/>
            <a:r>
              <a:rPr lang="ar-EG" altLang="en-US" sz="3224" dirty="0"/>
              <a:t>1- إنتاج نباتات داخل أماكن متحكم فيها وذات نسب مقاومة مما يعمل على موائمة الطاقة الخضراء مع المناخ المتغير </a:t>
            </a:r>
          </a:p>
          <a:p>
            <a:pPr algn="r"/>
            <a:r>
              <a:rPr lang="ar-EG" altLang="en-US" sz="3224" dirty="0"/>
              <a:t>2- زراعة النباتات داخل الصوب الزراعية وبالتالي عدم تأثرها بالمناخ .</a:t>
            </a:r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86687" y="3157537"/>
            <a:ext cx="13345976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3472" b="1" dirty="0">
                <a:sym typeface="+mn-ea"/>
              </a:rPr>
              <a:t>التكنولوجيا </a:t>
            </a:r>
            <a:r>
              <a:rPr lang="ar-EG" sz="3472" b="1" dirty="0" err="1">
                <a:sym typeface="+mn-ea"/>
              </a:rPr>
              <a:t>و</a:t>
            </a:r>
            <a:r>
              <a:rPr lang="ar-EG" sz="3472" b="1" dirty="0">
                <a:sym typeface="+mn-ea"/>
              </a:rPr>
              <a:t> الثروة الخضراء :</a:t>
            </a:r>
            <a:br>
              <a:rPr lang="ar-EG" sz="3472" b="1" dirty="0">
                <a:sym typeface="+mn-ea"/>
              </a:rPr>
            </a:br>
            <a:r>
              <a:rPr lang="ar-EG" sz="3224" dirty="0">
                <a:sym typeface="+mn-ea"/>
              </a:rPr>
              <a:t>مما لاشك </a:t>
            </a:r>
            <a:r>
              <a:rPr lang="ar-EG" sz="3224" dirty="0" err="1">
                <a:sym typeface="+mn-ea"/>
              </a:rPr>
              <a:t>فية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ان</a:t>
            </a:r>
            <a:r>
              <a:rPr lang="ar-EG" sz="3224" dirty="0">
                <a:sym typeface="+mn-ea"/>
              </a:rPr>
              <a:t> مواكبة العصر والتكنولوجيا من </a:t>
            </a:r>
            <a:r>
              <a:rPr lang="ar-EG" sz="3224" dirty="0" err="1">
                <a:sym typeface="+mn-ea"/>
              </a:rPr>
              <a:t>اساس</a:t>
            </a:r>
            <a:r>
              <a:rPr lang="ar-EG" sz="3224" dirty="0">
                <a:sym typeface="+mn-ea"/>
              </a:rPr>
              <a:t> التقدم الفكري والعلمي والربحي ولذلك كنا حريصين بشدة في مشروعنا هذا علي مواكبة العصر والفكر التكنولوجي </a:t>
            </a:r>
            <a:r>
              <a:rPr lang="ar-EG" sz="3224" dirty="0" err="1">
                <a:sym typeface="+mn-ea"/>
              </a:rPr>
              <a:t>واوضحنا</a:t>
            </a:r>
            <a:r>
              <a:rPr lang="ar-EG" sz="3224" dirty="0">
                <a:sym typeface="+mn-ea"/>
              </a:rPr>
              <a:t> هذا من عدة </a:t>
            </a:r>
            <a:r>
              <a:rPr lang="ar-EG" sz="3224" dirty="0" err="1">
                <a:sym typeface="+mn-ea"/>
              </a:rPr>
              <a:t>اهداف</a:t>
            </a:r>
            <a:r>
              <a:rPr lang="ar-EG" sz="3224" dirty="0">
                <a:sym typeface="+mn-ea"/>
              </a:rPr>
              <a:t> منها ما تم </a:t>
            </a:r>
            <a:r>
              <a:rPr lang="ar-EG" sz="3224" dirty="0" err="1">
                <a:sym typeface="+mn-ea"/>
              </a:rPr>
              <a:t>تطبيقة</a:t>
            </a:r>
            <a:r>
              <a:rPr lang="ar-EG" sz="3224" dirty="0">
                <a:sym typeface="+mn-ea"/>
              </a:rPr>
              <a:t> ب الفعل ومنها ما تم </a:t>
            </a:r>
            <a:r>
              <a:rPr lang="ar-EG" sz="3224" dirty="0" err="1">
                <a:sym typeface="+mn-ea"/>
              </a:rPr>
              <a:t>تصميمة</a:t>
            </a:r>
            <a:r>
              <a:rPr lang="ar-EG" sz="3224" dirty="0">
                <a:sym typeface="+mn-ea"/>
              </a:rPr>
              <a:t> وجاري </a:t>
            </a:r>
            <a:r>
              <a:rPr lang="ar-EG" sz="3224" dirty="0" err="1">
                <a:sym typeface="+mn-ea"/>
              </a:rPr>
              <a:t>تنفيذة</a:t>
            </a:r>
            <a:r>
              <a:rPr lang="ar-EG" sz="3224" dirty="0">
                <a:sym typeface="+mn-ea"/>
              </a:rPr>
              <a:t> ومنة ما هو مستهدف في خطة التطوير 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من التكنولوجيا المطبقة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الفعل استعمال بعض </a:t>
            </a:r>
            <a:r>
              <a:rPr lang="ar-EG" sz="3224" dirty="0" err="1">
                <a:sym typeface="+mn-ea"/>
              </a:rPr>
              <a:t>الابليكشين</a:t>
            </a:r>
            <a:r>
              <a:rPr lang="ar-EG" sz="3224" dirty="0">
                <a:sym typeface="+mn-ea"/>
              </a:rPr>
              <a:t> لتيسير عملية التعامل بيننا وبين السيدات المزارعات مثل تطبيق ”هدهد“ وهو المعروف بتيسير </a:t>
            </a:r>
            <a:r>
              <a:rPr lang="ar-EG" sz="3224" dirty="0" err="1">
                <a:sym typeface="+mn-ea"/>
              </a:rPr>
              <a:t>الامور</a:t>
            </a:r>
            <a:r>
              <a:rPr lang="ar-EG" sz="3224" dirty="0">
                <a:sym typeface="+mn-ea"/>
              </a:rPr>
              <a:t> والاستشارات الزراعية حيث يتم من </a:t>
            </a:r>
            <a:r>
              <a:rPr lang="ar-EG" sz="3224" dirty="0" err="1">
                <a:sym typeface="+mn-ea"/>
              </a:rPr>
              <a:t>خلالة</a:t>
            </a:r>
            <a:r>
              <a:rPr lang="ar-EG" sz="3224" dirty="0">
                <a:sym typeface="+mn-ea"/>
              </a:rPr>
              <a:t> متابعة الزراعات لدي السيدات والمزارعات دون الحاجة للذهاب </a:t>
            </a:r>
            <a:r>
              <a:rPr lang="ar-EG" sz="3224" dirty="0" err="1">
                <a:sym typeface="+mn-ea"/>
              </a:rPr>
              <a:t>الي</a:t>
            </a:r>
            <a:r>
              <a:rPr lang="ar-EG" sz="3224" dirty="0">
                <a:sym typeface="+mn-ea"/>
              </a:rPr>
              <a:t> الموقع ومنة تشخيص نوع </a:t>
            </a:r>
          </a:p>
          <a:p>
            <a:pPr algn="r"/>
            <a:r>
              <a:rPr lang="ar-EG" sz="3224" dirty="0" err="1">
                <a:sym typeface="+mn-ea"/>
              </a:rPr>
              <a:t>الافة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واصدار</a:t>
            </a:r>
            <a:r>
              <a:rPr lang="ar-EG" sz="3224" dirty="0">
                <a:sym typeface="+mn-ea"/>
              </a:rPr>
              <a:t> ما </a:t>
            </a:r>
            <a:r>
              <a:rPr lang="ar-EG" sz="3224" dirty="0" err="1">
                <a:sym typeface="+mn-ea"/>
              </a:rPr>
              <a:t>يلائمة</a:t>
            </a:r>
            <a:r>
              <a:rPr lang="ar-EG" sz="3224" dirty="0">
                <a:sym typeface="+mn-ea"/>
              </a:rPr>
              <a:t> من علاجات</a:t>
            </a:r>
          </a:p>
          <a:p>
            <a:pPr algn="r"/>
            <a:endParaRPr lang="en-US" sz="3224" dirty="0"/>
          </a:p>
          <a:p>
            <a:pPr algn="r"/>
            <a:endParaRPr lang="en-US" sz="32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86687" y="3157537"/>
            <a:ext cx="13345976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EG" sz="3224" dirty="0">
                <a:sym typeface="+mn-ea"/>
              </a:rPr>
              <a:t>استعمال خواص الدفع الالكتروني عند حجز الشتلات دون الحاجة للرجوع للموقع الرئيسي للمكان وهذا مثل استعمال </a:t>
            </a:r>
            <a:r>
              <a:rPr lang="ar-EG" sz="3224" dirty="0" err="1">
                <a:sym typeface="+mn-ea"/>
              </a:rPr>
              <a:t>ابليكشن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فودافون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كاش</a:t>
            </a:r>
            <a:r>
              <a:rPr lang="ar-EG" sz="3224" dirty="0">
                <a:sym typeface="+mn-ea"/>
              </a:rPr>
              <a:t> مخصص برقم التواصل للمعمل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استعمال </a:t>
            </a:r>
            <a:r>
              <a:rPr lang="ar-EG" sz="3224" dirty="0" err="1">
                <a:sym typeface="+mn-ea"/>
              </a:rPr>
              <a:t>اجهزة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سينسور</a:t>
            </a:r>
            <a:r>
              <a:rPr lang="ar-EG" sz="3224" dirty="0">
                <a:sym typeface="+mn-ea"/>
              </a:rPr>
              <a:t> للحرارة والرطوبة داخل المكان مما يسهل عملية </a:t>
            </a:r>
            <a:r>
              <a:rPr lang="ar-EG" sz="3224" dirty="0" err="1">
                <a:sym typeface="+mn-ea"/>
              </a:rPr>
              <a:t>تظبيط</a:t>
            </a:r>
            <a:r>
              <a:rPr lang="ar-EG" sz="3224" dirty="0">
                <a:sym typeface="+mn-ea"/>
              </a:rPr>
              <a:t> الدرجات الحرارة الملائمة لنمو النباتات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استعمال </a:t>
            </a:r>
            <a:r>
              <a:rPr lang="ar-EG" sz="3224" dirty="0" err="1">
                <a:sym typeface="+mn-ea"/>
              </a:rPr>
              <a:t>اجهزة</a:t>
            </a:r>
            <a:r>
              <a:rPr lang="ar-EG" sz="3224" dirty="0">
                <a:sym typeface="+mn-ea"/>
              </a:rPr>
              <a:t> الري الحديثة الموفرة للوقت والجهد </a:t>
            </a:r>
            <a:r>
              <a:rPr lang="ar-EG" sz="3224" dirty="0" err="1">
                <a:sym typeface="+mn-ea"/>
              </a:rPr>
              <a:t>والمياة</a:t>
            </a:r>
            <a:r>
              <a:rPr lang="ar-EG" sz="3224" dirty="0">
                <a:sym typeface="+mn-ea"/>
              </a:rPr>
              <a:t> مثل الري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التنقيط ومن تطويرنا فيها العمل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التحكم عن بعد والتشغيل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الطاقة الشمسية بدلا من الوقود </a:t>
            </a:r>
            <a:r>
              <a:rPr lang="ar-EG" sz="3224" dirty="0" err="1">
                <a:sym typeface="+mn-ea"/>
              </a:rPr>
              <a:t>او</a:t>
            </a:r>
            <a:r>
              <a:rPr lang="ar-EG" sz="3224" dirty="0">
                <a:sym typeface="+mn-ea"/>
              </a:rPr>
              <a:t> الكهرباء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من </a:t>
            </a:r>
            <a:r>
              <a:rPr lang="ar-EG" sz="3224" dirty="0" err="1">
                <a:sym typeface="+mn-ea"/>
              </a:rPr>
              <a:t>الاشياء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ايضا</a:t>
            </a:r>
            <a:r>
              <a:rPr lang="ar-EG" sz="3224" dirty="0">
                <a:sym typeface="+mn-ea"/>
              </a:rPr>
              <a:t> التي تم تطبيقها هو </a:t>
            </a:r>
            <a:r>
              <a:rPr lang="ar-EG" sz="3224" dirty="0" err="1">
                <a:sym typeface="+mn-ea"/>
              </a:rPr>
              <a:t>اجهزة</a:t>
            </a:r>
            <a:r>
              <a:rPr lang="ar-EG" sz="3224" dirty="0">
                <a:sym typeface="+mn-ea"/>
              </a:rPr>
              <a:t> المراقبة للمكان ونعمل علي تطويرها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التحكم فيها عن بعد عن طريق ربطها </a:t>
            </a:r>
            <a:r>
              <a:rPr lang="ar-EG" sz="3224" dirty="0" err="1">
                <a:sym typeface="+mn-ea"/>
              </a:rPr>
              <a:t>باجهزة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الموبايل</a:t>
            </a:r>
            <a:r>
              <a:rPr lang="ar-EG" sz="3224" dirty="0">
                <a:sym typeface="+mn-ea"/>
              </a:rPr>
              <a:t>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استخدام الموقع الالكتروني عن طريق </a:t>
            </a:r>
            <a:r>
              <a:rPr lang="ar-EG" sz="3224" dirty="0" err="1">
                <a:sym typeface="+mn-ea"/>
              </a:rPr>
              <a:t>الموبايلات</a:t>
            </a:r>
            <a:r>
              <a:rPr lang="ar-EG" sz="3224" dirty="0">
                <a:sym typeface="+mn-ea"/>
              </a:rPr>
              <a:t> مثل موقع </a:t>
            </a:r>
            <a:r>
              <a:rPr lang="ar-EG" sz="3224" dirty="0" err="1">
                <a:sym typeface="+mn-ea"/>
              </a:rPr>
              <a:t>ال</a:t>
            </a:r>
            <a:r>
              <a:rPr lang="ar-EG" sz="3224" dirty="0">
                <a:sym typeface="+mn-ea"/>
              </a:rPr>
              <a:t> </a:t>
            </a:r>
            <a:r>
              <a:rPr lang="en-US" sz="3224" dirty="0">
                <a:sym typeface="+mn-ea"/>
              </a:rPr>
              <a:t>GPS</a:t>
            </a:r>
            <a:r>
              <a:rPr lang="ar-EG" sz="3224" dirty="0">
                <a:sym typeface="+mn-ea"/>
              </a:rPr>
              <a:t> لسهولة التواصل مع العملاء والوصول بسهولة لموقع العمل</a:t>
            </a:r>
            <a:endParaRPr lang="en-US" sz="32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886687" y="3147300"/>
            <a:ext cx="13345189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br>
              <a:rPr lang="ar-EG" sz="3224" dirty="0">
                <a:sym typeface="+mn-ea"/>
              </a:rPr>
            </a:br>
            <a:r>
              <a:rPr lang="ar-EG" sz="3224" b="1" dirty="0">
                <a:sym typeface="+mn-ea"/>
              </a:rPr>
              <a:t>من التكنولوجيا التي تم تصميمها وجاري تنفيذها لتطوير العمل تتمثل في </a:t>
            </a:r>
            <a:r>
              <a:rPr lang="ar-EG" sz="3224" dirty="0">
                <a:sym typeface="+mn-ea"/>
              </a:rPr>
              <a:t>: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1-ربط </a:t>
            </a:r>
            <a:r>
              <a:rPr lang="ar-EG" sz="3224" dirty="0" err="1">
                <a:sym typeface="+mn-ea"/>
              </a:rPr>
              <a:t>اجهزة</a:t>
            </a:r>
            <a:r>
              <a:rPr lang="ar-EG" sz="3224" dirty="0">
                <a:sym typeface="+mn-ea"/>
              </a:rPr>
              <a:t> المراقبة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الموبايلات</a:t>
            </a:r>
            <a:r>
              <a:rPr lang="ar-EG" sz="3224" dirty="0">
                <a:sym typeface="+mn-ea"/>
              </a:rPr>
              <a:t> للتحكم عن بعد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المكان لتسهيل </a:t>
            </a:r>
            <a:r>
              <a:rPr lang="ar-EG" sz="3224" dirty="0" err="1">
                <a:sym typeface="+mn-ea"/>
              </a:rPr>
              <a:t>الادارة</a:t>
            </a:r>
            <a:r>
              <a:rPr lang="ar-EG" sz="3224" dirty="0">
                <a:sym typeface="+mn-ea"/>
              </a:rPr>
              <a:t> والمراقبة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2-تركيب شاشات تحكم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الصوب للري والتسميد المباشر دون الحاجة للذهاب للعمل وذلك بربطها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الداتا</a:t>
            </a:r>
            <a:r>
              <a:rPr lang="ar-EG" sz="3224" dirty="0">
                <a:sym typeface="+mn-ea"/>
              </a:rPr>
              <a:t> ع الكمبيوتر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3-تم تصميم </a:t>
            </a:r>
            <a:r>
              <a:rPr lang="en-US" sz="3224" dirty="0">
                <a:sym typeface="+mn-ea"/>
              </a:rPr>
              <a:t>WEB SITE </a:t>
            </a:r>
            <a:r>
              <a:rPr lang="ar-EG" sz="3224" dirty="0">
                <a:sym typeface="+mn-ea"/>
              </a:rPr>
              <a:t>للمكان وجاري </a:t>
            </a:r>
            <a:r>
              <a:rPr lang="ar-EG" sz="3224" dirty="0" err="1">
                <a:sym typeface="+mn-ea"/>
              </a:rPr>
              <a:t>تنفيذة</a:t>
            </a:r>
            <a:r>
              <a:rPr lang="ar-EG" sz="3224" dirty="0">
                <a:sym typeface="+mn-ea"/>
              </a:rPr>
              <a:t> </a:t>
            </a:r>
          </a:p>
          <a:p>
            <a:pPr algn="r"/>
            <a:r>
              <a:rPr lang="en-US" altLang="ar-EG" sz="3224" dirty="0">
                <a:sym typeface="+mn-ea"/>
              </a:rPr>
              <a:t>   </a:t>
            </a:r>
            <a:r>
              <a:rPr lang="ar-EG" sz="3224" dirty="0">
                <a:sym typeface="+mn-ea"/>
              </a:rPr>
              <a:t>تم تصميم </a:t>
            </a:r>
            <a:r>
              <a:rPr lang="en-US" sz="3224" dirty="0">
                <a:sym typeface="+mn-ea"/>
              </a:rPr>
              <a:t>web site -3</a:t>
            </a:r>
            <a:endParaRPr lang="en-US" sz="3224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6687" y="3013431"/>
            <a:ext cx="13345189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/>
            <a:br>
              <a:rPr lang="ar-EG" sz="3224" dirty="0">
                <a:sym typeface="+mn-ea"/>
              </a:rPr>
            </a:br>
            <a:r>
              <a:rPr lang="ar-EG" sz="3224" b="1" dirty="0">
                <a:sym typeface="+mn-ea"/>
              </a:rPr>
              <a:t>من التكنولوجيا المستهدفة </a:t>
            </a:r>
            <a:r>
              <a:rPr lang="ar-EG" sz="3224" b="1" dirty="0" err="1">
                <a:sym typeface="+mn-ea"/>
              </a:rPr>
              <a:t>ف</a:t>
            </a:r>
            <a:r>
              <a:rPr lang="ar-EG" sz="3224" b="1" dirty="0">
                <a:sym typeface="+mn-ea"/>
              </a:rPr>
              <a:t> التطوير القادم :</a:t>
            </a:r>
            <a:br>
              <a:rPr lang="ar-EG" sz="3224" dirty="0">
                <a:sym typeface="+mn-ea"/>
              </a:rPr>
            </a:br>
            <a:r>
              <a:rPr lang="ar-EG" altLang="ar-EG" sz="3224" dirty="0" err="1">
                <a:sym typeface="+mn-ea"/>
              </a:rPr>
              <a:t>1- </a:t>
            </a:r>
            <a:r>
              <a:rPr lang="ar-EG" sz="3224" dirty="0">
                <a:sym typeface="+mn-ea"/>
              </a:rPr>
              <a:t>استعمال تكنولوجيا </a:t>
            </a:r>
            <a:r>
              <a:rPr lang="ar-EG" sz="3224" dirty="0" err="1">
                <a:sym typeface="+mn-ea"/>
              </a:rPr>
              <a:t>الاشياء للنهوض</a:t>
            </a:r>
            <a:r>
              <a:rPr lang="ar-EG" sz="3224" dirty="0">
                <a:sym typeface="+mn-ea"/>
              </a:rPr>
              <a:t> بالمشروع وربط الموقع بسوق العمل المفتوح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2-الرغبة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التحول </a:t>
            </a:r>
            <a:r>
              <a:rPr lang="ar-EG" sz="3224" dirty="0" err="1">
                <a:sym typeface="+mn-ea"/>
              </a:rPr>
              <a:t>الي</a:t>
            </a:r>
            <a:r>
              <a:rPr lang="ar-EG" sz="3224" dirty="0">
                <a:sym typeface="+mn-ea"/>
              </a:rPr>
              <a:t> الطاقة الشمسية بصورة رئيسية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المكان .</a:t>
            </a:r>
            <a:br>
              <a:rPr lang="ar-EG" sz="3224" dirty="0">
                <a:sym typeface="+mn-ea"/>
              </a:rPr>
            </a:br>
            <a:r>
              <a:rPr lang="ar-EG" altLang="en-US" sz="3224"/>
              <a:t> تصميم </a:t>
            </a:r>
            <a:r>
              <a:rPr lang="en-US" altLang="ar-EG" sz="3224"/>
              <a:t>mobile application -3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6687" y="3013431"/>
            <a:ext cx="13345189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lnSpc>
                <a:spcPct val="110000"/>
              </a:lnSpc>
            </a:pPr>
            <a:r>
              <a:rPr lang="ar-EG" sz="3224" dirty="0">
                <a:sym typeface="+mn-ea"/>
              </a:rPr>
              <a:t>تم تنفيذ المشروع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الفعل </a:t>
            </a:r>
            <a:r>
              <a:rPr lang="ar-EG" sz="3224" dirty="0" err="1">
                <a:sym typeface="+mn-ea"/>
              </a:rPr>
              <a:t>وتشغيلة</a:t>
            </a:r>
            <a:r>
              <a:rPr lang="ar-EG" sz="3224" dirty="0">
                <a:sym typeface="+mn-ea"/>
              </a:rPr>
              <a:t> وفتح سوق العمل </a:t>
            </a:r>
            <a:r>
              <a:rPr lang="ar-EG" sz="3224" dirty="0" err="1">
                <a:sym typeface="+mn-ea"/>
              </a:rPr>
              <a:t>امامة</a:t>
            </a:r>
            <a:r>
              <a:rPr lang="ar-EG" sz="3224" dirty="0">
                <a:sym typeface="+mn-ea"/>
              </a:rPr>
              <a:t> ب </a:t>
            </a:r>
            <a:r>
              <a:rPr lang="ar-EG" sz="3224" dirty="0" err="1">
                <a:sym typeface="+mn-ea"/>
              </a:rPr>
              <a:t>الاضافة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الي</a:t>
            </a:r>
            <a:r>
              <a:rPr lang="ar-EG" sz="3224" dirty="0">
                <a:sym typeface="+mn-ea"/>
              </a:rPr>
              <a:t> مكملة من الصوب الزراعية </a:t>
            </a:r>
            <a:r>
              <a:rPr lang="ar-EG" sz="3224" dirty="0" err="1">
                <a:sym typeface="+mn-ea"/>
              </a:rPr>
              <a:t>لانتاج</a:t>
            </a:r>
            <a:r>
              <a:rPr lang="ar-EG" sz="3224" dirty="0">
                <a:sym typeface="+mn-ea"/>
              </a:rPr>
              <a:t> النباتات بجميع مراحلها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 الخطط </a:t>
            </a:r>
            <a:r>
              <a:rPr lang="ar-EG" sz="3224" dirty="0" err="1">
                <a:sym typeface="+mn-ea"/>
              </a:rPr>
              <a:t>المستقبيلة</a:t>
            </a:r>
            <a:r>
              <a:rPr lang="ar-EG" sz="3224" dirty="0">
                <a:sym typeface="+mn-ea"/>
              </a:rPr>
              <a:t> للمشروع من المستهدف لدينا هو (تصميم مشروع زراعي متكامل من مصانع </a:t>
            </a:r>
            <a:r>
              <a:rPr lang="ar-EG" sz="3224" dirty="0" err="1">
                <a:sym typeface="+mn-ea"/>
              </a:rPr>
              <a:t>انتاج</a:t>
            </a:r>
            <a:r>
              <a:rPr lang="ar-EG" sz="3224" dirty="0">
                <a:sym typeface="+mn-ea"/>
              </a:rPr>
              <a:t> النباتات </a:t>
            </a:r>
            <a:r>
              <a:rPr lang="ar-EG" sz="3224" dirty="0" err="1">
                <a:sym typeface="+mn-ea"/>
              </a:rPr>
              <a:t>وتطبيقة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باعلي</a:t>
            </a:r>
            <a:r>
              <a:rPr lang="ar-EG" sz="3224" dirty="0">
                <a:sym typeface="+mn-ea"/>
              </a:rPr>
              <a:t> صور تكنولوجيا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الريف المصري)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ولان المشروع مواكب للظروف البيئية ويهدف </a:t>
            </a:r>
            <a:r>
              <a:rPr lang="ar-EG" sz="3224" dirty="0" err="1">
                <a:sym typeface="+mn-ea"/>
              </a:rPr>
              <a:t>الي</a:t>
            </a:r>
            <a:r>
              <a:rPr lang="ar-EG" sz="3224" dirty="0">
                <a:sym typeface="+mn-ea"/>
              </a:rPr>
              <a:t> النهوض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الثروة الزراعية والعامل البشري والمكانة الاجتماعية </a:t>
            </a:r>
            <a:r>
              <a:rPr lang="ar-EG" sz="3224" dirty="0" err="1">
                <a:sym typeface="+mn-ea"/>
              </a:rPr>
              <a:t>نسعي</a:t>
            </a:r>
            <a:r>
              <a:rPr lang="ar-EG" sz="3224" dirty="0">
                <a:sym typeface="+mn-ea"/>
              </a:rPr>
              <a:t> جاهدين </a:t>
            </a:r>
            <a:r>
              <a:rPr lang="ar-EG" sz="3224" dirty="0" err="1">
                <a:sym typeface="+mn-ea"/>
              </a:rPr>
              <a:t>الي</a:t>
            </a:r>
            <a:r>
              <a:rPr lang="ar-EG" sz="3224" dirty="0">
                <a:sym typeface="+mn-ea"/>
              </a:rPr>
              <a:t> </a:t>
            </a:r>
            <a:r>
              <a:rPr lang="ar-EG" sz="3224" dirty="0" err="1">
                <a:sym typeface="+mn-ea"/>
              </a:rPr>
              <a:t>تطبيقة</a:t>
            </a:r>
            <a:r>
              <a:rPr lang="ar-EG" sz="3224" dirty="0">
                <a:sym typeface="+mn-ea"/>
              </a:rPr>
              <a:t> مرة </a:t>
            </a:r>
            <a:r>
              <a:rPr lang="ar-EG" sz="3224" dirty="0" err="1">
                <a:sym typeface="+mn-ea"/>
              </a:rPr>
              <a:t>اخري</a:t>
            </a:r>
            <a:r>
              <a:rPr lang="ar-EG" sz="3224" dirty="0">
                <a:sym typeface="+mn-ea"/>
              </a:rPr>
              <a:t> بصورة </a:t>
            </a:r>
            <a:r>
              <a:rPr lang="ar-EG" sz="3224" dirty="0" err="1">
                <a:sym typeface="+mn-ea"/>
              </a:rPr>
              <a:t>اوسع</a:t>
            </a:r>
            <a:r>
              <a:rPr lang="ar-EG" sz="3224" dirty="0">
                <a:sym typeface="+mn-ea"/>
              </a:rPr>
              <a:t> واشمل لكل </a:t>
            </a:r>
            <a:r>
              <a:rPr lang="ar-EG" sz="3224" dirty="0" err="1">
                <a:sym typeface="+mn-ea"/>
              </a:rPr>
              <a:t>تشعبات</a:t>
            </a:r>
            <a:r>
              <a:rPr lang="ar-EG" sz="3224" dirty="0">
                <a:sym typeface="+mn-ea"/>
              </a:rPr>
              <a:t> التكنولوجيا وتمكين </a:t>
            </a:r>
            <a:r>
              <a:rPr lang="ar-EG" sz="3224" dirty="0" err="1">
                <a:sym typeface="+mn-ea"/>
              </a:rPr>
              <a:t>المراة</a:t>
            </a:r>
            <a:r>
              <a:rPr lang="ar-EG" sz="3224" dirty="0">
                <a:sym typeface="+mn-ea"/>
              </a:rPr>
              <a:t> ف الريف المصري والاستغلال </a:t>
            </a:r>
            <a:r>
              <a:rPr lang="ar-EG" sz="3224" dirty="0" err="1">
                <a:sym typeface="+mn-ea"/>
              </a:rPr>
              <a:t>الامثل</a:t>
            </a:r>
            <a:r>
              <a:rPr lang="ar-EG" sz="3224" dirty="0">
                <a:sym typeface="+mn-ea"/>
              </a:rPr>
              <a:t> للمخلفات </a:t>
            </a:r>
            <a:endParaRPr lang="en-US" altLang="ar-EG" sz="3224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86687" y="3013431"/>
            <a:ext cx="13345189" cy="528547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lnSpc>
                <a:spcPct val="140000"/>
              </a:lnSpc>
            </a:pPr>
            <a:r>
              <a:rPr lang="ar-EG" sz="3224" dirty="0">
                <a:sym typeface="+mn-ea"/>
              </a:rPr>
              <a:t>ولذلك فمن الخطط الجاري العمل عليها هو تدريب عدد (2000) من السيدات وتشغيلهم وتوفير الشغل الخاص بهم وتمكينهم من الاستفادة بنسبة لا تقل عن 90%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توفير عدد (1000)من فرص التدريب للشباب </a:t>
            </a:r>
            <a:r>
              <a:rPr lang="ar-EG" sz="3224" dirty="0" err="1">
                <a:sym typeface="+mn-ea"/>
              </a:rPr>
              <a:t>ب</a:t>
            </a:r>
            <a:r>
              <a:rPr lang="ar-EG" sz="3224" dirty="0">
                <a:sym typeface="+mn-ea"/>
              </a:rPr>
              <a:t> مختلف المؤهلات </a:t>
            </a:r>
            <a:r>
              <a:rPr lang="ar-EG" sz="3224" dirty="0" err="1">
                <a:sym typeface="+mn-ea"/>
              </a:rPr>
              <a:t>وتاهيلهم</a:t>
            </a:r>
            <a:r>
              <a:rPr lang="ar-EG" sz="3224" dirty="0">
                <a:sym typeface="+mn-ea"/>
              </a:rPr>
              <a:t> لسوق العمل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السعي نحو </a:t>
            </a:r>
            <a:r>
              <a:rPr lang="ar-EG" sz="3224" dirty="0" err="1">
                <a:sym typeface="+mn-ea"/>
              </a:rPr>
              <a:t>اعادة</a:t>
            </a:r>
            <a:r>
              <a:rPr lang="ar-EG" sz="3224" dirty="0">
                <a:sym typeface="+mn-ea"/>
              </a:rPr>
              <a:t> تدوير المخلفات بنسبة لا تقل عن (80)% من الصادر </a:t>
            </a:r>
            <a:r>
              <a:rPr lang="ar-EG" sz="3224" dirty="0" err="1">
                <a:sym typeface="+mn-ea"/>
              </a:rPr>
              <a:t>ف</a:t>
            </a:r>
            <a:r>
              <a:rPr lang="ar-EG" sz="3224" dirty="0">
                <a:sym typeface="+mn-ea"/>
              </a:rPr>
              <a:t> المنطقة المستهدفة .</a:t>
            </a:r>
            <a:br>
              <a:rPr lang="ar-EG" sz="3224" dirty="0">
                <a:sym typeface="+mn-ea"/>
              </a:rPr>
            </a:br>
            <a:r>
              <a:rPr lang="ar-EG" sz="3224" dirty="0">
                <a:sym typeface="+mn-ea"/>
              </a:rPr>
              <a:t>تنفيذ مكمل للمشروع للاستغلال </a:t>
            </a:r>
            <a:r>
              <a:rPr lang="ar-EG" sz="3224" dirty="0" err="1">
                <a:sym typeface="+mn-ea"/>
              </a:rPr>
              <a:t>الامثل</a:t>
            </a:r>
            <a:r>
              <a:rPr lang="ar-EG" sz="3224" dirty="0">
                <a:sym typeface="+mn-ea"/>
              </a:rPr>
              <a:t> لبقايا الزراعيات وتنمية الدخل عن طريق عمل مزارع </a:t>
            </a:r>
            <a:r>
              <a:rPr lang="ar-EG" sz="3224" dirty="0" err="1">
                <a:sym typeface="+mn-ea"/>
              </a:rPr>
              <a:t>انتاج</a:t>
            </a:r>
            <a:r>
              <a:rPr lang="ar-EG" sz="3224" dirty="0">
                <a:sym typeface="+mn-ea"/>
              </a:rPr>
              <a:t> حيواني وسمكي مستهدفة . </a:t>
            </a:r>
            <a:endParaRPr lang="en-US" altLang="ar-EG" sz="3224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r="2635"/>
          <a:stretch>
            <a:fillRect/>
          </a:stretch>
        </p:blipFill>
        <p:spPr>
          <a:xfrm>
            <a:off x="5924108" y="1716869"/>
            <a:ext cx="9195242" cy="8234533"/>
          </a:xfrm>
          <a:effectLst>
            <a:outerShdw blurRad="50800" dist="50800" dir="5400000" sx="101000" sy="101000" algn="ctr" rotWithShape="0">
              <a:srgbClr val="000000">
                <a:alpha val="44000"/>
              </a:srgbClr>
            </a:outerShdw>
          </a:effectLst>
        </p:spPr>
      </p:pic>
      <p:sp>
        <p:nvSpPr>
          <p:cNvPr id="2" name="Text Box 1"/>
          <p:cNvSpPr txBox="1"/>
          <p:nvPr/>
        </p:nvSpPr>
        <p:spPr>
          <a:xfrm>
            <a:off x="211328" y="1921610"/>
            <a:ext cx="5341383" cy="70294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altLang="en-US" sz="3968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الإسم</a:t>
            </a:r>
            <a:r>
              <a:rPr lang="ar-EG" altLang="en-US" sz="3968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  </a:t>
            </a:r>
            <a:r>
              <a:rPr lang="ar-EG" altLang="en-US" sz="3968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منى محمود محمد </a:t>
            </a:r>
            <a:r>
              <a:rPr lang="ar-EG" altLang="en-US" sz="3968" dirty="0"/>
              <a:t>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11327" y="2730337"/>
            <a:ext cx="5369732" cy="116095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r"/>
            <a:r>
              <a:rPr lang="ar-EG" altLang="en-US" sz="3472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الوظيفة : </a:t>
            </a:r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مهندس زراعي </a:t>
            </a:r>
          </a:p>
          <a:p>
            <a:pPr algn="ctr"/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10540" y="4021781"/>
            <a:ext cx="5383906" cy="222958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EG" altLang="en-US" sz="3472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الخلفية العلمية: </a:t>
            </a:r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بكالوريوس علوم زراعية .</a:t>
            </a:r>
          </a:p>
          <a:p>
            <a:pPr algn="r"/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ماجستير زراعة أنسجة ع نبات </a:t>
            </a:r>
            <a:r>
              <a:rPr lang="en-US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الخوخ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60938" y="6381818"/>
            <a:ext cx="5333508" cy="35695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EG" sz="3472" b="1" dirty="0"/>
              <a:t>الخبرات: </a:t>
            </a:r>
            <a:r>
              <a:rPr lang="ar-EG" altLang="en-US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خبره في مجال زراعة الأنسجة النباتية 7سنوات </a:t>
            </a:r>
          </a:p>
          <a:p>
            <a:pPr algn="r"/>
            <a:r>
              <a:rPr lang="ar-EG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خبره في </a:t>
            </a:r>
            <a:r>
              <a:rPr lang="ar-EG" altLang="ar-EG" sz="3472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اللآند</a:t>
            </a:r>
            <a:r>
              <a:rPr lang="ar-EG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EG" altLang="ar-EG" sz="3472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سكيب</a:t>
            </a:r>
            <a:r>
              <a:rPr lang="ar-EG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لمده عامين</a:t>
            </a:r>
          </a:p>
          <a:p>
            <a:pPr algn="r"/>
            <a:r>
              <a:rPr lang="ar-EG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خبره في مجال التغذية </a:t>
            </a:r>
            <a:r>
              <a:rPr lang="ar-EG" altLang="ar-EG" sz="3472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الصحيه</a:t>
            </a:r>
            <a:r>
              <a:rPr lang="ar-EG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لمده عام</a:t>
            </a:r>
            <a:r>
              <a:rPr lang="en-US" altLang="ar-EG" sz="3472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EG" sz="3472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heel spokes="8"/>
      </p:transition>
    </mc:Choice>
    <mc:Fallback xmlns="">
      <p:transition spd="slow">
        <p:wheel spokes="8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/>
          <p:nvPr/>
        </p:nvSpPr>
        <p:spPr>
          <a:xfrm>
            <a:off x="1039456" y="2237062"/>
            <a:ext cx="13040439" cy="1643836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r>
              <a:rPr lang="ar-EG" sz="5456" dirty="0">
                <a:solidFill>
                  <a:sysClr val="windowText" lastClr="000000"/>
                </a:solidFill>
                <a:latin typeface="Calibri Light" panose="020F0302020204030204"/>
                <a:cs typeface="Times New Roman" panose="02020603050405020304" pitchFamily="18" charset="0"/>
              </a:rPr>
              <a:t>أثر المشروع وتطبيقاته</a:t>
            </a:r>
            <a:endParaRPr lang="en-US" sz="5456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472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أثر المشروع الاقتصادي والاجتماعي والبيئي (مثال: عدد الوظائف التي سيوفرها المشروع، أثره في تقليل الانبعاثات الضارة،....)</a:t>
            </a: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marL="283487" indent="-283487" algn="r" defTabSz="1133947" rtl="1">
              <a:spcBef>
                <a:spcPts val="1240"/>
              </a:spcBef>
              <a:defRPr/>
            </a:pPr>
            <a:r>
              <a:rPr lang="ar-EG" sz="3472" dirty="0">
                <a:solidFill>
                  <a:sysClr val="windowText" lastClr="000000"/>
                </a:solidFill>
                <a:latin typeface="Calibri" panose="020F0502020204030204"/>
                <a:cs typeface="Arial" panose="020B0604020202020204" pitchFamily="34" charset="0"/>
              </a:rPr>
              <a:t>ما تم تنفيذه والخطط المستقبلية للمشروع </a:t>
            </a:r>
          </a:p>
          <a:p>
            <a:pPr marL="0" indent="0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421404" y="1441994"/>
            <a:ext cx="8276541" cy="1146985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472" b="1" dirty="0">
                <a:solidFill>
                  <a:schemeClr val="tx1"/>
                </a:solidFill>
              </a:rPr>
              <a:t>المشروع الذكي الأخضر لإنتاج نباتات صديقة للبيئة</a:t>
            </a:r>
            <a:endParaRPr lang="ar-EG" sz="3472" dirty="0">
              <a:solidFill>
                <a:schemeClr val="tx1"/>
              </a:solidFill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11354055" y="3273536"/>
            <a:ext cx="2945667" cy="821137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472" dirty="0">
                <a:solidFill>
                  <a:schemeClr val="tx1"/>
                </a:solidFill>
              </a:rPr>
              <a:t>فكره المشروع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0138" y="5147138"/>
            <a:ext cx="12225820" cy="4222991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2976" b="1" dirty="0" err="1"/>
              <a:t>انتاج</a:t>
            </a:r>
            <a:r>
              <a:rPr lang="ar-EG" sz="2976" b="1" dirty="0"/>
              <a:t> نباتات (خضر- زينة- فاكهة) خالية من </a:t>
            </a:r>
            <a:r>
              <a:rPr lang="ar-EG" sz="2976" b="1" dirty="0" err="1"/>
              <a:t>الامراض</a:t>
            </a:r>
            <a:r>
              <a:rPr lang="ar-EG" sz="2976" b="1" dirty="0"/>
              <a:t> </a:t>
            </a:r>
            <a:r>
              <a:rPr lang="ar-EG" sz="2976" b="1" dirty="0" err="1"/>
              <a:t>او</a:t>
            </a:r>
            <a:r>
              <a:rPr lang="ar-EG" sz="2976" b="1" dirty="0"/>
              <a:t> مقاومة </a:t>
            </a:r>
            <a:r>
              <a:rPr lang="ar-EG" sz="2976" b="1" dirty="0" err="1"/>
              <a:t>باعدادد</a:t>
            </a:r>
            <a:r>
              <a:rPr lang="ar-EG" sz="2976" b="1" dirty="0"/>
              <a:t> كبيرة في مساحات صغيرة</a:t>
            </a:r>
          </a:p>
          <a:p>
            <a:pPr algn="ctr"/>
            <a:endParaRPr lang="ar-EG" sz="2976" b="1" dirty="0"/>
          </a:p>
          <a:p>
            <a:pPr algn="ctr"/>
            <a:r>
              <a:rPr lang="ar-EG" sz="2976" b="1" dirty="0"/>
              <a:t> </a:t>
            </a:r>
            <a:r>
              <a:rPr lang="ar-EG" sz="2976" b="1" dirty="0" err="1"/>
              <a:t>وباقل</a:t>
            </a:r>
            <a:r>
              <a:rPr lang="ar-EG" sz="2976" b="1" dirty="0"/>
              <a:t> التكاليف في </a:t>
            </a:r>
            <a:r>
              <a:rPr lang="ar-EG" sz="2976" b="1" dirty="0" err="1"/>
              <a:t>اوقات</a:t>
            </a:r>
            <a:r>
              <a:rPr lang="ar-EG" sz="2976" b="1" dirty="0"/>
              <a:t> قصيرة وذلك </a:t>
            </a:r>
            <a:r>
              <a:rPr lang="ar-EG" sz="2976" b="1" dirty="0" err="1"/>
              <a:t>ب</a:t>
            </a:r>
            <a:r>
              <a:rPr lang="ar-EG" sz="2976" b="1" dirty="0"/>
              <a:t> التعاون بين السيدات المتدربات والشباب المتعلم وربطهم</a:t>
            </a:r>
          </a:p>
          <a:p>
            <a:pPr algn="ctr"/>
            <a:endParaRPr lang="ar-EG" sz="2976" b="1" dirty="0"/>
          </a:p>
          <a:p>
            <a:pPr algn="ctr"/>
            <a:r>
              <a:rPr lang="ar-EG" sz="2976" b="1" dirty="0"/>
              <a:t> جميعا بسوق العمل الداخلي </a:t>
            </a:r>
            <a:r>
              <a:rPr lang="ar-EG" sz="2976" b="1" dirty="0" err="1"/>
              <a:t>او</a:t>
            </a:r>
            <a:r>
              <a:rPr lang="ar-EG" sz="2976" b="1" dirty="0"/>
              <a:t> الخارجي (تصدير) باستخدام التكنولوجيا </a:t>
            </a:r>
            <a:r>
              <a:rPr lang="ar-EG" sz="2976" b="1" dirty="0" err="1"/>
              <a:t>واعادة</a:t>
            </a:r>
            <a:r>
              <a:rPr lang="ar-EG" sz="2976" b="1" dirty="0"/>
              <a:t> التدوير للمخلفات</a:t>
            </a:r>
            <a:r>
              <a:rPr lang="ar-EG" sz="2976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340268" y="4220617"/>
            <a:ext cx="12735690" cy="2229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buClr>
                <a:srgbClr val="002060"/>
              </a:buClr>
            </a:pPr>
            <a:endParaRPr lang="ar-EG" sz="3472" dirty="0">
              <a:solidFill>
                <a:schemeClr val="bg1"/>
              </a:solidFill>
              <a:cs typeface="+mj-cs"/>
            </a:endParaRPr>
          </a:p>
          <a:p>
            <a:pPr marL="425230" indent="-425230" algn="r" rtl="1">
              <a:buClr>
                <a:srgbClr val="002060"/>
              </a:buClr>
              <a:buFont typeface="+mj-lt"/>
              <a:buAutoNum type="arabicPeriod"/>
            </a:pPr>
            <a:endParaRPr lang="ar-EG" sz="3472" dirty="0">
              <a:solidFill>
                <a:schemeClr val="bg1"/>
              </a:solidFill>
              <a:cs typeface="+mj-cs"/>
            </a:endParaRPr>
          </a:p>
          <a:p>
            <a:pPr marL="425230" indent="-425230" algn="r" rtl="1">
              <a:buClr>
                <a:srgbClr val="002060"/>
              </a:buClr>
              <a:buFont typeface="+mj-lt"/>
              <a:buAutoNum type="arabicPeriod"/>
            </a:pPr>
            <a:endParaRPr lang="en-US" sz="3472" dirty="0">
              <a:solidFill>
                <a:schemeClr val="bg1"/>
              </a:solidFill>
              <a:cs typeface="+mj-cs"/>
            </a:endParaRPr>
          </a:p>
          <a:p>
            <a:pPr marL="425230" indent="-425230" algn="r" rtl="1">
              <a:buClr>
                <a:srgbClr val="002060"/>
              </a:buClr>
              <a:buFont typeface="+mj-lt"/>
              <a:buAutoNum type="arabicPeriod"/>
            </a:pPr>
            <a:endParaRPr lang="en-US" sz="3472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0940267" y="2524415"/>
            <a:ext cx="3135690" cy="1105602"/>
          </a:xfrm>
          <a:prstGeom prst="horizontalScroll">
            <a:avLst/>
          </a:prstGeom>
          <a:solidFill>
            <a:schemeClr val="accent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472" dirty="0"/>
              <a:t>الفئة المستفادة</a:t>
            </a:r>
          </a:p>
        </p:txBody>
      </p:sp>
      <p:sp>
        <p:nvSpPr>
          <p:cNvPr id="10" name="Rectangle 2"/>
          <p:cNvSpPr/>
          <p:nvPr/>
        </p:nvSpPr>
        <p:spPr>
          <a:xfrm>
            <a:off x="3231762" y="3748924"/>
            <a:ext cx="10844196" cy="19875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النساء بمختلف </a:t>
            </a:r>
            <a:r>
              <a:rPr lang="ar-EG" sz="3472" dirty="0" err="1"/>
              <a:t>اعمارهم</a:t>
            </a:r>
            <a:r>
              <a:rPr lang="ar-EG" sz="3472" dirty="0"/>
              <a:t> دون النظر للمؤهل الحاصل علية .</a:t>
            </a:r>
          </a:p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الشباب بمختلف مؤهلاتهم .</a:t>
            </a:r>
          </a:p>
          <a:p>
            <a:pPr algn="r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المجتمع الريفي .</a:t>
            </a:r>
          </a:p>
        </p:txBody>
      </p:sp>
      <p:sp>
        <p:nvSpPr>
          <p:cNvPr id="11" name="Horizontal Scroll 10"/>
          <p:cNvSpPr/>
          <p:nvPr/>
        </p:nvSpPr>
        <p:spPr>
          <a:xfrm>
            <a:off x="17737675" y="9445455"/>
            <a:ext cx="3247510" cy="1092216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472" dirty="0"/>
              <a:t>الميزة التنافسية 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10884357" y="5855397"/>
            <a:ext cx="3247510" cy="1092216"/>
          </a:xfrm>
          <a:prstGeom prst="horizontalScroll">
            <a:avLst/>
          </a:prstGeom>
          <a:solidFill>
            <a:schemeClr val="accent5"/>
          </a:solidFill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472" dirty="0">
                <a:solidFill>
                  <a:schemeClr val="tx1"/>
                </a:solidFill>
              </a:rPr>
              <a:t>الميزة التنافسية </a:t>
            </a:r>
          </a:p>
        </p:txBody>
      </p:sp>
      <p:sp>
        <p:nvSpPr>
          <p:cNvPr id="13" name="Rectangle 6"/>
          <p:cNvSpPr/>
          <p:nvPr/>
        </p:nvSpPr>
        <p:spPr>
          <a:xfrm>
            <a:off x="3287672" y="6947613"/>
            <a:ext cx="10844196" cy="25317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just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 إعادة تدوير معظم المخلفات (بلاستيكية –زجاجية-ورقية- نباتية) .</a:t>
            </a:r>
          </a:p>
          <a:p>
            <a:pPr algn="just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تمكين </a:t>
            </a:r>
            <a:r>
              <a:rPr lang="ar-EG" sz="3472" dirty="0" err="1"/>
              <a:t>المرأه</a:t>
            </a:r>
            <a:r>
              <a:rPr lang="ar-EG" sz="3472" dirty="0"/>
              <a:t> واعتمادها </a:t>
            </a:r>
            <a:r>
              <a:rPr lang="ar-EG" sz="3472" dirty="0" err="1"/>
              <a:t>ع</a:t>
            </a:r>
            <a:r>
              <a:rPr lang="ar-EG" sz="3472" dirty="0"/>
              <a:t> ذاتها وتطويرها فكريا وعمليا .</a:t>
            </a:r>
          </a:p>
          <a:p>
            <a:pPr algn="just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مواكبة العصر والتكنولوجيا لتسهيل العمل </a:t>
            </a:r>
            <a:r>
              <a:rPr lang="ar-EG" sz="3472" dirty="0" err="1"/>
              <a:t>والانتاج</a:t>
            </a:r>
            <a:r>
              <a:rPr lang="ar-EG" sz="3472" dirty="0"/>
              <a:t>  و التسويق .</a:t>
            </a:r>
          </a:p>
          <a:p>
            <a:pPr algn="just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تقديم دورات تدريبيه  </a:t>
            </a:r>
            <a:r>
              <a:rPr lang="ar-EG" sz="3472" dirty="0" err="1"/>
              <a:t>والتاهيل</a:t>
            </a:r>
            <a:r>
              <a:rPr lang="ar-EG" sz="3472" dirty="0"/>
              <a:t> لسوق العمل .</a:t>
            </a:r>
          </a:p>
          <a:p>
            <a:pPr algn="just" rtl="1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ar-EG" sz="3472" dirty="0"/>
              <a:t>تصميم وتنفيذ بعض </a:t>
            </a:r>
            <a:r>
              <a:rPr lang="ar-EG" sz="3472" dirty="0" err="1"/>
              <a:t>الاجهزة</a:t>
            </a:r>
            <a:r>
              <a:rPr lang="ar-EG" sz="3472" dirty="0"/>
              <a:t> المعملية </a:t>
            </a:r>
            <a:r>
              <a:rPr lang="ar-EG" sz="3472" dirty="0" err="1"/>
              <a:t>باقل</a:t>
            </a:r>
            <a:r>
              <a:rPr lang="ar-EG" sz="3472" dirty="0"/>
              <a:t> الاقتصاديات ونفس الكفاءة 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/>
        </p:nvSpPr>
        <p:spPr>
          <a:xfrm>
            <a:off x="-2252154" y="2237061"/>
            <a:ext cx="13219656" cy="5881812"/>
          </a:xfrm>
          <a:prstGeom prst="rect">
            <a:avLst/>
          </a:prstGeom>
        </p:spPr>
        <p:txBody>
          <a:bodyPr vert="horz" lIns="113395" tIns="56698" rIns="113395" bIns="5669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1133947" rtl="1">
              <a:defRPr/>
            </a:pPr>
            <a:endParaRPr lang="en-US" sz="5456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1039456" y="4048234"/>
            <a:ext cx="13040439" cy="5396112"/>
          </a:xfrm>
          <a:prstGeom prst="rect">
            <a:avLst/>
          </a:prstGeom>
        </p:spPr>
        <p:txBody>
          <a:bodyPr vert="horz" lIns="113395" tIns="56698" rIns="113395" bIns="5669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87" indent="-283487" algn="r" defTabSz="1133947" rtl="1">
              <a:spcBef>
                <a:spcPts val="1240"/>
              </a:spcBef>
              <a:buNone/>
              <a:defRPr/>
            </a:pPr>
            <a:endParaRPr lang="ar-EG" sz="3472" dirty="0">
              <a:solidFill>
                <a:sysClr val="windowText" lastClr="00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10230928" y="2748898"/>
            <a:ext cx="4432235" cy="886306"/>
          </a:xfrm>
          <a:prstGeom prst="horizontalScroll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02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  <a:sym typeface="+mn-ea"/>
              </a:rPr>
              <a:t>تعريف زراعة الأنسجة النباتية </a:t>
            </a:r>
          </a:p>
        </p:txBody>
      </p:sp>
      <p:sp>
        <p:nvSpPr>
          <p:cNvPr id="2" name="Rectangle 6"/>
          <p:cNvSpPr/>
          <p:nvPr/>
        </p:nvSpPr>
        <p:spPr>
          <a:xfrm>
            <a:off x="1560758" y="4448195"/>
            <a:ext cx="11998622" cy="3670380"/>
          </a:xfrm>
          <a:prstGeom prst="rect">
            <a:avLst/>
          </a:prstGeom>
          <a:solidFill>
            <a:schemeClr val="accent6"/>
          </a:solidFill>
          <a:ln w="28575" cmpd="dbl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025" dirty="0"/>
          </a:p>
        </p:txBody>
      </p:sp>
      <p:sp>
        <p:nvSpPr>
          <p:cNvPr id="3" name="TextBox 1"/>
          <p:cNvSpPr txBox="1"/>
          <p:nvPr/>
        </p:nvSpPr>
        <p:spPr>
          <a:xfrm>
            <a:off x="1733213" y="5311258"/>
            <a:ext cx="11826167" cy="192418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r"/>
            <a:r>
              <a:rPr lang="ar-EG" sz="3968" dirty="0">
                <a:solidFill>
                  <a:schemeClr val="bg1"/>
                </a:solidFill>
              </a:rPr>
              <a:t>عملية إنتاج نباتات بأعداد كبيرة داخل بيئات معقمة ومتحكم بكل الظروف المحيطة بها باستخدام الزائد عن حاجة النبات أو المخلفات الناتجة من عمليات التطويش أو تجديد المزرعة </a:t>
            </a:r>
            <a:endParaRPr lang="en-US" sz="3968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326831" y="2729156"/>
            <a:ext cx="3713690" cy="1138676"/>
          </a:xfrm>
          <a:prstGeom prst="horizontalScroll">
            <a:avLst/>
          </a:prstGeom>
          <a:solidFill>
            <a:schemeClr val="accent5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EG" sz="2976" dirty="0"/>
              <a:t>أ</a:t>
            </a:r>
            <a:r>
              <a:rPr lang="ar-EG" sz="3224" dirty="0"/>
              <a:t>ثر المشروع وتطبيقاته</a:t>
            </a:r>
          </a:p>
        </p:txBody>
      </p:sp>
      <p:sp>
        <p:nvSpPr>
          <p:cNvPr id="5" name="Rectangle 3"/>
          <p:cNvSpPr/>
          <p:nvPr/>
        </p:nvSpPr>
        <p:spPr>
          <a:xfrm>
            <a:off x="1149700" y="3976502"/>
            <a:ext cx="12890821" cy="51500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b="1" dirty="0"/>
              <a:t>يتمثل الأثر العائد من المشروع على عدة نواحي منها الإقتصادي والإجتماعي والبيئي :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b="1" dirty="0"/>
              <a:t>الأثر الإقتصادي : 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dirty="0"/>
              <a:t>من الأهداف الرئيسية للمشروع هو الإستغلال الأمثل للموارد وذلك عن طريق عدة خطوات 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dirty="0"/>
              <a:t>1- إعادة تدوير المخلفات المستعملة للإنتاج الجديد مما يقلل من تكلفة إنتاجها 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dirty="0"/>
              <a:t>2- تدريب عدد كبير من السيدات وإستهدافهم في العمل حيث تم تمكين عدد 400 سيدة حتى الان بعدة طرق وتوصيل إستفادتها الكلية ل 90 % من المشروع 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dirty="0"/>
              <a:t>3 - التميز بتصميم أهم أجهزة الإنتاج داخل المشروع بأقل التكاليف والمنافسة مع المستورد في كفائة الإنتاج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2976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62276" y="3639468"/>
            <a:ext cx="13394012" cy="47555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sz="3224" dirty="0">
                <a:sym typeface="+mn-ea"/>
              </a:rPr>
              <a:t>4 - إنتاج أكبر عدد من الشتلات في أقل وقت بأصغر المساحات المطلوبة وتكلفة أقل ومميزة عن غيرها في مقاومتها للأمراض مما يقلل التكاليف بعد الزراعة من عمليات مقامة الافات</a:t>
            </a:r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altLang="en-US" sz="3224" dirty="0"/>
              <a:t>5- فتح سوق عمل كبير أمام السيدات من خلال تعويض مادي وفتح سوق بيع سواء محلي او تصديري</a:t>
            </a:r>
            <a:endParaRPr lang="en-US" sz="3224" dirty="0"/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altLang="en-US" sz="3224" dirty="0"/>
              <a:t>6 - خلق روح المنافسة بين السيدات بالدورات التدريبة للوصول بها الى أعلى جودة إنتاج وإتمام تصديره</a:t>
            </a:r>
            <a:endParaRPr lang="en-US" sz="3224" dirty="0"/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r>
              <a:rPr lang="ar-EG" altLang="en-US" sz="3224" dirty="0"/>
              <a:t>7- فتح فرص تدريب لعدد كبير من الشباب والسيدات مما يصل عددهم إلى 600 فرد </a:t>
            </a:r>
            <a:endParaRPr lang="en-US" sz="3224" dirty="0"/>
          </a:p>
          <a:p>
            <a:pPr marL="425230" indent="-425230" algn="r" rtl="1">
              <a:lnSpc>
                <a:spcPct val="120000"/>
              </a:lnSpc>
              <a:buClr>
                <a:schemeClr val="tx1"/>
              </a:buClr>
            </a:pPr>
            <a:endParaRPr lang="en-US" sz="322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74088" y="2415397"/>
            <a:ext cx="13412123" cy="60811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EG" altLang="en-US" sz="3224" b="1" dirty="0"/>
          </a:p>
          <a:p>
            <a:pPr algn="r"/>
            <a:endParaRPr lang="ar-EG" altLang="en-US" sz="3224" b="1" dirty="0"/>
          </a:p>
          <a:p>
            <a:pPr algn="r"/>
            <a:r>
              <a:rPr lang="ar-EG" altLang="en-US" sz="3224" b="1" dirty="0"/>
              <a:t>الأثر الأجتماعي :</a:t>
            </a:r>
          </a:p>
          <a:p>
            <a:pPr algn="r"/>
            <a:r>
              <a:rPr lang="ar-EG" altLang="en-US" sz="3224" b="1" dirty="0"/>
              <a:t>من الأسس المستهدفة رفع المكانة الإجتماعية لدى الشباب والسيدات داخل البلاد وخارجها ويتمثل بالأتي :</a:t>
            </a:r>
            <a:r>
              <a:rPr lang="ar-EG" altLang="en-US" sz="3224" dirty="0"/>
              <a:t> </a:t>
            </a:r>
          </a:p>
          <a:p>
            <a:pPr algn="r"/>
            <a:r>
              <a:rPr lang="ar-EG" altLang="en-US" sz="3224" dirty="0"/>
              <a:t>1- تحسين الدخل الإجتماعي للأسرة ورفع مكانة المرأه عن طريق تأسيسها في مجال العمل والكسب المادي </a:t>
            </a:r>
          </a:p>
          <a:p>
            <a:pPr algn="r"/>
            <a:r>
              <a:rPr lang="ar-EG" altLang="en-US" sz="3224" dirty="0"/>
              <a:t>2- فتح سوق خارجي للشباب والسيدات مما يعود على ذلك بالرفعة المكانية </a:t>
            </a:r>
          </a:p>
          <a:p>
            <a:pPr algn="r"/>
            <a:r>
              <a:rPr lang="ar-EG" altLang="en-US" sz="3224" dirty="0"/>
              <a:t>3- تخفيف الحمل المادي على الأسرة والمجتمع من خلال زيادة الربح لدى السيدات وخلق الفرص المجدية لهم من العمل الزراعي </a:t>
            </a:r>
          </a:p>
          <a:p>
            <a:pPr algn="r"/>
            <a:r>
              <a:rPr lang="ar-EG" altLang="en-US" sz="3224" dirty="0"/>
              <a:t>4- رفع اسم المنتج الزراعي من خلال تخليقه بأعلى جودة </a:t>
            </a:r>
          </a:p>
          <a:p>
            <a:pPr algn="r"/>
            <a:endParaRPr lang="ar-EG" altLang="en-US" sz="3025" dirty="0"/>
          </a:p>
          <a:p>
            <a:pPr algn="r"/>
            <a:endParaRPr lang="ar-EG" altLang="en-US" sz="3025" dirty="0"/>
          </a:p>
          <a:p>
            <a:pPr algn="r"/>
            <a:endParaRPr lang="ar-EG" altLang="en-US" sz="3025" dirty="0"/>
          </a:p>
          <a:p>
            <a:pPr algn="r"/>
            <a:endParaRPr lang="ar-EG" altLang="en-US" sz="3025" dirty="0"/>
          </a:p>
          <a:p>
            <a:pPr algn="r"/>
            <a:endParaRPr lang="ar-EG" altLang="en-US" sz="30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886687" y="2708695"/>
            <a:ext cx="13345976" cy="58146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EG" altLang="en-US" sz="3224" dirty="0"/>
          </a:p>
          <a:p>
            <a:pPr algn="r">
              <a:lnSpc>
                <a:spcPct val="150000"/>
              </a:lnSpc>
            </a:pPr>
            <a:endParaRPr lang="ar-EG" altLang="en-US" sz="3224" dirty="0"/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5- تمكين السيدات من المشروعات الزراعية المختلفة من خلال انتاج شتلات الصبار واستخلاص جل الصبار والتسويق لهذه المشاريع داخل وخارج مصر 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6- تمكينها من إنتاج النباتات الغذائية مثل (القرنفل البطاطس الزعفران ) وتربيتها على الاسطح وتقليل 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إحتياجها الغذائية</a:t>
            </a:r>
          </a:p>
          <a:p>
            <a:pPr algn="r">
              <a:lnSpc>
                <a:spcPct val="120000"/>
              </a:lnSpc>
            </a:pPr>
            <a:r>
              <a:rPr lang="ar-EG" altLang="en-US" sz="3224" dirty="0"/>
              <a:t> 7- إستهداف بعض الزراعات ذات الكثافة الخضرية والزراعات سريعة النمو مثل ( شجر البولونيا  </a:t>
            </a:r>
          </a:p>
          <a:p>
            <a:pPr algn="r"/>
            <a:r>
              <a:rPr lang="ar-EG" altLang="en-US" sz="3224" dirty="0"/>
              <a:t>على جوانب الطرق </a:t>
            </a:r>
          </a:p>
          <a:p>
            <a:pPr algn="r"/>
            <a:r>
              <a:rPr lang="ar-EG" altLang="en-US" sz="3224" dirty="0"/>
              <a:t>8- توفير فرصل عمل لعدد400 سيدة واستهداف عدد اكبر يصل إلى 2000 فرد في الريف المصري   </a:t>
            </a:r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  <a:p>
            <a:pPr algn="r"/>
            <a:endParaRPr lang="ar-EG" altLang="en-US" sz="322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1231</Words>
  <Application>Microsoft Office PowerPoint</Application>
  <PresentationFormat>Custom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adel</dc:creator>
  <cp:lastModifiedBy>Mohamed Elmelegy</cp:lastModifiedBy>
  <cp:revision>23</cp:revision>
  <dcterms:created xsi:type="dcterms:W3CDTF">2022-09-29T13:35:00Z</dcterms:created>
  <dcterms:modified xsi:type="dcterms:W3CDTF">2022-10-21T07:50:00Z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4B3DB067E92344C7A08734B580592741</vt:lpwstr>
  </property>
  <property fmtid="{D5CDD505-2E9C-101B-9397-08002B2CF9AE}" pid="3" name="KSOProductBuildVer">
    <vt:lpwstr>1033-11.2.0.11210</vt:lpwstr>
  </property>
</Properties>
</file>