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9" r:id="rId3"/>
    <p:sldId id="260" r:id="rId4"/>
    <p:sldId id="264" r:id="rId5"/>
    <p:sldId id="270"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75533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91231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852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196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860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99692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51353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5371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6778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3272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9575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306855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PROFILE/Feasibility%20Study%20for%20250MW%2024%20hr%20Solar%20PV%20Plant%20using%20Graphite%20%20Thermal%20Storage.pdf" TargetMode="Externa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565697" y="2243027"/>
            <a:ext cx="3491796" cy="714565"/>
          </a:xfrm>
          <a:prstGeom prst="rect">
            <a:avLst/>
          </a:prstGeom>
        </p:spPr>
        <p:txBody>
          <a:bodyPr vert="horz" lIns="113395" tIns="56698" rIns="113395" bIns="56698"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08717" indent="-708717" algn="r" rtl="1">
              <a:buFont typeface="Wingdings" panose="05000000000000000000" pitchFamily="2" charset="2"/>
              <a:buChar char="v"/>
            </a:pPr>
            <a:r>
              <a:rPr lang="ar-EG" sz="3472" b="1" dirty="0">
                <a:solidFill>
                  <a:schemeClr val="tx2"/>
                </a:solidFill>
              </a:rPr>
              <a:t>نبذة عن المشروع </a:t>
            </a:r>
            <a:r>
              <a:rPr lang="en-US" sz="3472" b="1" dirty="0">
                <a:solidFill>
                  <a:schemeClr val="tx2"/>
                </a:solidFill>
              </a:rPr>
              <a:t>:</a:t>
            </a:r>
          </a:p>
        </p:txBody>
      </p:sp>
      <p:pic>
        <p:nvPicPr>
          <p:cNvPr id="19" name="Picture 18">
            <a:hlinkClick r:id="rId2" action="ppaction://hlinkfile"/>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4771" y="2957592"/>
            <a:ext cx="4693333" cy="2580115"/>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0" name="Picture 19">
            <a:hlinkClick r:id="" action="ppaction://noaction"/>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4352" y="2957593"/>
            <a:ext cx="5160230" cy="258011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1" name="Picture 20"/>
          <p:cNvPicPr>
            <a:picLocks noChangeAspect="1"/>
          </p:cNvPicPr>
          <p:nvPr/>
        </p:nvPicPr>
        <p:blipFill>
          <a:blip r:embed="rId5"/>
          <a:stretch>
            <a:fillRect/>
          </a:stretch>
        </p:blipFill>
        <p:spPr>
          <a:xfrm>
            <a:off x="7597514" y="6451405"/>
            <a:ext cx="4937384" cy="259726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22" name="TextBox 21"/>
          <p:cNvSpPr txBox="1"/>
          <p:nvPr/>
        </p:nvSpPr>
        <p:spPr>
          <a:xfrm>
            <a:off x="2488235" y="9048668"/>
            <a:ext cx="2850289" cy="397673"/>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ar-EG" sz="1984" b="1" dirty="0"/>
              <a:t>محطة الربط مع الكابل البحرى</a:t>
            </a:r>
            <a:endParaRPr lang="en-US" sz="1984" b="1" dirty="0"/>
          </a:p>
        </p:txBody>
      </p:sp>
      <p:sp>
        <p:nvSpPr>
          <p:cNvPr id="23" name="TextBox 22"/>
          <p:cNvSpPr txBox="1"/>
          <p:nvPr/>
        </p:nvSpPr>
        <p:spPr>
          <a:xfrm>
            <a:off x="8312154" y="9048668"/>
            <a:ext cx="3192011" cy="473976"/>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ar-EG" sz="2480" dirty="0"/>
              <a:t>مقترح مسارالكابل البحرى</a:t>
            </a:r>
            <a:endParaRPr lang="en-US" sz="2480" dirty="0"/>
          </a:p>
        </p:txBody>
      </p:sp>
      <p:sp>
        <p:nvSpPr>
          <p:cNvPr id="24" name="Left Arrow 23"/>
          <p:cNvSpPr/>
          <p:nvPr/>
        </p:nvSpPr>
        <p:spPr>
          <a:xfrm>
            <a:off x="6724581" y="4206413"/>
            <a:ext cx="886595" cy="350891"/>
          </a:xfrm>
          <a:prstGeom prst="leftArrow">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25"/>
          </a:p>
        </p:txBody>
      </p:sp>
      <p:sp>
        <p:nvSpPr>
          <p:cNvPr id="25" name="Left Arrow 24"/>
          <p:cNvSpPr/>
          <p:nvPr/>
        </p:nvSpPr>
        <p:spPr>
          <a:xfrm rot="10800000">
            <a:off x="6696245" y="7624114"/>
            <a:ext cx="924862" cy="364893"/>
          </a:xfrm>
          <a:prstGeom prst="leftArrow">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25"/>
          </a:p>
        </p:txBody>
      </p:sp>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80928" y="6451405"/>
            <a:ext cx="5136635" cy="2597263"/>
          </a:xfrm>
          <a:prstGeom prst="rect">
            <a:avLst/>
          </a:prstGeom>
        </p:spPr>
      </p:pic>
      <p:sp>
        <p:nvSpPr>
          <p:cNvPr id="27" name="Left Arrow 26"/>
          <p:cNvSpPr/>
          <p:nvPr/>
        </p:nvSpPr>
        <p:spPr>
          <a:xfrm rot="16200000">
            <a:off x="3689864" y="5790002"/>
            <a:ext cx="840711" cy="366357"/>
          </a:xfrm>
          <a:prstGeom prst="leftArrow">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25"/>
          </a:p>
        </p:txBody>
      </p:sp>
      <p:sp>
        <p:nvSpPr>
          <p:cNvPr id="28" name="TextBox 27"/>
          <p:cNvSpPr txBox="1"/>
          <p:nvPr/>
        </p:nvSpPr>
        <p:spPr>
          <a:xfrm>
            <a:off x="7634771" y="5552824"/>
            <a:ext cx="4716927" cy="359457"/>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rtl="1"/>
            <a:r>
              <a:rPr lang="ar-EG" sz="1736" b="1" dirty="0"/>
              <a:t>مجموعة محطات طاقة شمسية لإنتاج </a:t>
            </a:r>
            <a:r>
              <a:rPr lang="en-US" sz="1736" b="1" dirty="0"/>
              <a:t>2GW</a:t>
            </a:r>
            <a:r>
              <a:rPr lang="ar-EG" sz="1736" b="1" dirty="0"/>
              <a:t> على مرحلتين</a:t>
            </a:r>
            <a:endParaRPr lang="en-US" sz="1736" b="1" dirty="0"/>
          </a:p>
        </p:txBody>
      </p:sp>
      <p:sp>
        <p:nvSpPr>
          <p:cNvPr id="29" name="TextBox 28"/>
          <p:cNvSpPr txBox="1"/>
          <p:nvPr/>
        </p:nvSpPr>
        <p:spPr>
          <a:xfrm>
            <a:off x="1925474" y="5555851"/>
            <a:ext cx="4369492" cy="359457"/>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ar-EG" sz="1736" b="1" dirty="0"/>
              <a:t>شبكة لنقل الطاقة من محطات الإنتاج فى محطة الربط</a:t>
            </a:r>
            <a:endParaRPr lang="en-US" sz="1736" b="1" dirty="0"/>
          </a:p>
        </p:txBody>
      </p:sp>
    </p:spTree>
    <p:extLst>
      <p:ext uri="{BB962C8B-B14F-4D97-AF65-F5344CB8AC3E}">
        <p14:creationId xmlns:p14="http://schemas.microsoft.com/office/powerpoint/2010/main" val="357066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circle(in)">
                                      <p:cBhvr>
                                        <p:cTn id="12" dur="20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ircle(in)">
                                      <p:cBhvr>
                                        <p:cTn id="17" dur="20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Vertic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circle(in)">
                                      <p:cBhvr>
                                        <p:cTn id="27" dur="20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circle(in)">
                                      <p:cBhvr>
                                        <p:cTn id="32" dur="20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arn(inVertical)">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arn(inVertic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arn(inVertic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arn(inVertic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arn(inVertical)">
                                      <p:cBhvr>
                                        <p:cTn id="5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7" grpId="0" animBg="1"/>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36621" y="2528106"/>
            <a:ext cx="14550098" cy="6844694"/>
          </a:xfrm>
          <a:prstGeom prst="rect">
            <a:avLst/>
          </a:prstGeom>
        </p:spPr>
        <p:txBody>
          <a:bodyPr vert="horz" lIns="113395" tIns="56698" rIns="113395" bIns="56698"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defTabSz="1133947" rtl="1">
              <a:spcBef>
                <a:spcPts val="1240"/>
              </a:spcBef>
              <a:buFont typeface="Wingdings" panose="05000000000000000000" pitchFamily="2" charset="2"/>
              <a:buChar char="§"/>
              <a:defRPr/>
            </a:pPr>
            <a:r>
              <a:rPr lang="ar-EG" sz="9921" b="1" dirty="0">
                <a:solidFill>
                  <a:srgbClr val="FF0000"/>
                </a:solidFill>
                <a:latin typeface="Calibri" panose="020F0502020204030204"/>
                <a:cs typeface="Arial" panose="020B0604020202020204" pitchFamily="34" charset="0"/>
              </a:rPr>
              <a:t>مقدم المشروع </a:t>
            </a:r>
            <a:r>
              <a:rPr lang="en-US" sz="9921" b="1" dirty="0">
                <a:solidFill>
                  <a:srgbClr val="FF0000"/>
                </a:solidFill>
                <a:latin typeface="Calibri" panose="020F0502020204030204"/>
                <a:cs typeface="Arial" panose="020B0604020202020204" pitchFamily="34" charset="0"/>
              </a:rPr>
              <a:t>:</a:t>
            </a:r>
            <a:endParaRPr lang="ar-EG" sz="9921" b="1" dirty="0">
              <a:solidFill>
                <a:srgbClr val="FF0000"/>
              </a:solidFill>
              <a:latin typeface="Calibri" panose="020F0502020204030204"/>
              <a:cs typeface="Arial" panose="020B0604020202020204" pitchFamily="34" charset="0"/>
            </a:endParaRPr>
          </a:p>
          <a:p>
            <a:pPr marL="779589" indent="-206710" algn="r" defTabSz="1133947" rtl="1">
              <a:spcBef>
                <a:spcPts val="1240"/>
              </a:spcBef>
              <a:defRPr/>
            </a:pPr>
            <a:r>
              <a:rPr lang="ar-EG" sz="9921" dirty="0">
                <a:solidFill>
                  <a:sysClr val="windowText" lastClr="000000"/>
                </a:solidFill>
                <a:latin typeface="Calibri" panose="020F0502020204030204"/>
                <a:cs typeface="Arial" panose="020B0604020202020204" pitchFamily="34" charset="0"/>
              </a:rPr>
              <a:t>لواء مهندس/ عبدالرحيم محمد تامر إسماعيل</a:t>
            </a:r>
          </a:p>
          <a:p>
            <a:pPr marL="779589" indent="-206710" algn="r" defTabSz="1133947" rtl="1">
              <a:spcBef>
                <a:spcPts val="1240"/>
              </a:spcBef>
              <a:defRPr/>
            </a:pPr>
            <a:r>
              <a:rPr lang="ar-EG" sz="9921" dirty="0">
                <a:solidFill>
                  <a:sysClr val="windowText" lastClr="000000"/>
                </a:solidFill>
                <a:latin typeface="Calibri" panose="020F0502020204030204"/>
                <a:cs typeface="Arial" panose="020B0604020202020204" pitchFamily="34" charset="0"/>
              </a:rPr>
              <a:t>الوظيفة: مدير مشروعات</a:t>
            </a:r>
          </a:p>
          <a:p>
            <a:pPr algn="r" rtl="1">
              <a:buFont typeface="Wingdings" panose="05000000000000000000" pitchFamily="2" charset="2"/>
              <a:buChar char="§"/>
              <a:defRPr/>
            </a:pPr>
            <a:r>
              <a:rPr lang="ar-EG" sz="9921" b="1" dirty="0">
                <a:solidFill>
                  <a:srgbClr val="FF0000"/>
                </a:solidFill>
                <a:latin typeface="Calibri" panose="020F0502020204030204"/>
                <a:cs typeface="Arial" panose="020B0604020202020204" pitchFamily="34" charset="0"/>
              </a:rPr>
              <a:t>الخلفية العلمية:</a:t>
            </a:r>
            <a:endParaRPr lang="en-US" sz="9921" b="1" dirty="0">
              <a:solidFill>
                <a:srgbClr val="FF0000"/>
              </a:solidFill>
              <a:latin typeface="Calibri" panose="020F0502020204030204"/>
              <a:cs typeface="Arial" panose="020B0604020202020204" pitchFamily="34" charset="0"/>
            </a:endParaRPr>
          </a:p>
          <a:p>
            <a:pPr marL="779589" indent="-206710" algn="r" rtl="1">
              <a:defRPr/>
            </a:pPr>
            <a:r>
              <a:rPr lang="ar-EG" sz="9921" dirty="0">
                <a:solidFill>
                  <a:sysClr val="windowText" lastClr="000000"/>
                </a:solidFill>
                <a:latin typeface="Calibri" panose="020F0502020204030204"/>
                <a:cs typeface="Arial" panose="020B0604020202020204" pitchFamily="34" charset="0"/>
              </a:rPr>
              <a:t>ماجستير فى الهندسة شعبة كهرباء (حواسب) 1993 – الكلية الفنية العسكرية</a:t>
            </a:r>
            <a:endParaRPr lang="en-US" sz="9921" dirty="0">
              <a:solidFill>
                <a:sysClr val="windowText" lastClr="000000"/>
              </a:solidFill>
              <a:latin typeface="Calibri" panose="020F0502020204030204"/>
              <a:cs typeface="Arial" panose="020B0604020202020204" pitchFamily="34" charset="0"/>
            </a:endParaRPr>
          </a:p>
          <a:p>
            <a:pPr marL="779589" indent="-206710" algn="r" rtl="1">
              <a:defRPr/>
            </a:pPr>
            <a:r>
              <a:rPr lang="ar-EG" sz="9921" dirty="0">
                <a:solidFill>
                  <a:sysClr val="windowText" lastClr="000000"/>
                </a:solidFill>
                <a:latin typeface="Calibri" panose="020F0502020204030204"/>
                <a:cs typeface="Arial" panose="020B0604020202020204" pitchFamily="34" charset="0"/>
              </a:rPr>
              <a:t>بكالوريوس الهندسة الكهربية (حواسب) – 1981- بتقدير جيد جداً الكلية الفنية العسكرية</a:t>
            </a:r>
            <a:endParaRPr lang="en-US" sz="9921" dirty="0">
              <a:solidFill>
                <a:sysClr val="windowText" lastClr="000000"/>
              </a:solidFill>
              <a:latin typeface="Calibri" panose="020F0502020204030204"/>
              <a:cs typeface="Arial" panose="020B0604020202020204" pitchFamily="34" charset="0"/>
            </a:endParaRPr>
          </a:p>
          <a:p>
            <a:pPr algn="r" rtl="1">
              <a:buFont typeface="Wingdings" panose="05000000000000000000" pitchFamily="2" charset="2"/>
              <a:buChar char="§"/>
              <a:defRPr/>
            </a:pPr>
            <a:r>
              <a:rPr lang="ar-EG" sz="9921" b="1" dirty="0">
                <a:solidFill>
                  <a:srgbClr val="FF0000"/>
                </a:solidFill>
                <a:latin typeface="Calibri" panose="020F0502020204030204"/>
                <a:cs typeface="Arial" panose="020B0604020202020204" pitchFamily="34" charset="0"/>
              </a:rPr>
              <a:t>الخبرات:</a:t>
            </a:r>
          </a:p>
          <a:p>
            <a:pPr marL="779589" indent="-206710" algn="r" rtl="1">
              <a:defRPr/>
            </a:pPr>
            <a:r>
              <a:rPr lang="ar-EG" sz="11905" dirty="0">
                <a:solidFill>
                  <a:sysClr val="windowText" lastClr="000000"/>
                </a:solidFill>
                <a:latin typeface="Calibri" panose="020F0502020204030204"/>
                <a:cs typeface="Arial" panose="020B0604020202020204" pitchFamily="34" charset="0"/>
              </a:rPr>
              <a:t>30 سنة خبرة فى تخطيط وتطوير وإدارة المشروعات مع إتباع المهنجية المناسبة لكل مشروع</a:t>
            </a:r>
          </a:p>
          <a:p>
            <a:pPr algn="just" rtl="1">
              <a:lnSpc>
                <a:spcPct val="100000"/>
              </a:lnSpc>
              <a:spcBef>
                <a:spcPts val="0"/>
              </a:spcBef>
              <a:spcAft>
                <a:spcPts val="1240"/>
              </a:spcAft>
              <a:buFont typeface="Wingdings" panose="05000000000000000000" pitchFamily="2" charset="2"/>
              <a:buChar char="§"/>
            </a:pPr>
            <a:r>
              <a:rPr lang="ar-EG" sz="10913" b="1" dirty="0">
                <a:solidFill>
                  <a:srgbClr val="FF0000"/>
                </a:solidFill>
              </a:rPr>
              <a:t>أسم المشروع: </a:t>
            </a:r>
          </a:p>
          <a:p>
            <a:pPr marL="1269786" indent="-696905" algn="just" rtl="1">
              <a:lnSpc>
                <a:spcPct val="100000"/>
              </a:lnSpc>
              <a:spcBef>
                <a:spcPts val="0"/>
              </a:spcBef>
              <a:spcAft>
                <a:spcPts val="1240"/>
              </a:spcAft>
              <a:buNone/>
            </a:pPr>
            <a:r>
              <a:rPr lang="ar-EG" sz="11905" dirty="0">
                <a:ea typeface="Calibri"/>
                <a:cs typeface="Arial"/>
              </a:rPr>
              <a:t>مشروع تنمية مستدامة </a:t>
            </a:r>
            <a:r>
              <a:rPr lang="ar-EG" sz="11905" dirty="0">
                <a:cs typeface="Arial"/>
              </a:rPr>
              <a:t>إنتاج الطاقة الكهربائية 24 ساعة يوميا من الطاقة الشمسية</a:t>
            </a:r>
            <a:r>
              <a:rPr lang="en-US" sz="11905" dirty="0">
                <a:cs typeface="Arial"/>
              </a:rPr>
              <a:t>  </a:t>
            </a:r>
            <a:r>
              <a:rPr lang="ar-EG" sz="11905" dirty="0">
                <a:cs typeface="Arial"/>
              </a:rPr>
              <a:t>والتصدير للإتحاد الأوروبى</a:t>
            </a:r>
          </a:p>
          <a:p>
            <a:pPr algn="just" rtl="1">
              <a:lnSpc>
                <a:spcPct val="100000"/>
              </a:lnSpc>
              <a:spcBef>
                <a:spcPts val="0"/>
              </a:spcBef>
              <a:spcAft>
                <a:spcPts val="1240"/>
              </a:spcAft>
              <a:buFont typeface="Wingdings" panose="05000000000000000000" pitchFamily="2" charset="2"/>
              <a:buChar char="§"/>
            </a:pPr>
            <a:r>
              <a:rPr lang="ar-EG" sz="10913" b="1" dirty="0">
                <a:solidFill>
                  <a:srgbClr val="FF0000"/>
                </a:solidFill>
              </a:rPr>
              <a:t>فكرة المشروع:</a:t>
            </a:r>
            <a:endParaRPr lang="en-US" sz="10913" b="1" dirty="0">
              <a:solidFill>
                <a:srgbClr val="FF0000"/>
              </a:solidFill>
              <a:cs typeface="Arial" panose="020B0604020202020204" pitchFamily="34" charset="0"/>
            </a:endParaRPr>
          </a:p>
          <a:p>
            <a:pPr marL="915427" indent="-273644" algn="just" rtl="1">
              <a:lnSpc>
                <a:spcPct val="100000"/>
              </a:lnSpc>
              <a:spcBef>
                <a:spcPts val="0"/>
              </a:spcBef>
              <a:defRPr/>
            </a:pPr>
            <a:r>
              <a:rPr lang="ar-EG" sz="11905" dirty="0">
                <a:ea typeface="Calibri"/>
                <a:cs typeface="Arial"/>
              </a:rPr>
              <a:t>إنتاج طاقة كهربائية من الطاقة الشمسية على مدار 24 ساعة وتصديرها  للإتحاد الأوربى من خلال خط ربط بين الشبكة المصرية والشبكة الأوربية  وكذا تصديرالفائض من إنتاج وزارة الكهرباء من الطاقة الكهربائية</a:t>
            </a:r>
          </a:p>
          <a:p>
            <a:pPr algn="just" rtl="1">
              <a:lnSpc>
                <a:spcPct val="100000"/>
              </a:lnSpc>
              <a:spcBef>
                <a:spcPts val="0"/>
              </a:spcBef>
              <a:spcAft>
                <a:spcPts val="1240"/>
              </a:spcAft>
              <a:buFont typeface="Wingdings" panose="05000000000000000000" pitchFamily="2" charset="2"/>
              <a:buChar char="§"/>
            </a:pPr>
            <a:r>
              <a:rPr lang="ar-EG" sz="11905" b="1" dirty="0">
                <a:solidFill>
                  <a:srgbClr val="FF0000"/>
                </a:solidFill>
              </a:rPr>
              <a:t>الفئة المستفيدة من المشروع: </a:t>
            </a:r>
          </a:p>
          <a:p>
            <a:pPr marL="998111" indent="-356328" algn="just" rtl="1">
              <a:lnSpc>
                <a:spcPct val="100000"/>
              </a:lnSpc>
              <a:spcBef>
                <a:spcPts val="0"/>
              </a:spcBef>
              <a:defRPr/>
            </a:pPr>
            <a:r>
              <a:rPr lang="ar-EG" sz="11905" dirty="0">
                <a:ea typeface="Calibri"/>
                <a:cs typeface="Arial"/>
              </a:rPr>
              <a:t>يعمل فى المشروع  الفئات التالية أثناء التنفيذ والتشغيل:(خبراء-مهندسين-فنيين-مهنيين-إداريين)</a:t>
            </a:r>
          </a:p>
          <a:p>
            <a:pPr marL="998111" indent="-356328" algn="just" rtl="1">
              <a:lnSpc>
                <a:spcPct val="100000"/>
              </a:lnSpc>
              <a:spcBef>
                <a:spcPts val="0"/>
              </a:spcBef>
              <a:defRPr/>
            </a:pPr>
            <a:r>
              <a:rPr lang="ar-EG" sz="11905" dirty="0">
                <a:ea typeface="Calibri"/>
                <a:cs typeface="Arial"/>
              </a:rPr>
              <a:t>70% من مكونات المشروع تصنيع محلى ويوجود توطين تكنولوجيا (مصانع محلية)</a:t>
            </a:r>
          </a:p>
          <a:p>
            <a:pPr marL="779589" indent="-206710" algn="r" rtl="1">
              <a:defRPr/>
            </a:pPr>
            <a:endParaRPr lang="en-US" sz="11905"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161870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36809" y="2518081"/>
            <a:ext cx="14645732" cy="6827395"/>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00000"/>
              </a:lnSpc>
              <a:spcBef>
                <a:spcPts val="0"/>
              </a:spcBef>
              <a:spcAft>
                <a:spcPts val="1240"/>
              </a:spcAft>
              <a:buFont typeface="Wingdings" panose="05000000000000000000" pitchFamily="2" charset="2"/>
              <a:buChar char="§"/>
              <a:defRPr/>
            </a:pPr>
            <a:r>
              <a:rPr lang="ar-EG" sz="2976" b="1" dirty="0">
                <a:solidFill>
                  <a:srgbClr val="FF0000"/>
                </a:solidFill>
                <a:latin typeface="Calibri" panose="020F0502020204030204"/>
                <a:cs typeface="Arial" panose="020B0604020202020204" pitchFamily="34" charset="0"/>
              </a:rPr>
              <a:t>الميزة التنافسية للمشروع : </a:t>
            </a:r>
          </a:p>
          <a:p>
            <a:pPr marL="998111" indent="-356328" algn="just" rtl="1">
              <a:lnSpc>
                <a:spcPct val="100000"/>
              </a:lnSpc>
              <a:spcBef>
                <a:spcPts val="0"/>
              </a:spcBef>
              <a:spcAft>
                <a:spcPts val="1240"/>
              </a:spcAft>
              <a:defRPr/>
            </a:pPr>
            <a:r>
              <a:rPr lang="ar-EG" sz="2480" dirty="0">
                <a:ea typeface="Calibri"/>
                <a:cs typeface="Arial"/>
              </a:rPr>
              <a:t>نقل الكهرباء على الشبكة القومية للكهرباء وتصديرها لأوربا يساهم فى رفع رصيد مصر من العملة الصعبة (مقابل التحميل)</a:t>
            </a:r>
          </a:p>
          <a:p>
            <a:pPr marL="998111" indent="-356328" algn="just" rtl="1">
              <a:lnSpc>
                <a:spcPct val="100000"/>
              </a:lnSpc>
              <a:spcBef>
                <a:spcPts val="0"/>
              </a:spcBef>
              <a:spcAft>
                <a:spcPts val="1240"/>
              </a:spcAft>
              <a:defRPr/>
            </a:pPr>
            <a:r>
              <a:rPr lang="ar-EG" sz="2480" dirty="0">
                <a:ea typeface="Calibri"/>
                <a:cs typeface="Arial"/>
              </a:rPr>
              <a:t>تنفيذ المشروع بحق الإنتفاع يوفر دخل من العملة الصعبة للدولة المصرية (مقابل حق الإنتفاع)</a:t>
            </a:r>
          </a:p>
          <a:p>
            <a:pPr marL="998111" indent="-356328" algn="just" rtl="1">
              <a:lnSpc>
                <a:spcPct val="100000"/>
              </a:lnSpc>
              <a:spcBef>
                <a:spcPts val="0"/>
              </a:spcBef>
              <a:spcAft>
                <a:spcPts val="1240"/>
              </a:spcAft>
              <a:defRPr/>
            </a:pPr>
            <a:r>
              <a:rPr lang="ar-EG" sz="2480" dirty="0">
                <a:ea typeface="Calibri"/>
                <a:cs typeface="Arial"/>
              </a:rPr>
              <a:t>تصنيع أكثر من 70% من مكونات المشروع (تصنيع محلى) يساهم فى (تنمية الإقتصاد-نقل خبرات-توطين تكنولوجيا)</a:t>
            </a:r>
          </a:p>
          <a:p>
            <a:pPr marL="998111" indent="-356328" algn="just" rtl="1">
              <a:lnSpc>
                <a:spcPct val="100000"/>
              </a:lnSpc>
              <a:spcBef>
                <a:spcPts val="0"/>
              </a:spcBef>
              <a:spcAft>
                <a:spcPts val="1240"/>
              </a:spcAft>
              <a:defRPr/>
            </a:pPr>
            <a:r>
              <a:rPr lang="ar-EG" sz="2480" dirty="0">
                <a:ea typeface="Calibri"/>
                <a:cs typeface="Arial"/>
              </a:rPr>
              <a:t>توافر التمويل للمشروع ( إستثمارات تقدر بـ 12 مليار دولار فى المرحلة الأولى)</a:t>
            </a:r>
          </a:p>
          <a:p>
            <a:pPr marL="423262" indent="-423262" algn="r" rtl="1">
              <a:buFont typeface="Wingdings" panose="05000000000000000000" pitchFamily="2" charset="2"/>
              <a:buChar char="v"/>
              <a:defRPr/>
            </a:pPr>
            <a:r>
              <a:rPr lang="ar-EG" sz="2480" b="1" dirty="0">
                <a:solidFill>
                  <a:srgbClr val="FF0000"/>
                </a:solidFill>
              </a:rPr>
              <a:t>أثر المشروع الاقتصادي والاجتماعي والبيئي: </a:t>
            </a:r>
          </a:p>
          <a:p>
            <a:pPr lvl="0" algn="r" rtl="1">
              <a:buFont typeface="Wingdings" panose="05000000000000000000" pitchFamily="2" charset="2"/>
              <a:buChar char="§"/>
            </a:pPr>
            <a:r>
              <a:rPr lang="ar-SA" sz="2480" b="1" dirty="0"/>
              <a:t>توطين التكنولوجيا و التصنيع المحلى: </a:t>
            </a:r>
            <a:endParaRPr lang="en-US" sz="2480" b="1" dirty="0"/>
          </a:p>
          <a:p>
            <a:pPr marL="641783" indent="-218522" algn="r" rtl="1"/>
            <a:r>
              <a:rPr lang="ar-SA" sz="2480" dirty="0"/>
              <a:t>إنشاء خط إنتاج لتصنيع بطاريات</a:t>
            </a:r>
            <a:r>
              <a:rPr lang="en-US" sz="2480" dirty="0"/>
              <a:t> </a:t>
            </a:r>
            <a:r>
              <a:rPr lang="ar-SA" sz="2480" dirty="0"/>
              <a:t>التخزين الحرارى</a:t>
            </a:r>
            <a:r>
              <a:rPr lang="ar-EG" sz="2480" dirty="0"/>
              <a:t> </a:t>
            </a:r>
            <a:r>
              <a:rPr lang="ar-SA" sz="2480" dirty="0"/>
              <a:t>(</a:t>
            </a:r>
            <a:r>
              <a:rPr lang="en-US" sz="2480" dirty="0"/>
              <a:t>GRAPHITE THEERMAL STORAGE BATTERS “GTBs”</a:t>
            </a:r>
            <a:r>
              <a:rPr lang="ar-SA" sz="2480" dirty="0"/>
              <a:t>)</a:t>
            </a:r>
            <a:r>
              <a:rPr lang="ar-EG" sz="2480" dirty="0"/>
              <a:t> </a:t>
            </a:r>
            <a:r>
              <a:rPr lang="ar-SA" sz="2480" dirty="0"/>
              <a:t>وهى تمثل</a:t>
            </a:r>
            <a:r>
              <a:rPr lang="ar-EG" sz="2480" dirty="0"/>
              <a:t>:</a:t>
            </a:r>
            <a:endParaRPr lang="en-US" sz="2480" dirty="0"/>
          </a:p>
          <a:p>
            <a:pPr marL="1488306" indent="-354359" algn="r" rtl="1"/>
            <a:r>
              <a:rPr lang="ar-SA" sz="2480" dirty="0"/>
              <a:t>أهم مكونات المشروع وغير موجودة فى إى مكان أخر فى العالم</a:t>
            </a:r>
            <a:endParaRPr lang="en-US" sz="2480" dirty="0"/>
          </a:p>
          <a:p>
            <a:pPr marL="1488306" indent="-354359" algn="r" rtl="1"/>
            <a:r>
              <a:rPr lang="ar-SA" sz="2480" dirty="0"/>
              <a:t>70% من مكونات المشروع</a:t>
            </a:r>
            <a:endParaRPr lang="en-US" sz="2480" dirty="0"/>
          </a:p>
          <a:p>
            <a:pPr marL="1488306" indent="-354359" algn="r" rtl="1"/>
            <a:r>
              <a:rPr lang="ar-SA" sz="2480" dirty="0"/>
              <a:t>مخطط إنتاج </a:t>
            </a:r>
            <a:r>
              <a:rPr lang="en-US" sz="2480" dirty="0"/>
              <a:t>10,000</a:t>
            </a:r>
            <a:r>
              <a:rPr lang="ar-SA" sz="2480" dirty="0"/>
              <a:t> بطارية للمرحلة الأولى من المشروع</a:t>
            </a:r>
            <a:endParaRPr lang="en-US" sz="2480" dirty="0"/>
          </a:p>
          <a:p>
            <a:pPr marL="1488306" indent="-354359" algn="r" rtl="1"/>
            <a:r>
              <a:rPr lang="ar-EG" sz="2480" dirty="0"/>
              <a:t>إكتساب خبرات علمية متقدمة فى هذا المجال</a:t>
            </a:r>
            <a:endParaRPr lang="en-US" sz="2480" dirty="0"/>
          </a:p>
          <a:p>
            <a:pPr marL="710686" indent="-218522" algn="r" rtl="1"/>
            <a:r>
              <a:rPr lang="ar-SA" sz="2480" dirty="0"/>
              <a:t>تدبير </a:t>
            </a:r>
            <a:r>
              <a:rPr lang="ar-EG" sz="2480" dirty="0"/>
              <a:t>70% من مكونات</a:t>
            </a:r>
            <a:r>
              <a:rPr lang="ar-SA" sz="2480" dirty="0"/>
              <a:t> المشروع من الخلايا الضوئية من السوق المحلى بشرط أن يكون المنتج متوافق مع </a:t>
            </a:r>
            <a:r>
              <a:rPr lang="ar-EG" sz="2480" dirty="0"/>
              <a:t>مطالب </a:t>
            </a:r>
            <a:r>
              <a:rPr lang="ar-SA" sz="2480" dirty="0"/>
              <a:t>المشروع</a:t>
            </a:r>
            <a:endParaRPr lang="ar-EG" sz="2480" dirty="0"/>
          </a:p>
        </p:txBody>
      </p:sp>
    </p:spTree>
    <p:extLst>
      <p:ext uri="{BB962C8B-B14F-4D97-AF65-F5344CB8AC3E}">
        <p14:creationId xmlns:p14="http://schemas.microsoft.com/office/powerpoint/2010/main" val="74580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36809" y="2449771"/>
            <a:ext cx="14645732" cy="603865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79589" indent="-779589" algn="r" rtl="1">
              <a:buFont typeface="Wingdings" panose="05000000000000000000" pitchFamily="2" charset="2"/>
              <a:buChar char="v"/>
              <a:defRPr/>
            </a:pPr>
            <a:r>
              <a:rPr lang="ar-EG" sz="2976" b="1" dirty="0">
                <a:solidFill>
                  <a:srgbClr val="FF0000"/>
                </a:solidFill>
              </a:rPr>
              <a:t>أثر المشروع الاقتصادي والاجتماعي والبيئي: </a:t>
            </a:r>
          </a:p>
          <a:p>
            <a:pPr marL="998111" indent="-287424" algn="r" rtl="1">
              <a:buFont typeface="Wingdings" panose="05000000000000000000" pitchFamily="2" charset="2"/>
              <a:buChar char="§"/>
            </a:pPr>
            <a:r>
              <a:rPr lang="ar-SA" sz="2480" b="1" dirty="0">
                <a:solidFill>
                  <a:srgbClr val="002060"/>
                </a:solidFill>
              </a:rPr>
              <a:t>فرص العمل والمساهمة فى حل مشكلة البطالة:</a:t>
            </a:r>
            <a:endParaRPr lang="en-US" sz="2480" b="1" dirty="0">
              <a:solidFill>
                <a:srgbClr val="002060"/>
              </a:solidFill>
            </a:endParaRPr>
          </a:p>
          <a:p>
            <a:pPr marL="1913536" indent="-425230" algn="r" rtl="1"/>
            <a:r>
              <a:rPr lang="en-US" sz="2480" dirty="0"/>
              <a:t>4,000</a:t>
            </a:r>
            <a:r>
              <a:rPr lang="ar-SA" sz="2480" dirty="0"/>
              <a:t> فرصة عمل مباشرة أثناء تنفيذ المرحلة الأولى</a:t>
            </a:r>
            <a:r>
              <a:rPr lang="ar-EG" sz="2480" dirty="0"/>
              <a:t>، </a:t>
            </a:r>
            <a:r>
              <a:rPr lang="en-US" sz="2480" dirty="0"/>
              <a:t>2,000</a:t>
            </a:r>
            <a:r>
              <a:rPr lang="ar-EG" sz="2480" dirty="0"/>
              <a:t> فرصة عمل مباشرة أثناء فترة التشغيل </a:t>
            </a:r>
          </a:p>
          <a:p>
            <a:pPr marL="1913536" indent="-425230" algn="r" rtl="1"/>
            <a:r>
              <a:rPr lang="ar-SA" sz="2480" dirty="0"/>
              <a:t>تنمية العمرانية</a:t>
            </a:r>
            <a:r>
              <a:rPr lang="ar-EG" sz="2480" dirty="0"/>
              <a:t> (إنشاء مدينة سكنية تستوعب العماله بالمشروع)</a:t>
            </a:r>
          </a:p>
          <a:p>
            <a:pPr marL="1913536" indent="-425230" algn="r" rtl="1"/>
            <a:r>
              <a:rPr lang="ar-SA" sz="2480" dirty="0"/>
              <a:t>عائد مادى:</a:t>
            </a:r>
            <a:r>
              <a:rPr lang="ar-EG" sz="2480" dirty="0"/>
              <a:t> إستثمارات تقدر بـ (12 مليار دولار فى المرحلة الأولى)</a:t>
            </a:r>
          </a:p>
          <a:p>
            <a:pPr marL="1913536" indent="-425230" algn="r" rtl="1"/>
            <a:r>
              <a:rPr lang="ar-EG" sz="2604" dirty="0"/>
              <a:t>مشروع صديق للبيئة لإعتماده على الطاقة الشمسية</a:t>
            </a:r>
          </a:p>
          <a:p>
            <a:pPr marL="779589" indent="-779589" algn="r" rtl="1">
              <a:buFont typeface="Wingdings" panose="05000000000000000000" pitchFamily="2" charset="2"/>
              <a:buChar char="v"/>
              <a:defRPr/>
            </a:pPr>
            <a:r>
              <a:rPr lang="ar-EG" sz="2976" b="1" dirty="0">
                <a:solidFill>
                  <a:srgbClr val="FF0000"/>
                </a:solidFill>
              </a:rPr>
              <a:t>أثر المشروع في تقليل الانبعاثات الضارة</a:t>
            </a:r>
            <a:r>
              <a:rPr lang="en-US" sz="2976" b="1" dirty="0">
                <a:solidFill>
                  <a:srgbClr val="FF0000"/>
                </a:solidFill>
              </a:rPr>
              <a:t>:</a:t>
            </a:r>
            <a:endParaRPr lang="ar-EG" sz="2976" b="1" dirty="0">
              <a:solidFill>
                <a:srgbClr val="FF0000"/>
              </a:solidFill>
            </a:endParaRPr>
          </a:p>
          <a:p>
            <a:pPr marL="1844634" indent="-356328" algn="just" rtl="1"/>
            <a:r>
              <a:rPr lang="ar-EG" sz="2480" dirty="0"/>
              <a:t>الطاقة الشمسية مصدر لطاقة خضراء ونظيفة ، فهي تساعد في الحد من غازات الاحتباس الحراري حيث أن تركيب 1 كيلو واط محطة للطاقة الشمسية، يساهم فى تقليل انبعاثات الكربون بنسبة 34.50 طن متري وهو ما يعادل زراعة 43 شجرة</a:t>
            </a:r>
            <a:endParaRPr lang="en-US" sz="2480" dirty="0"/>
          </a:p>
          <a:p>
            <a:pPr marL="1844634" indent="-356328" algn="just" rtl="1"/>
            <a:r>
              <a:rPr lang="ar-EG" sz="2480" dirty="0"/>
              <a:t>التخزين الحراى يتم فى مادة الجرافيت وهى مادة خاملة وغير ملوثة للبيئة</a:t>
            </a:r>
          </a:p>
          <a:p>
            <a:pPr marL="1844634" indent="-356328" algn="just" rtl="1"/>
            <a:r>
              <a:rPr lang="ar-EG" sz="2480" dirty="0"/>
              <a:t>الطاقة الشمسية تساهم فى الحدّ على نحو ملحوظ من المخاطر البيئية.</a:t>
            </a:r>
          </a:p>
          <a:p>
            <a:pPr marL="1844634" indent="-356328" algn="just" rtl="1"/>
            <a:r>
              <a:rPr lang="ar-EG" sz="2480" dirty="0"/>
              <a:t>هذه المشروعات تساهم بنسبة كبيرة فى خفض الانبعاثات</a:t>
            </a:r>
          </a:p>
          <a:p>
            <a:pPr marL="1913536" indent="-425230" algn="r" rtl="1"/>
            <a:endParaRPr lang="en-US" sz="2480" dirty="0"/>
          </a:p>
        </p:txBody>
      </p:sp>
    </p:spTree>
    <p:extLst>
      <p:ext uri="{BB962C8B-B14F-4D97-AF65-F5344CB8AC3E}">
        <p14:creationId xmlns:p14="http://schemas.microsoft.com/office/powerpoint/2010/main" val="4080190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a:xfrm>
            <a:off x="478172" y="2705712"/>
            <a:ext cx="13902288" cy="6499887"/>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defTabSz="1133947" rtl="1">
              <a:spcBef>
                <a:spcPts val="1240"/>
              </a:spcBef>
              <a:buFont typeface="Wingdings" panose="05000000000000000000" pitchFamily="2" charset="2"/>
              <a:buChar char="§"/>
              <a:defRPr/>
            </a:pPr>
            <a:endParaRPr lang="ar-EG" sz="2976" dirty="0">
              <a:solidFill>
                <a:sysClr val="windowText" lastClr="000000"/>
              </a:solidFill>
              <a:latin typeface="Calibri" panose="020F0502020204030204"/>
              <a:cs typeface="Arial" panose="020B0604020202020204" pitchFamily="34" charset="0"/>
            </a:endParaRPr>
          </a:p>
        </p:txBody>
      </p:sp>
      <p:sp>
        <p:nvSpPr>
          <p:cNvPr id="15" name="Content Placeholder 2"/>
          <p:cNvSpPr txBox="1">
            <a:spLocks/>
          </p:cNvSpPr>
          <p:nvPr/>
        </p:nvSpPr>
        <p:spPr>
          <a:xfrm>
            <a:off x="847617" y="2512164"/>
            <a:ext cx="13902288" cy="6928946"/>
          </a:xfrm>
          <a:prstGeom prst="rect">
            <a:avLst/>
          </a:prstGeom>
        </p:spPr>
        <p:txBody>
          <a:bodyPr vert="horz" lIns="113395" tIns="56698" rIns="113395" bIns="56698"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92165" indent="-492165" algn="r" rtl="1">
              <a:lnSpc>
                <a:spcPct val="110000"/>
              </a:lnSpc>
              <a:buFont typeface="Wingdings" panose="05000000000000000000" pitchFamily="2" charset="2"/>
              <a:buChar char="v"/>
              <a:defRPr/>
            </a:pPr>
            <a:r>
              <a:rPr lang="ar-EG" sz="11905" b="1" dirty="0">
                <a:solidFill>
                  <a:srgbClr val="FF0000"/>
                </a:solidFill>
              </a:rPr>
              <a:t>ما تم تنفيذه والخطط المستقبلية للمشروع:</a:t>
            </a:r>
          </a:p>
          <a:p>
            <a:pPr marL="1133947" indent="-218522" algn="r" rtl="1">
              <a:buFont typeface="Wingdings" panose="05000000000000000000" pitchFamily="2" charset="2"/>
              <a:buChar char="§"/>
            </a:pPr>
            <a:r>
              <a:rPr lang="ar-EG" sz="9921" b="1" dirty="0"/>
              <a:t>موافقات الجانب الأوربى وتشمل:</a:t>
            </a:r>
          </a:p>
          <a:p>
            <a:pPr marL="1844634" indent="-356328" algn="r" rtl="1"/>
            <a:r>
              <a:rPr lang="ar-EG" sz="11905" dirty="0"/>
              <a:t>موافقة مفوضية الطاقة بالإتحاد الأوربى</a:t>
            </a:r>
          </a:p>
          <a:p>
            <a:pPr marL="1844634" indent="-356328" algn="r" rtl="1"/>
            <a:r>
              <a:rPr lang="ar-EG" sz="11905" dirty="0"/>
              <a:t>موافقة شركة الطاقة اليونانية</a:t>
            </a:r>
          </a:p>
          <a:p>
            <a:pPr marL="1844634" indent="-356328" algn="r" rtl="1"/>
            <a:r>
              <a:rPr lang="ar-EG" sz="11905" dirty="0"/>
              <a:t>موافقة شركة الطاقة البلغارية)</a:t>
            </a:r>
          </a:p>
          <a:p>
            <a:pPr marL="1133947" indent="-218522" algn="r" rtl="1">
              <a:buFont typeface="Wingdings" panose="05000000000000000000" pitchFamily="2" charset="2"/>
              <a:buChar char="§"/>
            </a:pPr>
            <a:r>
              <a:rPr lang="ar-EG" sz="11905" dirty="0"/>
              <a:t>موافقة مصادر التمويل (</a:t>
            </a:r>
            <a:r>
              <a:rPr lang="en-US" sz="11905" dirty="0"/>
              <a:t>LOI</a:t>
            </a:r>
            <a:r>
              <a:rPr lang="ar-EG" sz="11905" dirty="0"/>
              <a:t> من مصادر التمويل)</a:t>
            </a:r>
          </a:p>
          <a:p>
            <a:pPr marL="1133947" indent="-218522" algn="r" rtl="1">
              <a:buFont typeface="Wingdings" panose="05000000000000000000" pitchFamily="2" charset="2"/>
              <a:buChar char="§"/>
            </a:pPr>
            <a:r>
              <a:rPr lang="ar-EG" sz="11905" dirty="0">
                <a:latin typeface="Calibri" panose="020F0502020204030204" pitchFamily="34" charset="0"/>
                <a:ea typeface="Calibri" panose="020F0502020204030204" pitchFamily="34" charset="0"/>
                <a:cs typeface="Times New Roman" panose="02020603050405020304" pitchFamily="18" charset="0"/>
              </a:rPr>
              <a:t>موافقة الشركة القابضة لكهرباء مصر12-12-2018</a:t>
            </a:r>
          </a:p>
          <a:p>
            <a:pPr marL="1133947" indent="-218522" algn="r" rtl="1">
              <a:buFont typeface="Wingdings" panose="05000000000000000000" pitchFamily="2" charset="2"/>
              <a:buChar char="§"/>
            </a:pPr>
            <a:r>
              <a:rPr lang="ar-EG" sz="11905" dirty="0"/>
              <a:t>موافقة محافظة الوادي الجديد على تخصيص أرض للمشروع 9-1-2019</a:t>
            </a:r>
          </a:p>
          <a:p>
            <a:pPr marL="1133947" indent="-218522" algn="r" rtl="1">
              <a:buFont typeface="Wingdings" panose="05000000000000000000" pitchFamily="2" charset="2"/>
              <a:buChar char="§"/>
            </a:pPr>
            <a:r>
              <a:rPr lang="ar-EG" sz="11905" dirty="0"/>
              <a:t>موافقة الشركة المصرية لنقل الكهرباء بتاريخ 30-3-2019</a:t>
            </a:r>
          </a:p>
          <a:p>
            <a:pPr marL="1133947" indent="-218522" algn="r" rtl="1">
              <a:buFont typeface="Wingdings" panose="05000000000000000000" pitchFamily="2" charset="2"/>
              <a:buChar char="§"/>
            </a:pPr>
            <a:r>
              <a:rPr lang="ar-EG" sz="11905" dirty="0"/>
              <a:t>موافقة جهاز شئون البيئة ( الوادى الجديد ) على محطة التوليد بتاريخ 1-8-2019</a:t>
            </a:r>
          </a:p>
          <a:p>
            <a:pPr marL="1133947" indent="-218522" algn="r" rtl="1">
              <a:buFont typeface="Wingdings" panose="05000000000000000000" pitchFamily="2" charset="2"/>
              <a:buChar char="§"/>
            </a:pPr>
            <a:r>
              <a:rPr lang="ar-EG" sz="11905" dirty="0"/>
              <a:t>مواقة مبدئية من جهاز تنظيم مرفق الكهرباء وحماية المستهلك 7-8-2019</a:t>
            </a:r>
            <a:endParaRPr lang="en-US" sz="11905" dirty="0"/>
          </a:p>
          <a:p>
            <a:pPr marL="492165" indent="-492165" algn="r" rtl="1">
              <a:lnSpc>
                <a:spcPct val="110000"/>
              </a:lnSpc>
              <a:buFont typeface="Wingdings" panose="05000000000000000000" pitchFamily="2" charset="2"/>
              <a:buChar char="v"/>
              <a:defRPr/>
            </a:pPr>
            <a:r>
              <a:rPr lang="ar-EG" sz="11905" b="1" dirty="0">
                <a:solidFill>
                  <a:srgbClr val="FF0000"/>
                </a:solidFill>
              </a:rPr>
              <a:t>الخطط المستقبلية للمشروع :</a:t>
            </a:r>
          </a:p>
          <a:p>
            <a:pPr marL="1133947" indent="-218522" algn="r" rtl="1">
              <a:spcAft>
                <a:spcPts val="992"/>
              </a:spcAft>
              <a:buFont typeface="Wingdings" panose="05000000000000000000" pitchFamily="2" charset="2"/>
              <a:buChar char="§"/>
            </a:pPr>
            <a:r>
              <a:rPr lang="ar-EG" sz="11905" dirty="0">
                <a:latin typeface="Calibri" panose="020F0502020204030204" pitchFamily="34" charset="0"/>
                <a:ea typeface="Calibri" panose="020F0502020204030204" pitchFamily="34" charset="0"/>
                <a:cs typeface="Times New Roman" panose="02020603050405020304" pitchFamily="18" charset="0"/>
              </a:rPr>
              <a:t>توقيع مذكرة التفاهم مع الحكومة المصرية</a:t>
            </a:r>
          </a:p>
          <a:p>
            <a:pPr marL="1133947" indent="-218522" algn="r" rtl="1">
              <a:buFont typeface="Wingdings" panose="05000000000000000000" pitchFamily="2" charset="2"/>
              <a:buChar char="§"/>
            </a:pPr>
            <a:r>
              <a:rPr lang="ar-EG" sz="11905" dirty="0">
                <a:latin typeface="Calibri" panose="020F0502020204030204" pitchFamily="34" charset="0"/>
                <a:ea typeface="Calibri" panose="020F0502020204030204" pitchFamily="34" charset="0"/>
                <a:cs typeface="Times New Roman" panose="02020603050405020304" pitchFamily="18" charset="0"/>
              </a:rPr>
              <a:t>إعداد دراسة الجدوى التفصيلية وتنفيذ المشروع</a:t>
            </a:r>
            <a:endParaRPr lang="en-US" sz="11905" dirty="0">
              <a:latin typeface="Calibri" panose="020F0502020204030204" pitchFamily="34" charset="0"/>
              <a:ea typeface="Calibri" panose="020F0502020204030204" pitchFamily="34" charset="0"/>
              <a:cs typeface="Times New Roman" panose="02020603050405020304" pitchFamily="18" charset="0"/>
            </a:endParaRPr>
          </a:p>
          <a:p>
            <a:pPr marL="425230" indent="-425230" algn="r" rtl="1">
              <a:buFont typeface="Wingdings" panose="05000000000000000000" pitchFamily="2" charset="2"/>
              <a:buChar char="§"/>
            </a:pPr>
            <a:endParaRPr lang="ar-EG" sz="2976" dirty="0"/>
          </a:p>
          <a:p>
            <a:pPr marL="425230" indent="-425230" algn="r" rtl="1">
              <a:buFont typeface="Wingdings" panose="05000000000000000000" pitchFamily="2" charset="2"/>
              <a:buChar char="§"/>
            </a:pPr>
            <a:endParaRPr lang="ar-EG" sz="2976" dirty="0"/>
          </a:p>
          <a:p>
            <a:pPr marL="641783" indent="-68904" algn="r" rtl="1">
              <a:lnSpc>
                <a:spcPct val="100000"/>
              </a:lnSpc>
            </a:pPr>
            <a:endParaRPr lang="ar-EG" sz="2976" b="1" dirty="0"/>
          </a:p>
        </p:txBody>
      </p:sp>
    </p:spTree>
    <p:extLst>
      <p:ext uri="{BB962C8B-B14F-4D97-AF65-F5344CB8AC3E}">
        <p14:creationId xmlns:p14="http://schemas.microsoft.com/office/powerpoint/2010/main" val="40048130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TotalTime>
  <Words>562</Words>
  <Application>Microsoft Office PowerPoint</Application>
  <PresentationFormat>Custom</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71</cp:revision>
  <dcterms:created xsi:type="dcterms:W3CDTF">2022-09-29T13:35:57Z</dcterms:created>
  <dcterms:modified xsi:type="dcterms:W3CDTF">2022-10-22T00:57:17Z</dcterms:modified>
</cp:coreProperties>
</file>