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3" r:id="rId5"/>
    <p:sldId id="264" r:id="rId6"/>
    <p:sldId id="260" r:id="rId7"/>
    <p:sldId id="261" r:id="rId8"/>
    <p:sldId id="258" r:id="rId9"/>
    <p:sldId id="262" r:id="rId10"/>
    <p:sldId id="265" r:id="rId11"/>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2200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717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9187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9562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4556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2927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84749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1670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0730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1927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2092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738838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2960202"/>
            <a:ext cx="11339513" cy="2960873"/>
          </a:xfrm>
        </p:spPr>
        <p:txBody>
          <a:bodyPr/>
          <a:lstStyle/>
          <a:p>
            <a:r>
              <a:rPr lang="ar-EG" dirty="0">
                <a:solidFill>
                  <a:schemeClr val="accent6">
                    <a:lumMod val="75000"/>
                  </a:schemeClr>
                </a:solidFill>
              </a:rPr>
              <a:t>تاكسي السيدات الآمن</a:t>
            </a:r>
            <a:br>
              <a:rPr lang="ar-EG" dirty="0">
                <a:solidFill>
                  <a:schemeClr val="accent6">
                    <a:lumMod val="75000"/>
                  </a:schemeClr>
                </a:solidFill>
              </a:rPr>
            </a:br>
            <a:r>
              <a:rPr lang="en-US" dirty="0">
                <a:solidFill>
                  <a:schemeClr val="accent6">
                    <a:lumMod val="75000"/>
                  </a:schemeClr>
                </a:solidFill>
              </a:rPr>
              <a:t>Women Safe Taxi</a:t>
            </a:r>
          </a:p>
        </p:txBody>
      </p:sp>
      <p:sp>
        <p:nvSpPr>
          <p:cNvPr id="4" name="Subtitle 2"/>
          <p:cNvSpPr>
            <a:spLocks noGrp="1"/>
          </p:cNvSpPr>
          <p:nvPr>
            <p:ph type="subTitle" idx="1"/>
          </p:nvPr>
        </p:nvSpPr>
        <p:spPr>
          <a:xfrm>
            <a:off x="1889919" y="6251173"/>
            <a:ext cx="11339513" cy="2745712"/>
          </a:xfrm>
        </p:spPr>
        <p:txBody>
          <a:bodyPr>
            <a:normAutofit lnSpcReduction="10000"/>
          </a:bodyPr>
          <a:lstStyle/>
          <a:p>
            <a:r>
              <a:rPr lang="ar-EG" dirty="0"/>
              <a:t>المبادرة الوطنية للمشروعات الخضراء الذكية</a:t>
            </a:r>
          </a:p>
          <a:p>
            <a:pPr algn="ctr"/>
            <a:r>
              <a:rPr lang="ar-EG" b="1" dirty="0"/>
              <a:t>اعداد</a:t>
            </a:r>
          </a:p>
          <a:p>
            <a:pPr algn="ctr"/>
            <a:r>
              <a:rPr lang="ar-EG" sz="3720" b="1" dirty="0"/>
              <a:t>د. ريهام ضاحي محمد توني</a:t>
            </a:r>
          </a:p>
          <a:p>
            <a:pPr algn="ctr"/>
            <a:r>
              <a:rPr lang="ar-EG" dirty="0"/>
              <a:t>عضو وحدة مناهضة العنف ضد المرأة- جامعة المنيا</a:t>
            </a:r>
          </a:p>
          <a:p>
            <a:endParaRPr lang="ar-EG" dirty="0"/>
          </a:p>
          <a:p>
            <a:endParaRPr lang="en-US" dirty="0"/>
          </a:p>
        </p:txBody>
      </p:sp>
    </p:spTree>
    <p:extLst>
      <p:ext uri="{BB962C8B-B14F-4D97-AF65-F5344CB8AC3E}">
        <p14:creationId xmlns:p14="http://schemas.microsoft.com/office/powerpoint/2010/main" val="374508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49794" y="3395854"/>
            <a:ext cx="13530101" cy="6048493"/>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3947" rtl="1">
              <a:spcBef>
                <a:spcPts val="1240"/>
              </a:spcBef>
              <a:buNone/>
              <a:defRPr/>
            </a:pPr>
            <a:endParaRPr lang="en-US" sz="6697" b="1"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en-US" sz="6697" b="1"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r>
              <a:rPr lang="en-US" sz="6697" b="1" dirty="0">
                <a:solidFill>
                  <a:sysClr val="windowText" lastClr="000000"/>
                </a:solidFill>
                <a:latin typeface="Calibri" panose="020F0502020204030204"/>
                <a:cs typeface="Arial" panose="020B0604020202020204" pitchFamily="34" charset="0"/>
              </a:rPr>
              <a:t>                                 </a:t>
            </a:r>
            <a:r>
              <a:rPr lang="ar-EG" sz="6697" b="1" dirty="0">
                <a:solidFill>
                  <a:sysClr val="windowText" lastClr="000000"/>
                </a:solidFill>
                <a:latin typeface="Calibri" panose="020F0502020204030204"/>
                <a:cs typeface="Arial" panose="020B0604020202020204" pitchFamily="34" charset="0"/>
              </a:rPr>
              <a:t>شكراً</a:t>
            </a:r>
            <a:endParaRPr lang="ar-EG" sz="3472" b="1"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85189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60449" y="2150798"/>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بيانات مقدم المشروع</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718462" y="3649868"/>
            <a:ext cx="13682426" cy="5996949"/>
          </a:xfrm>
          <a:prstGeom prst="rect">
            <a:avLst/>
          </a:prstGeom>
        </p:spPr>
        <p:txBody>
          <a:bodyPr vert="horz" lIns="113395" tIns="56698" rIns="113395" bIns="5669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3472" b="1" dirty="0">
                <a:solidFill>
                  <a:sysClr val="windowText" lastClr="000000"/>
                </a:solidFill>
                <a:latin typeface="Calibri" panose="020F0502020204030204"/>
                <a:cs typeface="+mj-cs"/>
              </a:rPr>
              <a:t>الاسم</a:t>
            </a:r>
            <a:r>
              <a:rPr lang="ar-EG" sz="3472" dirty="0">
                <a:solidFill>
                  <a:sysClr val="windowText" lastClr="000000"/>
                </a:solidFill>
                <a:latin typeface="Calibri" panose="020F0502020204030204"/>
                <a:cs typeface="+mj-cs"/>
              </a:rPr>
              <a:t>: ريهام ضاحي محمد توني</a:t>
            </a:r>
            <a:endParaRPr lang="en-US" sz="3472" dirty="0">
              <a:solidFill>
                <a:sysClr val="windowText" lastClr="000000"/>
              </a:solidFill>
              <a:latin typeface="Calibri" panose="020F0502020204030204"/>
              <a:cs typeface="+mj-cs"/>
            </a:endParaRPr>
          </a:p>
          <a:p>
            <a:pPr marL="0" indent="0" defTabSz="1133947" rtl="1">
              <a:spcBef>
                <a:spcPts val="1240"/>
              </a:spcBef>
              <a:buNone/>
              <a:defRPr/>
            </a:pPr>
            <a:r>
              <a:rPr lang="en-US" sz="3472" b="1" dirty="0">
                <a:latin typeface="Times New Roman" panose="02020603050405020304" pitchFamily="18" charset="0"/>
                <a:ea typeface="MS Mincho" panose="02020609040205080304" pitchFamily="49" charset="-128"/>
                <a:cs typeface="+mj-cs"/>
              </a:rPr>
              <a:t>Name</a:t>
            </a:r>
            <a:r>
              <a:rPr lang="en-US" sz="3472" b="1" dirty="0">
                <a:solidFill>
                  <a:sysClr val="windowText" lastClr="000000"/>
                </a:solidFill>
                <a:latin typeface="Calibri" panose="020F0502020204030204"/>
                <a:cs typeface="+mj-cs"/>
              </a:rPr>
              <a:t>: </a:t>
            </a:r>
            <a:r>
              <a:rPr lang="en-US" sz="3472" dirty="0">
                <a:solidFill>
                  <a:sysClr val="windowText" lastClr="000000"/>
                </a:solidFill>
                <a:latin typeface="Times New Roman" panose="02020603050405020304" pitchFamily="18" charset="0"/>
                <a:cs typeface="+mj-cs"/>
              </a:rPr>
              <a:t>Reham </a:t>
            </a:r>
            <a:r>
              <a:rPr lang="en-US" sz="3472" dirty="0" err="1">
                <a:solidFill>
                  <a:sysClr val="windowText" lastClr="000000"/>
                </a:solidFill>
                <a:latin typeface="Times New Roman" panose="02020603050405020304" pitchFamily="18" charset="0"/>
                <a:cs typeface="+mj-cs"/>
              </a:rPr>
              <a:t>Dahi</a:t>
            </a:r>
            <a:r>
              <a:rPr lang="en-US" sz="3472" dirty="0">
                <a:solidFill>
                  <a:sysClr val="windowText" lastClr="000000"/>
                </a:solidFill>
                <a:latin typeface="Times New Roman" panose="02020603050405020304" pitchFamily="18" charset="0"/>
                <a:cs typeface="+mj-cs"/>
              </a:rPr>
              <a:t> Mohamed Touni</a:t>
            </a:r>
            <a:endParaRPr lang="ar-EG" sz="3472" dirty="0">
              <a:solidFill>
                <a:sysClr val="windowText" lastClr="000000"/>
              </a:solidFill>
              <a:latin typeface="Times New Roman" panose="02020603050405020304" pitchFamily="18" charset="0"/>
              <a:cs typeface="+mj-cs"/>
            </a:endParaRPr>
          </a:p>
          <a:p>
            <a:pPr algn="r" rtl="1">
              <a:defRPr/>
            </a:pPr>
            <a:r>
              <a:rPr lang="ar-EG" sz="3472" b="1" dirty="0">
                <a:solidFill>
                  <a:sysClr val="windowText" lastClr="000000"/>
                </a:solidFill>
                <a:latin typeface="Calibri" panose="020F0502020204030204"/>
                <a:cs typeface="+mj-cs"/>
              </a:rPr>
              <a:t>الوظيفة</a:t>
            </a:r>
            <a:r>
              <a:rPr lang="ar-EG" sz="3472" dirty="0">
                <a:solidFill>
                  <a:sysClr val="windowText" lastClr="000000"/>
                </a:solidFill>
                <a:latin typeface="Calibri" panose="020F0502020204030204"/>
                <a:cs typeface="+mj-cs"/>
              </a:rPr>
              <a:t>: دكتور جامعي- كلية السياحة والفنادق - </a:t>
            </a:r>
            <a:r>
              <a:rPr lang="ar-EG" sz="3472" dirty="0">
                <a:latin typeface="Times New Roman" panose="02020603050405020304" pitchFamily="18" charset="0"/>
                <a:ea typeface="MS Mincho" panose="02020609040205080304" pitchFamily="49" charset="-128"/>
                <a:cs typeface="+mj-cs"/>
              </a:rPr>
              <a:t>عضو وحدة مناهضة العنف ضد المرأة – جامعة المنيا</a:t>
            </a:r>
            <a:endParaRPr lang="en-US" sz="3472" dirty="0">
              <a:latin typeface="Times New Roman" panose="02020603050405020304" pitchFamily="18" charset="0"/>
              <a:ea typeface="MS Mincho" panose="02020609040205080304" pitchFamily="49" charset="-128"/>
              <a:cs typeface="+mj-cs"/>
            </a:endParaRPr>
          </a:p>
          <a:p>
            <a:pPr marL="0" indent="0" defTabSz="1133947" rtl="1">
              <a:spcBef>
                <a:spcPts val="1240"/>
              </a:spcBef>
              <a:buNone/>
              <a:defRPr/>
            </a:pPr>
            <a:r>
              <a:rPr lang="en-US" sz="3472" b="1" dirty="0">
                <a:latin typeface="Times New Roman" panose="02020603050405020304" pitchFamily="18" charset="0"/>
                <a:ea typeface="MS Mincho" panose="02020609040205080304" pitchFamily="49" charset="-128"/>
                <a:cs typeface="+mj-cs"/>
              </a:rPr>
              <a:t>Occupation: </a:t>
            </a:r>
            <a:r>
              <a:rPr lang="en-US" sz="3472" dirty="0">
                <a:latin typeface="Times New Roman" panose="02020603050405020304" pitchFamily="18" charset="0"/>
                <a:ea typeface="MS Mincho" panose="02020609040205080304" pitchFamily="49" charset="-128"/>
                <a:cs typeface="+mj-cs"/>
              </a:rPr>
              <a:t>Assistant Professor- Faculty of Tourism and Hotels- Minia University</a:t>
            </a:r>
            <a:endParaRPr lang="ar-EG" sz="3472" dirty="0">
              <a:latin typeface="Times New Roman" panose="02020603050405020304" pitchFamily="18" charset="0"/>
              <a:ea typeface="MS Mincho" panose="02020609040205080304" pitchFamily="49" charset="-128"/>
              <a:cs typeface="+mj-cs"/>
            </a:endParaRPr>
          </a:p>
          <a:p>
            <a:pPr marL="0" indent="0" algn="just">
              <a:buNone/>
              <a:defRPr/>
            </a:pPr>
            <a:r>
              <a:rPr lang="en-US" sz="3968" b="1" dirty="0">
                <a:latin typeface="Times New Roman" panose="02020603050405020304" pitchFamily="18" charset="0"/>
                <a:ea typeface="MS Mincho" panose="02020609040205080304" pitchFamily="49" charset="-128"/>
                <a:cs typeface="+mj-cs"/>
              </a:rPr>
              <a:t>Profile</a:t>
            </a:r>
          </a:p>
          <a:p>
            <a:pPr marL="0" indent="0" algn="just">
              <a:buNone/>
              <a:defRPr/>
            </a:pPr>
            <a:r>
              <a:rPr lang="en-US" sz="3472" dirty="0">
                <a:latin typeface="Times New Roman" panose="02020603050405020304" pitchFamily="18" charset="0"/>
                <a:ea typeface="MS Mincho" panose="02020609040205080304" pitchFamily="49" charset="-128"/>
                <a:cs typeface="+mj-cs"/>
              </a:rPr>
              <a:t>Dr. Reham received her Ph.D. degree in Hotel Management (Electronic Marketing) from Minia University and Florida State University (Joint Supervision Scholarship) in 2019. She worked as a research associate at the International Centre for Hospitality Research and Development (ICHRD), Dedman School of Hospitality, Florida State University, USA. She is the managing editor of Minia Journal of Tourism and Hospitality Research. She worked as the assistant manager of the Quality Assurance Unit at the Faculty of Tourism and Hotels, Minia University. She has been an active member with a long teaching experience (Up to 14 years) in hospitality management for undergraduate and post</a:t>
            </a:r>
            <a:r>
              <a:rPr lang="en-US" sz="3472" dirty="0">
                <a:latin typeface="Times New Roman" panose="02020603050405020304" pitchFamily="18" charset="0"/>
                <a:ea typeface="MS Mincho" panose="02020609040205080304" pitchFamily="49" charset="-128"/>
              </a:rPr>
              <a:t>graduate </a:t>
            </a:r>
            <a:r>
              <a:rPr lang="en-US" sz="3472" dirty="0">
                <a:latin typeface="Times New Roman" panose="02020603050405020304" pitchFamily="18" charset="0"/>
                <a:ea typeface="MS Mincho" panose="02020609040205080304" pitchFamily="49" charset="-128"/>
                <a:cs typeface="+mj-cs"/>
              </a:rPr>
              <a:t>students—her extensive knowledge and expertise in marketing, human resource, economics, and Information Technology Applications in hospitality. Dr. Touni has published many peer-reviewed publications.</a:t>
            </a:r>
            <a:endParaRPr lang="en-US" sz="3472" dirty="0">
              <a:latin typeface="Calibri" panose="020F0502020204030204" pitchFamily="34" charset="0"/>
              <a:ea typeface="MS Mincho" panose="02020609040205080304" pitchFamily="49" charset="-128"/>
              <a:cs typeface="+mj-cs"/>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1547" y="223706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b="1" dirty="0">
                <a:solidFill>
                  <a:sysClr val="windowText" lastClr="000000"/>
                </a:solidFill>
                <a:latin typeface="Calibri Light" panose="020F0302020204030204"/>
                <a:cs typeface="Times New Roman" panose="02020603050405020304" pitchFamily="18" charset="0"/>
              </a:rPr>
              <a:t>عن المشروع وفكرته</a:t>
            </a:r>
            <a:endParaRPr lang="en-US" sz="5456" b="1" dirty="0">
              <a:solidFill>
                <a:sysClr val="windowText" lastClr="000000"/>
              </a:solidFill>
              <a:latin typeface="Calibri Light" panose="020F0302020204030204"/>
            </a:endParaRPr>
          </a:p>
        </p:txBody>
      </p:sp>
      <p:sp>
        <p:nvSpPr>
          <p:cNvPr id="9" name="Content Placeholder 2"/>
          <p:cNvSpPr txBox="1">
            <a:spLocks/>
          </p:cNvSpPr>
          <p:nvPr/>
        </p:nvSpPr>
        <p:spPr>
          <a:xfrm>
            <a:off x="6350127" y="4048234"/>
            <a:ext cx="8490095" cy="5396112"/>
          </a:xfrm>
          <a:prstGeom prst="rect">
            <a:avLst/>
          </a:prstGeom>
        </p:spPr>
        <p:txBody>
          <a:bodyPr vert="horz" lIns="113395" tIns="56698" rIns="113395" bIns="56698"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3968" b="1" dirty="0">
                <a:solidFill>
                  <a:sysClr val="windowText" lastClr="000000"/>
                </a:solidFill>
                <a:latin typeface="Calibri" panose="020F0502020204030204"/>
                <a:cs typeface="Arial" panose="020B0604020202020204" pitchFamily="34" charset="0"/>
              </a:rPr>
              <a:t>اسم المشروع</a:t>
            </a:r>
            <a:r>
              <a:rPr lang="en-US" sz="3968" b="1" dirty="0">
                <a:solidFill>
                  <a:sysClr val="windowText" lastClr="000000"/>
                </a:solidFill>
                <a:latin typeface="Calibri" panose="020F0502020204030204"/>
                <a:cs typeface="Arial" panose="020B0604020202020204" pitchFamily="34" charset="0"/>
              </a:rPr>
              <a:t>:</a:t>
            </a:r>
            <a:r>
              <a:rPr lang="en-US" sz="3968" dirty="0">
                <a:solidFill>
                  <a:sysClr val="windowText" lastClr="000000"/>
                </a:solidFill>
                <a:latin typeface="Calibri" panose="020F0502020204030204"/>
                <a:cs typeface="Arial" panose="020B0604020202020204" pitchFamily="34" charset="0"/>
              </a:rPr>
              <a:t> </a:t>
            </a:r>
            <a:r>
              <a:rPr lang="ar-EG" sz="3968" dirty="0">
                <a:solidFill>
                  <a:sysClr val="windowText" lastClr="000000"/>
                </a:solidFill>
                <a:latin typeface="Calibri" panose="020F0502020204030204"/>
                <a:cs typeface="Arial" panose="020B0604020202020204" pitchFamily="34" charset="0"/>
              </a:rPr>
              <a:t> تاكسي السيدات الآمن </a:t>
            </a:r>
            <a:endParaRPr lang="en-US" sz="3968" dirty="0">
              <a:solidFill>
                <a:sysClr val="windowText" lastClr="000000"/>
              </a:solidFill>
              <a:latin typeface="Calibri" panose="020F0502020204030204"/>
              <a:cs typeface="Arial" panose="020B0604020202020204" pitchFamily="34" charset="0"/>
            </a:endParaRPr>
          </a:p>
          <a:p>
            <a:pPr marL="283487" indent="-283487" defTabSz="1133947">
              <a:spcBef>
                <a:spcPts val="1240"/>
              </a:spcBef>
              <a:defRPr/>
            </a:pPr>
            <a:r>
              <a:rPr lang="en-US" sz="3968" b="1" dirty="0">
                <a:solidFill>
                  <a:sysClr val="windowText" lastClr="000000"/>
                </a:solidFill>
                <a:latin typeface="Times New Roman" panose="02020603050405020304" pitchFamily="18" charset="0"/>
                <a:cs typeface="Times New Roman" panose="02020603050405020304" pitchFamily="18" charset="0"/>
              </a:rPr>
              <a:t>Project Name: </a:t>
            </a:r>
            <a:r>
              <a:rPr lang="en-US" sz="3968" dirty="0">
                <a:solidFill>
                  <a:sysClr val="windowText" lastClr="000000"/>
                </a:solidFill>
                <a:latin typeface="Times New Roman" panose="02020603050405020304" pitchFamily="18" charset="0"/>
                <a:cs typeface="Times New Roman" panose="02020603050405020304" pitchFamily="18" charset="0"/>
              </a:rPr>
              <a:t>Women Safe Taxi</a:t>
            </a:r>
          </a:p>
          <a:p>
            <a:pPr marL="283487" indent="-283487" algn="r" defTabSz="1133947" rtl="1">
              <a:spcBef>
                <a:spcPts val="1240"/>
              </a:spcBef>
              <a:defRPr/>
            </a:pPr>
            <a:r>
              <a:rPr lang="ar-EG" sz="3968" b="1" dirty="0">
                <a:solidFill>
                  <a:sysClr val="windowText" lastClr="000000"/>
                </a:solidFill>
                <a:latin typeface="Calibri" panose="020F0502020204030204"/>
                <a:cs typeface="Arial" panose="020B0604020202020204" pitchFamily="34" charset="0"/>
              </a:rPr>
              <a:t> فكرة المشروع</a:t>
            </a:r>
            <a:r>
              <a:rPr lang="en-US" sz="3968" b="1" dirty="0">
                <a:solidFill>
                  <a:sysClr val="windowText" lastClr="000000"/>
                </a:solidFill>
                <a:latin typeface="Calibri" panose="020F0502020204030204"/>
                <a:cs typeface="Arial" panose="020B0604020202020204" pitchFamily="34" charset="0"/>
              </a:rPr>
              <a:t>:</a:t>
            </a:r>
          </a:p>
          <a:p>
            <a:pPr algn="just" rtl="1">
              <a:defRPr/>
            </a:pPr>
            <a:r>
              <a:rPr lang="ar-EG" sz="3968" dirty="0">
                <a:latin typeface="Times New Roman" panose="02020603050405020304" pitchFamily="18" charset="0"/>
                <a:ea typeface="Times New Roman" panose="02020603050405020304" pitchFamily="18" charset="0"/>
                <a:cs typeface="+mj-cs"/>
              </a:rPr>
              <a:t>يعتمد مشروع تاكسي السيدات الآمن على توفير سيارات تعمل بالطاقة الكهربائية وقائداتها من السيدات وركابها من السيدات والأطفال فقط وغير مسموح للرجال بقيادتها أو ركوبها. تاكسي السيدات الآمن يعمل بنظام النقل التشاركي الذكي بموجب اتفاق بين الشركة والقائدات لنقل الركاب تحت اسم الشركة التي تحصل على عمولة بسيطة من سعر الرحلة (15%). أما النقل الذكي يتحقق من خلال امكانية الركاب لطلب الخدمة عبر التطبيق الالكتروني للشركة. تم الاتفاق مع شركة الكس فور بروج (نهر) على البدء في تصميم الابليكيشن والذي سوف يكون متاح على متجر التطبيقات لنظامي الايفون والاندرويد. وكذلك امكانية طلب الخدمة من موقع محافظة المنيا على الرابط التالي:</a:t>
            </a:r>
            <a:r>
              <a:rPr lang="en-US" sz="3968" dirty="0">
                <a:solidFill>
                  <a:srgbClr val="2F5496"/>
                </a:solidFill>
                <a:latin typeface="Simplified Arabic" panose="02020603050405020304" pitchFamily="18" charset="-78"/>
                <a:ea typeface="Times New Roman" panose="02020603050405020304" pitchFamily="18" charset="0"/>
                <a:cs typeface="+mj-cs"/>
              </a:rPr>
              <a:t>Portal.minya.gov.eg</a:t>
            </a:r>
            <a:r>
              <a:rPr lang="ar-EG" sz="3968" dirty="0">
                <a:latin typeface="Times New Roman" panose="02020603050405020304" pitchFamily="18" charset="0"/>
                <a:ea typeface="Times New Roman" panose="02020603050405020304" pitchFamily="18" charset="0"/>
                <a:cs typeface="+mj-cs"/>
              </a:rPr>
              <a:t>. وجميع السيارات يتم تزويدها بكاميرات مراقبة مرتبطة بالانترنت (</a:t>
            </a:r>
            <a:r>
              <a:rPr lang="en-US" sz="3968" dirty="0">
                <a:latin typeface="Times New Roman" panose="02020603050405020304" pitchFamily="18" charset="0"/>
                <a:ea typeface="Times New Roman" panose="02020603050405020304" pitchFamily="18" charset="0"/>
                <a:cs typeface="Times New Roman" panose="02020603050405020304" pitchFamily="18" charset="0"/>
              </a:rPr>
              <a:t>Internet of Things</a:t>
            </a:r>
            <a:r>
              <a:rPr lang="ar-EG" sz="3968" dirty="0">
                <a:latin typeface="Times New Roman" panose="02020603050405020304" pitchFamily="18" charset="0"/>
                <a:ea typeface="Times New Roman" panose="02020603050405020304" pitchFamily="18" charset="0"/>
                <a:cs typeface="+mj-cs"/>
              </a:rPr>
              <a:t>).</a:t>
            </a:r>
            <a:endParaRPr lang="en-US" sz="3968" dirty="0">
              <a:latin typeface="Times New Roman" panose="02020603050405020304" pitchFamily="18" charset="0"/>
              <a:ea typeface="Times New Roman" panose="02020603050405020304" pitchFamily="18" charset="0"/>
              <a:cs typeface="+mj-cs"/>
            </a:endParaRPr>
          </a:p>
          <a:p>
            <a:pPr marL="0" indent="0" algn="r" defTabSz="1133947" rtl="1">
              <a:spcBef>
                <a:spcPts val="1240"/>
              </a:spcBef>
              <a:buNone/>
              <a:defRPr/>
            </a:pPr>
            <a:endParaRPr lang="en-US" sz="3472" dirty="0">
              <a:solidFill>
                <a:sysClr val="windowText" lastClr="000000"/>
              </a:solidFill>
              <a:latin typeface="Calibri" panose="020F0502020204030204"/>
            </a:endParaRPr>
          </a:p>
        </p:txBody>
      </p:sp>
      <p:pic>
        <p:nvPicPr>
          <p:cNvPr id="2" name="Picture 1">
            <a:extLst>
              <a:ext uri="{FF2B5EF4-FFF2-40B4-BE49-F238E27FC236}">
                <a16:creationId xmlns:a16="http://schemas.microsoft.com/office/drawing/2014/main" id="{677B9564-64CE-7ECA-9E4A-7D748674A824}"/>
              </a:ext>
            </a:extLst>
          </p:cNvPr>
          <p:cNvPicPr>
            <a:picLocks noChangeAspect="1"/>
          </p:cNvPicPr>
          <p:nvPr/>
        </p:nvPicPr>
        <p:blipFill>
          <a:blip r:embed="rId2"/>
          <a:stretch>
            <a:fillRect/>
          </a:stretch>
        </p:blipFill>
        <p:spPr>
          <a:xfrm>
            <a:off x="279128" y="4373325"/>
            <a:ext cx="5811840" cy="4607839"/>
          </a:xfrm>
          <a:prstGeom prst="rect">
            <a:avLst/>
          </a:prstGeom>
        </p:spPr>
      </p:pic>
    </p:spTree>
    <p:extLst>
      <p:ext uri="{BB962C8B-B14F-4D97-AF65-F5344CB8AC3E}">
        <p14:creationId xmlns:p14="http://schemas.microsoft.com/office/powerpoint/2010/main" val="280359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611121"/>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السيارات المستخدمة في المشروع</a:t>
            </a:r>
          </a:p>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السيارة صغيرة الحجم (بديل التوكتوك)</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7559674" y="4632891"/>
            <a:ext cx="6365590" cy="3447801"/>
          </a:xfrm>
          <a:prstGeom prst="rect">
            <a:avLst/>
          </a:prstGeom>
        </p:spPr>
        <p:txBody>
          <a:bodyPr vert="horz" lIns="113395" tIns="56698" rIns="113395" bIns="56698"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just" defTabSz="1133947" rtl="1">
              <a:spcBef>
                <a:spcPts val="1240"/>
              </a:spcBef>
              <a:defRPr/>
            </a:pPr>
            <a:r>
              <a:rPr lang="ar-EG" sz="3968" dirty="0"/>
              <a:t>النوع الأول سيارة كهربائية صغيرة تعمل كبديل للتوكتوك وسعرها في حدود 55 ألف الى 79 ألف جنيه مصري. وهذه السيارة تم طرحها في العديد من المدن المصرية من ضمن جهود الدولة للحفاظ على البيئة ومصادر الطاقة الغير متجددة والحد من مخاطر التلوث.</a:t>
            </a:r>
            <a:endParaRPr lang="en-US" sz="3472" dirty="0">
              <a:solidFill>
                <a:sysClr val="windowText" lastClr="000000"/>
              </a:solidFill>
              <a:latin typeface="Calibri" panose="020F0502020204030204"/>
            </a:endParaRPr>
          </a:p>
        </p:txBody>
      </p:sp>
      <p:pic>
        <p:nvPicPr>
          <p:cNvPr id="2" name="Picture 1">
            <a:extLst>
              <a:ext uri="{FF2B5EF4-FFF2-40B4-BE49-F238E27FC236}">
                <a16:creationId xmlns:a16="http://schemas.microsoft.com/office/drawing/2014/main" id="{120C57EF-BC8C-000A-CB6B-FCE9BC4F5353}"/>
              </a:ext>
            </a:extLst>
          </p:cNvPr>
          <p:cNvPicPr>
            <a:picLocks noChangeAspect="1"/>
          </p:cNvPicPr>
          <p:nvPr/>
        </p:nvPicPr>
        <p:blipFill>
          <a:blip r:embed="rId2"/>
          <a:stretch>
            <a:fillRect/>
          </a:stretch>
        </p:blipFill>
        <p:spPr>
          <a:xfrm>
            <a:off x="432426" y="4632891"/>
            <a:ext cx="6199470" cy="4165742"/>
          </a:xfrm>
          <a:prstGeom prst="rect">
            <a:avLst/>
          </a:prstGeom>
        </p:spPr>
      </p:pic>
    </p:spTree>
    <p:extLst>
      <p:ext uri="{BB962C8B-B14F-4D97-AF65-F5344CB8AC3E}">
        <p14:creationId xmlns:p14="http://schemas.microsoft.com/office/powerpoint/2010/main" val="289768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611121"/>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السيارات المستخدمة في المشروع</a:t>
            </a:r>
          </a:p>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السيارة كبيرة الحجم</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7559674" y="4632891"/>
            <a:ext cx="6365590" cy="3447801"/>
          </a:xfrm>
          <a:prstGeom prst="rect">
            <a:avLst/>
          </a:prstGeom>
        </p:spPr>
        <p:txBody>
          <a:bodyPr vert="horz" lIns="113395" tIns="56698" rIns="113395" bIns="5669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just" defTabSz="1133947" rtl="1">
              <a:spcBef>
                <a:spcPts val="1240"/>
              </a:spcBef>
              <a:defRPr/>
            </a:pPr>
            <a:r>
              <a:rPr lang="ar-EG" sz="3968" dirty="0"/>
              <a:t>السيارة كبيرة الحجم ويتراوح سعرها من 350 الى 750 ألف جنيه مصري. ومن الجدير بالذكر أنه يوجد العديد من المبادرات لدعم صناعة السيارات الكهربائية في مصر من خلال شركة النصر لصناعة السيارات ووجود شركاء أجانب من الصين وكوريا الجنوبية.</a:t>
            </a:r>
            <a:endParaRPr lang="en-US" sz="3472" dirty="0">
              <a:solidFill>
                <a:sysClr val="windowText" lastClr="000000"/>
              </a:solidFill>
              <a:latin typeface="Calibri" panose="020F0502020204030204"/>
            </a:endParaRPr>
          </a:p>
        </p:txBody>
      </p:sp>
      <p:pic>
        <p:nvPicPr>
          <p:cNvPr id="3" name="Picture 2">
            <a:extLst>
              <a:ext uri="{FF2B5EF4-FFF2-40B4-BE49-F238E27FC236}">
                <a16:creationId xmlns:a16="http://schemas.microsoft.com/office/drawing/2014/main" id="{669FE5AE-27A9-60A2-42E2-386AE5568B86}"/>
              </a:ext>
            </a:extLst>
          </p:cNvPr>
          <p:cNvPicPr>
            <a:picLocks noChangeAspect="1"/>
          </p:cNvPicPr>
          <p:nvPr/>
        </p:nvPicPr>
        <p:blipFill>
          <a:blip r:embed="rId2"/>
          <a:stretch>
            <a:fillRect/>
          </a:stretch>
        </p:blipFill>
        <p:spPr>
          <a:xfrm>
            <a:off x="308620" y="4368866"/>
            <a:ext cx="6821528" cy="4253834"/>
          </a:xfrm>
          <a:prstGeom prst="rect">
            <a:avLst/>
          </a:prstGeom>
        </p:spPr>
      </p:pic>
    </p:spTree>
    <p:extLst>
      <p:ext uri="{BB962C8B-B14F-4D97-AF65-F5344CB8AC3E}">
        <p14:creationId xmlns:p14="http://schemas.microsoft.com/office/powerpoint/2010/main" val="118889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18108" y="1650897"/>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الفئة المستفيدة من المشروع</a:t>
            </a:r>
          </a:p>
        </p:txBody>
      </p:sp>
      <p:sp>
        <p:nvSpPr>
          <p:cNvPr id="9" name="Content Placeholder 2"/>
          <p:cNvSpPr txBox="1">
            <a:spLocks/>
          </p:cNvSpPr>
          <p:nvPr/>
        </p:nvSpPr>
        <p:spPr>
          <a:xfrm>
            <a:off x="154630" y="3498939"/>
            <a:ext cx="14603917" cy="5945407"/>
          </a:xfrm>
          <a:prstGeom prst="rect">
            <a:avLst/>
          </a:prstGeom>
        </p:spPr>
        <p:txBody>
          <a:bodyPr vert="horz" lIns="113395" tIns="56698" rIns="113395" bIns="5669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defRPr/>
            </a:pPr>
            <a:r>
              <a:rPr lang="ar-EG" sz="3968" dirty="0">
                <a:latin typeface="Times New Roman" panose="02020603050405020304" pitchFamily="18" charset="0"/>
                <a:ea typeface="Times New Roman" panose="02020603050405020304" pitchFamily="18" charset="0"/>
                <a:cs typeface="+mj-cs"/>
              </a:rPr>
              <a:t>يستهدف المشروع المرأة بشكل كامل وبنسبة 100%، حيث أن المشروع يعتمد على قائدات السيارات (الكابتن) من السيدات والفتيات فقط ولا يسمح للرجال بقيادة أو استخدام السيارات على الاطلاق. ومما لا شك فيه أن المشروع يدعم مبدأ التمكين الاقتصادي للمرأة خاصة المرأة المعيلة من المطلقات والأرامل و ذوات الإعاقة منهن بما يضمن لهن مصدر دخل ثابت وحياة كريمة. </a:t>
            </a:r>
          </a:p>
          <a:p>
            <a:pPr algn="just" rtl="1">
              <a:defRPr/>
            </a:pPr>
            <a:r>
              <a:rPr lang="ar-EG" sz="3968" dirty="0">
                <a:latin typeface="Times New Roman" panose="02020603050405020304" pitchFamily="18" charset="0"/>
                <a:ea typeface="Times New Roman" panose="02020603050405020304" pitchFamily="18" charset="0"/>
                <a:cs typeface="+mj-cs"/>
              </a:rPr>
              <a:t>يلتزم المشروع كذلك بأن يكون جميع القائمات على إدارة المشروع من العنصر النسائي سواء مكاتب التشغيل المختلفة بالمحافظة ومراكزها، إدارة الحسابات، إدارة الجانب التكنولوجي، خدمة العملاء والشكاوى، وإدارة مراكز الصيانة وغيرها من الإدارات الفرعية الآخرى.</a:t>
            </a:r>
          </a:p>
          <a:p>
            <a:pPr algn="just" rtl="1">
              <a:defRPr/>
            </a:pPr>
            <a:r>
              <a:rPr lang="ar-EG" sz="3968" dirty="0">
                <a:latin typeface="Times New Roman" panose="02020603050405020304" pitchFamily="18" charset="0"/>
                <a:ea typeface="Times New Roman" panose="02020603050405020304" pitchFamily="18" charset="0"/>
                <a:cs typeface="+mj-cs"/>
              </a:rPr>
              <a:t> يقدم المشروع أيضا برنامج متكامل لمساعدة المرأة على تعلم قيادة السيارات وكذلك استخراج رخصة القيادة من الإدارة العامة للمرور. </a:t>
            </a:r>
            <a:endParaRPr lang="en-US" sz="3968" dirty="0">
              <a:latin typeface="Times New Roman" panose="02020603050405020304" pitchFamily="18" charset="0"/>
              <a:ea typeface="Times New Roman" panose="02020603050405020304" pitchFamily="18" charset="0"/>
              <a:cs typeface="+mj-cs"/>
            </a:endParaRPr>
          </a:p>
          <a:p>
            <a:pPr algn="just" rtl="1">
              <a:defRPr/>
            </a:pPr>
            <a:r>
              <a:rPr lang="ar-EG" sz="3968" dirty="0">
                <a:latin typeface="Times New Roman" panose="02020603050405020304" pitchFamily="18" charset="0"/>
                <a:ea typeface="Times New Roman" panose="02020603050405020304" pitchFamily="18" charset="0"/>
                <a:cs typeface="+mj-cs"/>
              </a:rPr>
              <a:t>يهدف المشروع الى توفير وسيلة مواصلات آمنة ومريحة للسيدات بعيدا عن مشكلات التحرش والازدحام مما يشعرهن بأنهن جزء مهم في المجتمع تسعى الدولة لحمايته وتقديم الخدمات المناسبة له بما يتناسب مع ظروفهن.</a:t>
            </a:r>
          </a:p>
          <a:p>
            <a:pPr algn="just" rtl="1">
              <a:defRPr/>
            </a:pPr>
            <a:r>
              <a:rPr lang="ar-EG" sz="3968" dirty="0">
                <a:latin typeface="Times New Roman" panose="02020603050405020304" pitchFamily="18" charset="0"/>
                <a:ea typeface="Times New Roman" panose="02020603050405020304" pitchFamily="18" charset="0"/>
                <a:cs typeface="+mj-cs"/>
              </a:rPr>
              <a:t>يرسخ مبدأ مشاركة المرأة بقطاعات الأعمال المختلفة ويبرز أهمية دورها في قيادة سيارات التاكسي.</a:t>
            </a:r>
          </a:p>
          <a:p>
            <a:pPr marL="0" indent="0" algn="r" defTabSz="1133947" rtl="1">
              <a:spcBef>
                <a:spcPts val="1240"/>
              </a:spcBef>
              <a:buNone/>
              <a:defRPr/>
            </a:pPr>
            <a:endParaRPr lang="en-US" sz="3472" dirty="0">
              <a:solidFill>
                <a:sysClr val="windowText" lastClr="000000"/>
              </a:solidFill>
              <a:latin typeface="Calibri" panose="020F0502020204030204"/>
            </a:endParaRPr>
          </a:p>
        </p:txBody>
      </p:sp>
    </p:spTree>
    <p:extLst>
      <p:ext uri="{BB962C8B-B14F-4D97-AF65-F5344CB8AC3E}">
        <p14:creationId xmlns:p14="http://schemas.microsoft.com/office/powerpoint/2010/main" val="57007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8780" y="2133976"/>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المميزات التنافسية للمشروع</a:t>
            </a:r>
          </a:p>
        </p:txBody>
      </p:sp>
      <p:sp>
        <p:nvSpPr>
          <p:cNvPr id="9" name="Content Placeholder 2"/>
          <p:cNvSpPr txBox="1">
            <a:spLocks/>
          </p:cNvSpPr>
          <p:nvPr/>
        </p:nvSpPr>
        <p:spPr>
          <a:xfrm>
            <a:off x="154630" y="3498939"/>
            <a:ext cx="14603917" cy="594540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b="1"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التمكين الاقتصادي للمرأة</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الأمن والأمان</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الحفاظ على البيئة</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استخدام التطبيقات التكنولوجية المختلفة</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سياسات التسعير(الأسعار التنافسية) </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التكرار والتوسع</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الجانب الابتكاري للمشروع</a:t>
            </a:r>
          </a:p>
          <a:p>
            <a:pPr marL="0" indent="0" algn="r" rtl="1">
              <a:buNone/>
              <a:defRPr/>
            </a:pPr>
            <a:endParaRPr lang="ar-EG" sz="3472" b="1" dirty="0">
              <a:solidFill>
                <a:sysClr val="windowText" lastClr="000000"/>
              </a:solidFill>
              <a:latin typeface="Calibri" panose="020F0502020204030204"/>
              <a:cs typeface="+mj-cs"/>
            </a:endParaRPr>
          </a:p>
          <a:p>
            <a:pPr marL="0" indent="0" algn="r" defTabSz="1133947" rtl="1">
              <a:spcBef>
                <a:spcPts val="1240"/>
              </a:spcBef>
              <a:buNone/>
              <a:defRPr/>
            </a:pPr>
            <a:endParaRPr lang="en-US" sz="3472" dirty="0">
              <a:solidFill>
                <a:sysClr val="windowText" lastClr="000000"/>
              </a:solidFill>
              <a:latin typeface="Calibri" panose="020F0502020204030204"/>
            </a:endParaRPr>
          </a:p>
        </p:txBody>
      </p:sp>
      <p:pic>
        <p:nvPicPr>
          <p:cNvPr id="2" name="Picture 1">
            <a:extLst>
              <a:ext uri="{FF2B5EF4-FFF2-40B4-BE49-F238E27FC236}">
                <a16:creationId xmlns:a16="http://schemas.microsoft.com/office/drawing/2014/main" id="{6AED519A-7DBF-6CEB-965E-8349036BB618}"/>
              </a:ext>
            </a:extLst>
          </p:cNvPr>
          <p:cNvPicPr>
            <a:picLocks noChangeAspect="1"/>
          </p:cNvPicPr>
          <p:nvPr/>
        </p:nvPicPr>
        <p:blipFill>
          <a:blip r:embed="rId2"/>
          <a:stretch>
            <a:fillRect/>
          </a:stretch>
        </p:blipFill>
        <p:spPr>
          <a:xfrm>
            <a:off x="678650" y="3498940"/>
            <a:ext cx="7477167" cy="5791213"/>
          </a:xfrm>
          <a:prstGeom prst="rect">
            <a:avLst/>
          </a:prstGeom>
        </p:spPr>
      </p:pic>
    </p:spTree>
    <p:extLst>
      <p:ext uri="{BB962C8B-B14F-4D97-AF65-F5344CB8AC3E}">
        <p14:creationId xmlns:p14="http://schemas.microsoft.com/office/powerpoint/2010/main" val="136673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28447" y="1529696"/>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أثر المشروع وتطبيقاته</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549794" y="3395854"/>
            <a:ext cx="14046100" cy="6048493"/>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EG" sz="3968" b="1" dirty="0"/>
              <a:t>الأثر الاقتصادي </a:t>
            </a:r>
          </a:p>
          <a:p>
            <a:pPr algn="just" rtl="1"/>
            <a:r>
              <a:rPr lang="ar-EG" sz="3968" dirty="0"/>
              <a:t>توفير </a:t>
            </a:r>
            <a:r>
              <a:rPr lang="ar-EG" sz="3472" dirty="0"/>
              <a:t>1650 فرصة عمل بمستوى دخل متوسط.</a:t>
            </a:r>
          </a:p>
          <a:p>
            <a:pPr algn="just" rtl="1"/>
            <a:r>
              <a:rPr lang="ar-EG" sz="3472" dirty="0"/>
              <a:t>توفر السيارة دخل يومي للكابتن يمثل 476 جنيه (12,376شهريا) والشركة تحقق دخل 76 جنيه من السيارة الواحدة يوميا (1,976 شهريا). </a:t>
            </a:r>
          </a:p>
          <a:p>
            <a:pPr algn="just" rtl="1"/>
            <a:r>
              <a:rPr lang="ar-EG" sz="3472" b="1" dirty="0"/>
              <a:t>الأثر البيئي</a:t>
            </a:r>
          </a:p>
          <a:p>
            <a:pPr algn="just" rtl="1"/>
            <a:r>
              <a:rPr lang="ar-EG" sz="3472" dirty="0"/>
              <a:t>توفير كمية من الوقود تقدر بـأكثر من 2 مليون لتر وقود في أول ثلاث سنوات.</a:t>
            </a:r>
          </a:p>
          <a:p>
            <a:pPr algn="just" rtl="1"/>
            <a:r>
              <a:rPr lang="ar-EG" sz="3472" dirty="0"/>
              <a:t>الى جانب تقليل انبعاثات أول اكسيد الكربون سنويا و غيرها من الاكاسيد الضارة.</a:t>
            </a:r>
          </a:p>
          <a:p>
            <a:pPr marL="283487" indent="-283487" algn="r" defTabSz="1133947" rtl="1">
              <a:spcBef>
                <a:spcPts val="1240"/>
              </a:spcBef>
              <a:defRPr/>
            </a:pPr>
            <a:r>
              <a:rPr lang="ar-EG" sz="3472" b="1" dirty="0">
                <a:solidFill>
                  <a:sysClr val="windowText" lastClr="000000"/>
                </a:solidFill>
                <a:latin typeface="Calibri" panose="020F0502020204030204"/>
                <a:cs typeface="Arial" panose="020B0604020202020204" pitchFamily="34" charset="0"/>
              </a:rPr>
              <a:t>الأثر الاجتماعي</a:t>
            </a:r>
          </a:p>
          <a:p>
            <a:pPr marL="283487" indent="-283487" algn="r" defTabSz="1133947" rtl="1">
              <a:spcBef>
                <a:spcPts val="1240"/>
              </a:spcBef>
              <a:defRPr/>
            </a:pPr>
            <a:r>
              <a:rPr lang="ar-EG" sz="3472" dirty="0">
                <a:solidFill>
                  <a:sysClr val="windowText" lastClr="000000"/>
                </a:solidFill>
                <a:latin typeface="Calibri" panose="020F0502020204030204"/>
                <a:cs typeface="Arial" panose="020B0604020202020204" pitchFamily="34" charset="0"/>
              </a:rPr>
              <a:t>توفير بيئة تنقل آمنة ومريحة للمرأة التي تخشى من ركوب سيارات الأجرة التي يقودها ويشاركها في استخدامها الرجال. سيؤدي المشروع بدون شك إلى الحد من ظاهرة التحرش داخل الموصلات العامة وحماية السيدات من التعرض لأي حوادث. </a:t>
            </a: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6838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9117" y="1752018"/>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ما تم تنفيذه من المشروع والخطط المستقبلية</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549794" y="3395854"/>
            <a:ext cx="13530101" cy="6048493"/>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3947" rtl="1">
              <a:spcBef>
                <a:spcPts val="1240"/>
              </a:spcBef>
              <a:buNone/>
              <a:defRPr/>
            </a:pPr>
            <a:r>
              <a:rPr lang="ar-EG" sz="3472" b="1" dirty="0">
                <a:solidFill>
                  <a:sysClr val="windowText" lastClr="000000"/>
                </a:solidFill>
                <a:latin typeface="Calibri" panose="020F0502020204030204"/>
                <a:cs typeface="Arial" panose="020B0604020202020204" pitchFamily="34" charset="0"/>
              </a:rPr>
              <a:t>ما تم تنفيذه:</a:t>
            </a:r>
          </a:p>
          <a:p>
            <a:pPr marL="0" indent="0" algn="r" rtl="1">
              <a:buNone/>
              <a:defRPr/>
            </a:pPr>
            <a:r>
              <a:rPr lang="ar-EG" sz="3472" dirty="0">
                <a:solidFill>
                  <a:sysClr val="windowText" lastClr="000000"/>
                </a:solidFill>
                <a:latin typeface="Calibri" panose="020F0502020204030204"/>
                <a:cs typeface="Arial" panose="020B0604020202020204" pitchFamily="34" charset="0"/>
              </a:rPr>
              <a:t>بروتوكول التعاون مع البنك</a:t>
            </a:r>
          </a:p>
          <a:p>
            <a:pPr marL="0" indent="0" algn="r" rtl="1">
              <a:buNone/>
              <a:defRPr/>
            </a:pPr>
            <a:r>
              <a:rPr lang="ar-EG" sz="3472" dirty="0">
                <a:solidFill>
                  <a:sysClr val="windowText" lastClr="000000"/>
                </a:solidFill>
                <a:latin typeface="Calibri" panose="020F0502020204030204"/>
                <a:cs typeface="Arial" panose="020B0604020202020204" pitchFamily="34" charset="0"/>
              </a:rPr>
              <a:t>التطبيق الالكتروني والموقع الالكتروني</a:t>
            </a:r>
          </a:p>
          <a:p>
            <a:pPr marL="0" indent="0" algn="r" defTabSz="1133947" rtl="1">
              <a:spcBef>
                <a:spcPts val="1240"/>
              </a:spcBef>
              <a:buNone/>
              <a:defRPr/>
            </a:pPr>
            <a:r>
              <a:rPr lang="ar-EG" sz="3472" dirty="0">
                <a:solidFill>
                  <a:sysClr val="windowText" lastClr="000000"/>
                </a:solidFill>
                <a:latin typeface="Calibri" panose="020F0502020204030204"/>
                <a:cs typeface="Arial" panose="020B0604020202020204" pitchFamily="34" charset="0"/>
              </a:rPr>
              <a:t>دراسة الجدوى (الدراسة التسويقية والفنية والمالية)</a:t>
            </a:r>
          </a:p>
          <a:p>
            <a:pPr marL="0" indent="0" algn="r" defTabSz="1133947" rtl="1">
              <a:spcBef>
                <a:spcPts val="1240"/>
              </a:spcBef>
              <a:buNone/>
              <a:defRPr/>
            </a:pPr>
            <a:r>
              <a:rPr lang="ar-EG" sz="3472" dirty="0">
                <a:solidFill>
                  <a:sysClr val="windowText" lastClr="000000"/>
                </a:solidFill>
                <a:latin typeface="Calibri" panose="020F0502020204030204"/>
                <a:cs typeface="Arial" panose="020B0604020202020204" pitchFamily="34" charset="0"/>
              </a:rPr>
              <a:t>مقترح المشروع يوضح كافة جوانب المشروع بما في ذلك المعايير الخمسة</a:t>
            </a:r>
          </a:p>
          <a:p>
            <a:pPr marL="0" indent="0" algn="r" defTabSz="1133947" rtl="1">
              <a:spcBef>
                <a:spcPts val="1240"/>
              </a:spcBef>
              <a:buNone/>
              <a:defRPr/>
            </a:pPr>
            <a:r>
              <a:rPr lang="ar-EG" sz="3472" b="1" dirty="0">
                <a:solidFill>
                  <a:sysClr val="windowText" lastClr="000000"/>
                </a:solidFill>
                <a:latin typeface="Calibri Light" panose="020F0302020204030204"/>
                <a:ea typeface="+mj-ea"/>
                <a:cs typeface="Times New Roman" panose="02020603050405020304" pitchFamily="18" charset="0"/>
              </a:rPr>
              <a:t>الخطط المستقبلية:</a:t>
            </a:r>
          </a:p>
          <a:p>
            <a:pPr marL="0" indent="0" algn="r" defTabSz="1133947" rtl="1">
              <a:spcBef>
                <a:spcPts val="1240"/>
              </a:spcBef>
              <a:buNone/>
              <a:defRPr/>
            </a:pPr>
            <a:r>
              <a:rPr lang="ar-EG" sz="3472" dirty="0">
                <a:solidFill>
                  <a:sysClr val="windowText" lastClr="000000"/>
                </a:solidFill>
                <a:latin typeface="Calibri Light" panose="020F0302020204030204"/>
                <a:ea typeface="+mj-ea"/>
                <a:cs typeface="Times New Roman" panose="02020603050405020304" pitchFamily="18" charset="0"/>
              </a:rPr>
              <a:t>وضع خطة الاستدامة</a:t>
            </a:r>
          </a:p>
          <a:p>
            <a:pPr marL="0" indent="0" algn="r" defTabSz="1133947" rtl="1">
              <a:spcBef>
                <a:spcPts val="1240"/>
              </a:spcBef>
              <a:buNone/>
              <a:defRPr/>
            </a:pPr>
            <a:r>
              <a:rPr lang="ar-EG" sz="3472" dirty="0">
                <a:solidFill>
                  <a:sysClr val="windowText" lastClr="000000"/>
                </a:solidFill>
                <a:latin typeface="Calibri Light" panose="020F0302020204030204"/>
                <a:ea typeface="+mj-ea"/>
                <a:cs typeface="Times New Roman" panose="02020603050405020304" pitchFamily="18" charset="0"/>
              </a:rPr>
              <a:t>الاستدامة المالية و الاستدامة البيئية والاستدامة الاجتماعية والاستدامة التنظيمية</a:t>
            </a:r>
          </a:p>
          <a:p>
            <a:pPr marL="0" indent="0" algn="r" defTabSz="1133947" rtl="1">
              <a:spcBef>
                <a:spcPts val="1240"/>
              </a:spcBef>
              <a:buNone/>
              <a:defRPr/>
            </a:pPr>
            <a:endParaRPr lang="ar-EG" sz="3472" b="1"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4136185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839</Words>
  <Application>Microsoft Office PowerPoint</Application>
  <PresentationFormat>Custom</PresentationFormat>
  <Paragraphs>64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Simplified Arabic</vt:lpstr>
      <vt:lpstr>Times New Roman</vt:lpstr>
      <vt:lpstr>Office Theme</vt:lpstr>
      <vt:lpstr>تاكسي السيدات الآمن Women Safe Taxi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8</cp:revision>
  <dcterms:created xsi:type="dcterms:W3CDTF">2022-09-29T13:35:57Z</dcterms:created>
  <dcterms:modified xsi:type="dcterms:W3CDTF">2022-10-22T00:43:33Z</dcterms:modified>
</cp:coreProperties>
</file>