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Lst>
  <p:notesMasterIdLst>
    <p:notesMasterId r:id="rId26"/>
  </p:notesMasterIdLst>
  <p:sldIdLst>
    <p:sldId id="256" r:id="rId2"/>
    <p:sldId id="282" r:id="rId3"/>
    <p:sldId id="267" r:id="rId4"/>
    <p:sldId id="273" r:id="rId5"/>
    <p:sldId id="274" r:id="rId6"/>
    <p:sldId id="280" r:id="rId7"/>
    <p:sldId id="276" r:id="rId8"/>
    <p:sldId id="277" r:id="rId9"/>
    <p:sldId id="278" r:id="rId10"/>
    <p:sldId id="279" r:id="rId11"/>
    <p:sldId id="285" r:id="rId12"/>
    <p:sldId id="283" r:id="rId13"/>
    <p:sldId id="286" r:id="rId14"/>
    <p:sldId id="287" r:id="rId15"/>
    <p:sldId id="288" r:id="rId16"/>
    <p:sldId id="289" r:id="rId17"/>
    <p:sldId id="290" r:id="rId18"/>
    <p:sldId id="291" r:id="rId19"/>
    <p:sldId id="292" r:id="rId20"/>
    <p:sldId id="293" r:id="rId21"/>
    <p:sldId id="294" r:id="rId22"/>
    <p:sldId id="295" r:id="rId23"/>
    <p:sldId id="284" r:id="rId24"/>
    <p:sldId id="270" r:id="rId25"/>
  </p:sldIdLst>
  <p:sldSz cx="15119350" cy="10691813"/>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Traditional Arabic" panose="02020603050405020304" pitchFamily="18" charset="-78"/>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47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B2VFaNZ44PNz4uP7I6Lqi6La8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F304B-D5D1-4766-8A30-F2FECA247CFF}" v="4" dt="2023-11-05T12:23:36.531"/>
    <p1510:client id="{27FE657E-FB66-4671-8C30-FCC9876029C4}" v="30" dt="2023-11-05T14:16:36.606"/>
  </p1510:revLst>
</p1510:revInfo>
</file>

<file path=ppt/tableStyles.xml><?xml version="1.0" encoding="utf-8"?>
<a:tblStyleLst xmlns:a="http://schemas.openxmlformats.org/drawingml/2006/main" def="{B35D642F-0666-4735-B54B-B2A15D4665CD}">
  <a:tblStyle styleId="{B35D642F-0666-4735-B54B-B2A15D4665C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368" y="34"/>
      </p:cViewPr>
      <p:guideLst>
        <p:guide orient="horz" pos="3368"/>
        <p:guide pos="47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58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E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7"/>
          <p:cNvSpPr txBox="1">
            <a:spLocks noGrp="1"/>
          </p:cNvSpPr>
          <p:nvPr>
            <p:ph type="title"/>
          </p:nvPr>
        </p:nvSpPr>
        <p:spPr>
          <a:xfrm>
            <a:off x="755968" y="428169"/>
            <a:ext cx="13607415" cy="1781969"/>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7"/>
          <p:cNvSpPr txBox="1">
            <a:spLocks noGrp="1"/>
          </p:cNvSpPr>
          <p:nvPr>
            <p:ph type="body" idx="1"/>
          </p:nvPr>
        </p:nvSpPr>
        <p:spPr>
          <a:xfrm>
            <a:off x="755968" y="2494759"/>
            <a:ext cx="13607415" cy="7056102"/>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17"/>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b="0" i="0" u="none" strike="noStrike" cap="none">
                <a:solidFill>
                  <a:schemeClr val="dk1"/>
                </a:solidFill>
                <a:latin typeface="Calibri"/>
                <a:ea typeface="Calibri"/>
                <a:cs typeface="Calibri"/>
                <a:sym typeface="Calibri"/>
              </a:defRPr>
            </a:lvl1pPr>
            <a:lvl2pPr marL="0" marR="0" lvl="1" indent="0" algn="l" rtl="0">
              <a:spcBef>
                <a:spcPts val="0"/>
              </a:spcBef>
              <a:buNone/>
              <a:defRPr sz="2371" b="0" i="0" u="none" strike="noStrike" cap="none">
                <a:solidFill>
                  <a:schemeClr val="dk1"/>
                </a:solidFill>
                <a:latin typeface="Calibri"/>
                <a:ea typeface="Calibri"/>
                <a:cs typeface="Calibri"/>
                <a:sym typeface="Calibri"/>
              </a:defRPr>
            </a:lvl2pPr>
            <a:lvl3pPr marL="0" marR="0" lvl="2" indent="0" algn="l" rtl="0">
              <a:spcBef>
                <a:spcPts val="0"/>
              </a:spcBef>
              <a:buNone/>
              <a:defRPr sz="2371" b="0" i="0" u="none" strike="noStrike" cap="none">
                <a:solidFill>
                  <a:schemeClr val="dk1"/>
                </a:solidFill>
                <a:latin typeface="Calibri"/>
                <a:ea typeface="Calibri"/>
                <a:cs typeface="Calibri"/>
                <a:sym typeface="Calibri"/>
              </a:defRPr>
            </a:lvl3pPr>
            <a:lvl4pPr marL="0" marR="0" lvl="3" indent="0" algn="l" rtl="0">
              <a:spcBef>
                <a:spcPts val="0"/>
              </a:spcBef>
              <a:buNone/>
              <a:defRPr sz="2371" b="0" i="0" u="none" strike="noStrike" cap="none">
                <a:solidFill>
                  <a:schemeClr val="dk1"/>
                </a:solidFill>
                <a:latin typeface="Calibri"/>
                <a:ea typeface="Calibri"/>
                <a:cs typeface="Calibri"/>
                <a:sym typeface="Calibri"/>
              </a:defRPr>
            </a:lvl4pPr>
            <a:lvl5pPr marL="0" marR="0" lvl="4" indent="0" algn="l" rtl="0">
              <a:spcBef>
                <a:spcPts val="0"/>
              </a:spcBef>
              <a:buNone/>
              <a:defRPr sz="2371" b="0" i="0" u="none" strike="noStrike" cap="none">
                <a:solidFill>
                  <a:schemeClr val="dk1"/>
                </a:solidFill>
                <a:latin typeface="Calibri"/>
                <a:ea typeface="Calibri"/>
                <a:cs typeface="Calibri"/>
                <a:sym typeface="Calibri"/>
              </a:defRPr>
            </a:lvl5pPr>
            <a:lvl6pPr marL="0" marR="0" lvl="5" indent="0" algn="l" rtl="0">
              <a:spcBef>
                <a:spcPts val="0"/>
              </a:spcBef>
              <a:buNone/>
              <a:defRPr sz="2371" b="0" i="0" u="none" strike="noStrike" cap="none">
                <a:solidFill>
                  <a:schemeClr val="dk1"/>
                </a:solidFill>
                <a:latin typeface="Calibri"/>
                <a:ea typeface="Calibri"/>
                <a:cs typeface="Calibri"/>
                <a:sym typeface="Calibri"/>
              </a:defRPr>
            </a:lvl6pPr>
            <a:lvl7pPr marL="0" marR="0" lvl="6" indent="0" algn="l" rtl="0">
              <a:spcBef>
                <a:spcPts val="0"/>
              </a:spcBef>
              <a:buNone/>
              <a:defRPr sz="2371" b="0" i="0" u="none" strike="noStrike" cap="none">
                <a:solidFill>
                  <a:schemeClr val="dk1"/>
                </a:solidFill>
                <a:latin typeface="Calibri"/>
                <a:ea typeface="Calibri"/>
                <a:cs typeface="Calibri"/>
                <a:sym typeface="Calibri"/>
              </a:defRPr>
            </a:lvl7pPr>
            <a:lvl8pPr marL="0" marR="0" lvl="7" indent="0" algn="l" rtl="0">
              <a:spcBef>
                <a:spcPts val="0"/>
              </a:spcBef>
              <a:buNone/>
              <a:defRPr sz="2371" b="0" i="0" u="none" strike="noStrike" cap="none">
                <a:solidFill>
                  <a:schemeClr val="dk1"/>
                </a:solidFill>
                <a:latin typeface="Calibri"/>
                <a:ea typeface="Calibri"/>
                <a:cs typeface="Calibri"/>
                <a:sym typeface="Calibri"/>
              </a:defRPr>
            </a:lvl8pPr>
            <a:lvl9pPr marL="0" marR="0" lvl="8" indent="0" algn="l" rtl="0">
              <a:spcBef>
                <a:spcPts val="0"/>
              </a:spcBef>
              <a:buNone/>
              <a:defRPr sz="2371"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755968" y="428169"/>
            <a:ext cx="13607415" cy="1781969"/>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6"/>
          <p:cNvSpPr txBox="1">
            <a:spLocks noGrp="1"/>
          </p:cNvSpPr>
          <p:nvPr>
            <p:ph type="body" idx="1"/>
          </p:nvPr>
        </p:nvSpPr>
        <p:spPr>
          <a:xfrm rot="5400000">
            <a:off x="4031624" y="-780897"/>
            <a:ext cx="7056102" cy="13607415"/>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26"/>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27"/>
          <p:cNvSpPr txBox="1">
            <a:spLocks noGrp="1"/>
          </p:cNvSpPr>
          <p:nvPr>
            <p:ph type="title"/>
          </p:nvPr>
        </p:nvSpPr>
        <p:spPr>
          <a:xfrm rot="5400000">
            <a:off x="8101110" y="3288589"/>
            <a:ext cx="9122690" cy="3401854"/>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7"/>
          <p:cNvSpPr txBox="1">
            <a:spLocks noGrp="1"/>
          </p:cNvSpPr>
          <p:nvPr>
            <p:ph type="body" idx="1"/>
          </p:nvPr>
        </p:nvSpPr>
        <p:spPr>
          <a:xfrm rot="5400000">
            <a:off x="1171409" y="12730"/>
            <a:ext cx="9122690" cy="9953572"/>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27"/>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8"/>
          <p:cNvSpPr txBox="1">
            <a:spLocks noGrp="1"/>
          </p:cNvSpPr>
          <p:nvPr>
            <p:ph type="ctrTitle"/>
          </p:nvPr>
        </p:nvSpPr>
        <p:spPr>
          <a:xfrm>
            <a:off x="1133952" y="3321394"/>
            <a:ext cx="12851447" cy="229181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subTitle" idx="1"/>
          </p:nvPr>
        </p:nvSpPr>
        <p:spPr>
          <a:xfrm>
            <a:off x="2267903" y="6058694"/>
            <a:ext cx="10583545" cy="2732352"/>
          </a:xfrm>
          <a:prstGeom prst="rect">
            <a:avLst/>
          </a:prstGeom>
          <a:noFill/>
          <a:ln>
            <a:noFill/>
          </a:ln>
        </p:spPr>
        <p:txBody>
          <a:bodyPr spcFirstLastPara="1" wrap="square" lIns="91425" tIns="45700" rIns="91425" bIns="45700" anchor="t" anchorCtr="0">
            <a:norm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18"/>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1194326" y="6870483"/>
            <a:ext cx="12851447" cy="2123513"/>
          </a:xfrm>
          <a:prstGeom prst="rect">
            <a:avLst/>
          </a:prstGeom>
          <a:noFill/>
          <a:ln>
            <a:noFill/>
          </a:ln>
        </p:spPr>
        <p:txBody>
          <a:bodyPr spcFirstLastPara="1" wrap="square" lIns="91425" tIns="45700" rIns="91425" bIns="45700" anchor="t" anchorCtr="0">
            <a:normAutofit/>
          </a:bodyPr>
          <a:lstStyle>
            <a:lvl1pPr lvl="0" algn="l" rtl="1">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1194326" y="4531648"/>
            <a:ext cx="12851447" cy="2338833"/>
          </a:xfrm>
          <a:prstGeom prst="rect">
            <a:avLst/>
          </a:prstGeom>
          <a:noFill/>
          <a:ln>
            <a:noFill/>
          </a:ln>
        </p:spPr>
        <p:txBody>
          <a:bodyPr spcFirstLastPara="1" wrap="square" lIns="91425" tIns="45700" rIns="91425" bIns="45700" anchor="b" anchorCtr="0">
            <a:norm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9" name="Google Shape;29;p19"/>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755968" y="428169"/>
            <a:ext cx="13607415" cy="1781969"/>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755968" y="2494759"/>
            <a:ext cx="6677713" cy="7056102"/>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20"/>
          <p:cNvSpPr txBox="1">
            <a:spLocks noGrp="1"/>
          </p:cNvSpPr>
          <p:nvPr>
            <p:ph type="body" idx="2"/>
          </p:nvPr>
        </p:nvSpPr>
        <p:spPr>
          <a:xfrm>
            <a:off x="7685669" y="2494759"/>
            <a:ext cx="6677713" cy="7056102"/>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755968" y="428169"/>
            <a:ext cx="13607415" cy="1781969"/>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755968" y="2393285"/>
            <a:ext cx="6680339" cy="997407"/>
          </a:xfrm>
          <a:prstGeom prst="rect">
            <a:avLst/>
          </a:prstGeom>
          <a:noFill/>
          <a:ln>
            <a:noFill/>
          </a:ln>
        </p:spPr>
        <p:txBody>
          <a:bodyPr spcFirstLastPara="1" wrap="square" lIns="91425" tIns="45700" rIns="91425" bIns="45700" anchor="b" anchorCtr="0">
            <a:norm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21"/>
          <p:cNvSpPr txBox="1">
            <a:spLocks noGrp="1"/>
          </p:cNvSpPr>
          <p:nvPr>
            <p:ph type="body" idx="2"/>
          </p:nvPr>
        </p:nvSpPr>
        <p:spPr>
          <a:xfrm>
            <a:off x="755968" y="3390691"/>
            <a:ext cx="6680339" cy="6160168"/>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21"/>
          <p:cNvSpPr txBox="1">
            <a:spLocks noGrp="1"/>
          </p:cNvSpPr>
          <p:nvPr>
            <p:ph type="body" idx="3"/>
          </p:nvPr>
        </p:nvSpPr>
        <p:spPr>
          <a:xfrm>
            <a:off x="7680421" y="2393285"/>
            <a:ext cx="6682963" cy="997407"/>
          </a:xfrm>
          <a:prstGeom prst="rect">
            <a:avLst/>
          </a:prstGeom>
          <a:noFill/>
          <a:ln>
            <a:noFill/>
          </a:ln>
        </p:spPr>
        <p:txBody>
          <a:bodyPr spcFirstLastPara="1" wrap="square" lIns="91425" tIns="45700" rIns="91425" bIns="45700" anchor="b" anchorCtr="0">
            <a:norm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21"/>
          <p:cNvSpPr txBox="1">
            <a:spLocks noGrp="1"/>
          </p:cNvSpPr>
          <p:nvPr>
            <p:ph type="body" idx="4"/>
          </p:nvPr>
        </p:nvSpPr>
        <p:spPr>
          <a:xfrm>
            <a:off x="7680421" y="3390691"/>
            <a:ext cx="6682963" cy="6160168"/>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21"/>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755968" y="428169"/>
            <a:ext cx="13607415" cy="1781969"/>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3"/>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4"/>
          <p:cNvSpPr txBox="1">
            <a:spLocks noGrp="1"/>
          </p:cNvSpPr>
          <p:nvPr>
            <p:ph type="title"/>
          </p:nvPr>
        </p:nvSpPr>
        <p:spPr>
          <a:xfrm>
            <a:off x="755970" y="425693"/>
            <a:ext cx="4974162" cy="1811668"/>
          </a:xfrm>
          <a:prstGeom prst="rect">
            <a:avLst/>
          </a:prstGeom>
          <a:noFill/>
          <a:ln>
            <a:noFill/>
          </a:ln>
        </p:spPr>
        <p:txBody>
          <a:bodyPr spcFirstLastPara="1" wrap="square" lIns="91425" tIns="45700" rIns="91425" bIns="45700" anchor="b" anchorCtr="0">
            <a:normAutofit/>
          </a:bodyPr>
          <a:lstStyle>
            <a:lvl1pPr lvl="0" algn="l"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4"/>
          <p:cNvSpPr txBox="1">
            <a:spLocks noGrp="1"/>
          </p:cNvSpPr>
          <p:nvPr>
            <p:ph type="body" idx="1"/>
          </p:nvPr>
        </p:nvSpPr>
        <p:spPr>
          <a:xfrm>
            <a:off x="5911247" y="425695"/>
            <a:ext cx="8452137" cy="9125166"/>
          </a:xfrm>
          <a:prstGeom prst="rect">
            <a:avLst/>
          </a:prstGeom>
          <a:noFill/>
          <a:ln>
            <a:noFill/>
          </a:ln>
        </p:spPr>
        <p:txBody>
          <a:bodyPr spcFirstLastPara="1" wrap="square" lIns="91425" tIns="45700" rIns="91425" bIns="45700" anchor="t" anchorCtr="0">
            <a:norm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24"/>
          <p:cNvSpPr txBox="1">
            <a:spLocks noGrp="1"/>
          </p:cNvSpPr>
          <p:nvPr>
            <p:ph type="body" idx="2"/>
          </p:nvPr>
        </p:nvSpPr>
        <p:spPr>
          <a:xfrm>
            <a:off x="755970" y="2237363"/>
            <a:ext cx="4974162" cy="7313498"/>
          </a:xfrm>
          <a:prstGeom prst="rect">
            <a:avLst/>
          </a:prstGeom>
          <a:noFill/>
          <a:ln>
            <a:noFill/>
          </a:ln>
        </p:spPr>
        <p:txBody>
          <a:bodyPr spcFirstLastPara="1" wrap="square" lIns="91425" tIns="45700" rIns="91425" bIns="45700" anchor="t" anchorCtr="0">
            <a:norm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24"/>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2963498" y="7484269"/>
            <a:ext cx="9071610" cy="883560"/>
          </a:xfrm>
          <a:prstGeom prst="rect">
            <a:avLst/>
          </a:prstGeom>
          <a:noFill/>
          <a:ln>
            <a:noFill/>
          </a:ln>
        </p:spPr>
        <p:txBody>
          <a:bodyPr spcFirstLastPara="1" wrap="square" lIns="91425" tIns="45700" rIns="91425" bIns="45700" anchor="b" anchorCtr="0">
            <a:normAutofit/>
          </a:bodyPr>
          <a:lstStyle>
            <a:lvl1pPr lvl="0" algn="l"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5"/>
          <p:cNvSpPr>
            <a:spLocks noGrp="1"/>
          </p:cNvSpPr>
          <p:nvPr>
            <p:ph type="pic" idx="2"/>
          </p:nvPr>
        </p:nvSpPr>
        <p:spPr>
          <a:xfrm>
            <a:off x="2963498" y="955333"/>
            <a:ext cx="9071610" cy="6415088"/>
          </a:xfrm>
          <a:prstGeom prst="rect">
            <a:avLst/>
          </a:prstGeom>
          <a:noFill/>
          <a:ln>
            <a:noFill/>
          </a:ln>
        </p:spPr>
      </p:sp>
      <p:sp>
        <p:nvSpPr>
          <p:cNvPr id="67" name="Google Shape;67;p25"/>
          <p:cNvSpPr txBox="1">
            <a:spLocks noGrp="1"/>
          </p:cNvSpPr>
          <p:nvPr>
            <p:ph type="body" idx="1"/>
          </p:nvPr>
        </p:nvSpPr>
        <p:spPr>
          <a:xfrm>
            <a:off x="2963498" y="8367830"/>
            <a:ext cx="9071610" cy="1254802"/>
          </a:xfrm>
          <a:prstGeom prst="rect">
            <a:avLst/>
          </a:prstGeom>
          <a:noFill/>
          <a:ln>
            <a:noFill/>
          </a:ln>
        </p:spPr>
        <p:txBody>
          <a:bodyPr spcFirstLastPara="1" wrap="square" lIns="91425" tIns="45700" rIns="91425" bIns="45700" anchor="t" anchorCtr="0">
            <a:norm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8" name="Google Shape;68;p25"/>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sldNum" idx="12"/>
          </p:nvPr>
        </p:nvSpPr>
        <p:spPr>
          <a:xfrm>
            <a:off x="10835534" y="9909729"/>
            <a:ext cx="3527849" cy="56924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371">
                <a:solidFill>
                  <a:schemeClr val="dk1"/>
                </a:solidFill>
                <a:latin typeface="Calibri"/>
                <a:ea typeface="Calibri"/>
                <a:cs typeface="Calibri"/>
                <a:sym typeface="Calibri"/>
              </a:defRPr>
            </a:lvl1pPr>
            <a:lvl2pPr marL="0" marR="0" lvl="1" indent="0" algn="l" rtl="0">
              <a:spcBef>
                <a:spcPts val="0"/>
              </a:spcBef>
              <a:buNone/>
              <a:defRPr sz="2371">
                <a:solidFill>
                  <a:schemeClr val="dk1"/>
                </a:solidFill>
                <a:latin typeface="Calibri"/>
                <a:ea typeface="Calibri"/>
                <a:cs typeface="Calibri"/>
                <a:sym typeface="Calibri"/>
              </a:defRPr>
            </a:lvl2pPr>
            <a:lvl3pPr marL="0" marR="0" lvl="2" indent="0" algn="l" rtl="0">
              <a:spcBef>
                <a:spcPts val="0"/>
              </a:spcBef>
              <a:buNone/>
              <a:defRPr sz="2371">
                <a:solidFill>
                  <a:schemeClr val="dk1"/>
                </a:solidFill>
                <a:latin typeface="Calibri"/>
                <a:ea typeface="Calibri"/>
                <a:cs typeface="Calibri"/>
                <a:sym typeface="Calibri"/>
              </a:defRPr>
            </a:lvl3pPr>
            <a:lvl4pPr marL="0" marR="0" lvl="3" indent="0" algn="l" rtl="0">
              <a:spcBef>
                <a:spcPts val="0"/>
              </a:spcBef>
              <a:buNone/>
              <a:defRPr sz="2371">
                <a:solidFill>
                  <a:schemeClr val="dk1"/>
                </a:solidFill>
                <a:latin typeface="Calibri"/>
                <a:ea typeface="Calibri"/>
                <a:cs typeface="Calibri"/>
                <a:sym typeface="Calibri"/>
              </a:defRPr>
            </a:lvl4pPr>
            <a:lvl5pPr marL="0" marR="0" lvl="4" indent="0" algn="l" rtl="0">
              <a:spcBef>
                <a:spcPts val="0"/>
              </a:spcBef>
              <a:buNone/>
              <a:defRPr sz="2371">
                <a:solidFill>
                  <a:schemeClr val="dk1"/>
                </a:solidFill>
                <a:latin typeface="Calibri"/>
                <a:ea typeface="Calibri"/>
                <a:cs typeface="Calibri"/>
                <a:sym typeface="Calibri"/>
              </a:defRPr>
            </a:lvl5pPr>
            <a:lvl6pPr marL="0" marR="0" lvl="5" indent="0" algn="l" rtl="0">
              <a:spcBef>
                <a:spcPts val="0"/>
              </a:spcBef>
              <a:buNone/>
              <a:defRPr sz="2371">
                <a:solidFill>
                  <a:schemeClr val="dk1"/>
                </a:solidFill>
                <a:latin typeface="Calibri"/>
                <a:ea typeface="Calibri"/>
                <a:cs typeface="Calibri"/>
                <a:sym typeface="Calibri"/>
              </a:defRPr>
            </a:lvl6pPr>
            <a:lvl7pPr marL="0" marR="0" lvl="6" indent="0" algn="l" rtl="0">
              <a:spcBef>
                <a:spcPts val="0"/>
              </a:spcBef>
              <a:buNone/>
              <a:defRPr sz="2371">
                <a:solidFill>
                  <a:schemeClr val="dk1"/>
                </a:solidFill>
                <a:latin typeface="Calibri"/>
                <a:ea typeface="Calibri"/>
                <a:cs typeface="Calibri"/>
                <a:sym typeface="Calibri"/>
              </a:defRPr>
            </a:lvl7pPr>
            <a:lvl8pPr marL="0" marR="0" lvl="7" indent="0" algn="l" rtl="0">
              <a:spcBef>
                <a:spcPts val="0"/>
              </a:spcBef>
              <a:buNone/>
              <a:defRPr sz="2371">
                <a:solidFill>
                  <a:schemeClr val="dk1"/>
                </a:solidFill>
                <a:latin typeface="Calibri"/>
                <a:ea typeface="Calibri"/>
                <a:cs typeface="Calibri"/>
                <a:sym typeface="Calibri"/>
              </a:defRPr>
            </a:lvl8pPr>
            <a:lvl9pPr marL="0" marR="0" lvl="8" indent="0" algn="l" rtl="0">
              <a:spcBef>
                <a:spcPts val="0"/>
              </a:spcBef>
              <a:buNone/>
              <a:defRPr sz="2371">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ar-EG"/>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755968" y="428169"/>
            <a:ext cx="13607415" cy="1781969"/>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755968" y="2494759"/>
            <a:ext cx="13607415" cy="7056102"/>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755968" y="9909729"/>
            <a:ext cx="3527849"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5165779" y="9909729"/>
            <a:ext cx="4787794"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71"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drive/folders/1K_33MALPA609A3ENSccT7NbONQyM3uze?usp=drive_lin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6"/>
        <p:cNvGrpSpPr/>
        <p:nvPr/>
      </p:nvGrpSpPr>
      <p:grpSpPr>
        <a:xfrm>
          <a:off x="0" y="0"/>
          <a:ext cx="0" cy="0"/>
          <a:chOff x="0" y="0"/>
          <a:chExt cx="0" cy="0"/>
        </a:xfrm>
      </p:grpSpPr>
      <p:sp>
        <p:nvSpPr>
          <p:cNvPr id="2" name="TextBox 1">
            <a:extLst>
              <a:ext uri="{FF2B5EF4-FFF2-40B4-BE49-F238E27FC236}">
                <a16:creationId xmlns:a16="http://schemas.microsoft.com/office/drawing/2014/main" id="{2A6B511C-9CF9-42FB-B7F8-AEF7F291E545}"/>
              </a:ext>
            </a:extLst>
          </p:cNvPr>
          <p:cNvSpPr txBox="1"/>
          <p:nvPr/>
        </p:nvSpPr>
        <p:spPr>
          <a:xfrm>
            <a:off x="3333135" y="8967019"/>
            <a:ext cx="3613355" cy="1754326"/>
          </a:xfrm>
          <a:prstGeom prst="rect">
            <a:avLst/>
          </a:prstGeom>
          <a:noFill/>
        </p:spPr>
        <p:txBody>
          <a:bodyPr wrap="square" rtlCol="1">
            <a:spAutoFit/>
          </a:bodyPr>
          <a:lstStyle/>
          <a:p>
            <a:pPr algn="ctr"/>
            <a:r>
              <a:rPr lang="en-GB" sz="3600" b="1" dirty="0"/>
              <a:t>Round 2 </a:t>
            </a:r>
          </a:p>
          <a:p>
            <a:pPr algn="ctr"/>
            <a:endParaRPr lang="en-GB" sz="3600" b="1" dirty="0"/>
          </a:p>
          <a:p>
            <a:pPr algn="ctr"/>
            <a:r>
              <a:rPr lang="en-GB" sz="3600" b="1" dirty="0"/>
              <a:t>2023 </a:t>
            </a:r>
            <a:endParaRPr lang="ar-EG" sz="3600" b="1"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908386" y="1961783"/>
            <a:ext cx="13607415" cy="1781969"/>
          </a:xfrm>
        </p:spPr>
        <p:txBody>
          <a:bodyPr vert="horz" lIns="91440" tIns="45720" rIns="91440" bIns="45720" rtlCol="0" anchor="ctr">
            <a:normAutofit/>
          </a:bodyPr>
          <a:lstStyle/>
          <a:p>
            <a:r>
              <a:rPr lang="ar-EG" b="1" dirty="0"/>
              <a:t>نبذة عن المشروع</a:t>
            </a:r>
            <a:endParaRPr lang="en-GB" b="1" dirty="0"/>
          </a:p>
        </p:txBody>
      </p:sp>
      <p:sp>
        <p:nvSpPr>
          <p:cNvPr id="9" name="Title 1">
            <a:extLst>
              <a:ext uri="{FF2B5EF4-FFF2-40B4-BE49-F238E27FC236}">
                <a16:creationId xmlns:a16="http://schemas.microsoft.com/office/drawing/2014/main" id="{9B098412-4B64-4C03-A061-46B422AD3F4F}"/>
              </a:ext>
            </a:extLst>
          </p:cNvPr>
          <p:cNvSpPr txBox="1">
            <a:spLocks/>
          </p:cNvSpPr>
          <p:nvPr/>
        </p:nvSpPr>
        <p:spPr>
          <a:xfrm>
            <a:off x="908387" y="3291752"/>
            <a:ext cx="13302578" cy="6222363"/>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2800" b="1" dirty="0">
                <a:solidFill>
                  <a:sysClr val="windowText" lastClr="000000"/>
                </a:solidFill>
                <a:latin typeface="Calibri" panose="020F0502020204030204"/>
                <a:ea typeface="+mn-ea"/>
                <a:cs typeface="Arial" panose="020B0604020202020204" pitchFamily="34" charset="0"/>
              </a:rPr>
              <a:t>ثامناً: الأثر  الاجتماعي للمشروع:</a:t>
            </a:r>
          </a:p>
          <a:p>
            <a:pPr marL="457200" indent="-457200" algn="justLow" defTabSz="1133947" rtl="1">
              <a:lnSpc>
                <a:spcPct val="150000"/>
              </a:lnSpc>
              <a:buFont typeface="Arial" panose="020B0604020202020204" pitchFamily="34" charset="0"/>
              <a:buChar char="•"/>
              <a:defRPr/>
            </a:pPr>
            <a:r>
              <a:rPr lang="ar-EG" sz="2800" b="1" dirty="0">
                <a:solidFill>
                  <a:sysClr val="windowText" lastClr="000000"/>
                </a:solidFill>
                <a:latin typeface="Calibri" panose="020F0502020204030204"/>
                <a:ea typeface="+mn-ea"/>
              </a:rPr>
              <a:t>يعد الهدف الأساسي من انشاء وتفعيل منظومة تجفيف لب البنجر بالطاقة الشمسية هو خفض استهلاك الطاقة مما يوفر كميات الطاقة التي يتم استهلاكها في عمليات التصنيع وذلك للحفاظ على الموارد الموجودة بالمجتمع.</a:t>
            </a:r>
          </a:p>
          <a:p>
            <a:pPr marL="457200" indent="-457200" algn="justLow" defTabSz="1133947" rtl="1">
              <a:lnSpc>
                <a:spcPct val="150000"/>
              </a:lnSpc>
              <a:buFont typeface="Arial" panose="020B0604020202020204" pitchFamily="34" charset="0"/>
              <a:buChar char="•"/>
              <a:defRPr/>
            </a:pPr>
            <a:r>
              <a:rPr lang="ar-EG" sz="2800" b="1" dirty="0">
                <a:solidFill>
                  <a:sysClr val="windowText" lastClr="000000"/>
                </a:solidFill>
                <a:latin typeface="Calibri" panose="020F0502020204030204"/>
                <a:ea typeface="+mn-ea"/>
              </a:rPr>
              <a:t>خفض تكلفة الإنتاج مما يؤدي الي زيادة حجم الاستثمار داخل البلد وبالتالي زيادة عمليات التوظيف للشباب بالمجتمع. </a:t>
            </a:r>
          </a:p>
          <a:p>
            <a:pPr marL="457200" indent="-457200" algn="justLow" defTabSz="1133947" rtl="1">
              <a:lnSpc>
                <a:spcPct val="150000"/>
              </a:lnSpc>
              <a:buFont typeface="Arial" panose="020B0604020202020204" pitchFamily="34" charset="0"/>
              <a:buChar char="•"/>
              <a:defRPr/>
            </a:pPr>
            <a:r>
              <a:rPr lang="ar-EG" sz="2800" b="1" dirty="0">
                <a:solidFill>
                  <a:sysClr val="windowText" lastClr="000000"/>
                </a:solidFill>
                <a:latin typeface="Calibri" panose="020F0502020204030204"/>
                <a:ea typeface="+mn-ea"/>
              </a:rPr>
              <a:t>تم تصميم المنظومة بحيث تعمل بطريقة اوتوماتيكية يتم التحكم بها من خلال غرف التحكم الموجودة بمصنع العلف مما يتيح الفرصة لزيادة نسب تشغيل الاناث بالمجتمع.</a:t>
            </a:r>
          </a:p>
          <a:p>
            <a:pPr marL="457200" indent="-457200" algn="justLow" defTabSz="1133947" rtl="1">
              <a:lnSpc>
                <a:spcPct val="150000"/>
              </a:lnSpc>
              <a:buFont typeface="Arial" panose="020B0604020202020204" pitchFamily="34" charset="0"/>
              <a:buChar char="•"/>
              <a:defRPr/>
            </a:pPr>
            <a:r>
              <a:rPr lang="ar-SA" sz="2800" b="1" kern="100" dirty="0">
                <a:solidFill>
                  <a:srgbClr val="000000"/>
                </a:solidFill>
                <a:effectLst/>
                <a:latin typeface="Calibri" panose="020F0502020204030204" pitchFamily="34" charset="0"/>
                <a:ea typeface="Calibri" panose="020F0502020204030204" pitchFamily="34" charset="0"/>
              </a:rPr>
              <a:t>دعم القدرة التصديرية للمشروع وبالتالى زيادة تدفق العملات الأجنبية</a:t>
            </a:r>
            <a:r>
              <a:rPr lang="ar-EG" sz="2800" b="1" kern="100" dirty="0">
                <a:solidFill>
                  <a:srgbClr val="000000"/>
                </a:solidFill>
                <a:effectLst/>
                <a:latin typeface="Calibri" panose="020F0502020204030204" pitchFamily="34" charset="0"/>
                <a:ea typeface="Calibri" panose="020F0502020204030204" pitchFamily="34" charset="0"/>
              </a:rPr>
              <a:t> مما ينعكس على تحسين الظروف الاجتماعية للمواطنين</a:t>
            </a:r>
            <a:endParaRPr lang="en-US" sz="2800" kern="100" dirty="0">
              <a:effectLst/>
              <a:latin typeface="Calibri" panose="020F0502020204030204" pitchFamily="34" charset="0"/>
              <a:ea typeface="Calibri" panose="020F0502020204030204" pitchFamily="34" charset="0"/>
            </a:endParaRPr>
          </a:p>
          <a:p>
            <a:pPr algn="r" defTabSz="1133947" rtl="1">
              <a:defRPr/>
            </a:pPr>
            <a:endParaRPr lang="en-US" sz="2800" b="1" dirty="0">
              <a:solidFill>
                <a:sysClr val="windowText" lastClr="000000"/>
              </a:solidFill>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7062828"/>
      </p:ext>
    </p:extLst>
  </p:cSld>
  <p:clrMapOvr>
    <a:masterClrMapping/>
  </p:clrMapOvr>
  <p:transition spd="slow" advTm="7000">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6B27-5C93-6B01-D6BF-8949096457E8}"/>
              </a:ext>
            </a:extLst>
          </p:cNvPr>
          <p:cNvSpPr>
            <a:spLocks noGrp="1"/>
          </p:cNvSpPr>
          <p:nvPr>
            <p:ph type="ctrTitle"/>
          </p:nvPr>
        </p:nvSpPr>
        <p:spPr>
          <a:xfrm>
            <a:off x="1133951" y="2631584"/>
            <a:ext cx="12851447" cy="689132"/>
          </a:xfrm>
        </p:spPr>
        <p:txBody>
          <a:bodyPr>
            <a:normAutofit fontScale="90000"/>
          </a:bodyPr>
          <a:lstStyle/>
          <a:p>
            <a:r>
              <a:rPr lang="ar-EG" dirty="0"/>
              <a:t>نبذة عن المشروع</a:t>
            </a:r>
            <a:endParaRPr lang="en-US" dirty="0"/>
          </a:p>
        </p:txBody>
      </p:sp>
      <p:sp>
        <p:nvSpPr>
          <p:cNvPr id="3" name="Subtitle 2">
            <a:extLst>
              <a:ext uri="{FF2B5EF4-FFF2-40B4-BE49-F238E27FC236}">
                <a16:creationId xmlns:a16="http://schemas.microsoft.com/office/drawing/2014/main" id="{7BD253EE-630A-7FA6-545E-444B9BCA954C}"/>
              </a:ext>
            </a:extLst>
          </p:cNvPr>
          <p:cNvSpPr>
            <a:spLocks noGrp="1"/>
          </p:cNvSpPr>
          <p:nvPr>
            <p:ph type="subTitle" idx="1"/>
          </p:nvPr>
        </p:nvSpPr>
        <p:spPr>
          <a:xfrm>
            <a:off x="2267902" y="4058653"/>
            <a:ext cx="10583545" cy="4989094"/>
          </a:xfrm>
        </p:spPr>
        <p:txBody>
          <a:bodyPr>
            <a:normAutofit/>
          </a:bodyPr>
          <a:lstStyle/>
          <a:p>
            <a:pPr marL="171450" marR="0" algn="r" rtl="1">
              <a:lnSpc>
                <a:spcPct val="107000"/>
              </a:lnSpc>
              <a:spcBef>
                <a:spcPts val="0"/>
              </a:spcBef>
              <a:spcAft>
                <a:spcPts val="0"/>
              </a:spcAft>
            </a:pPr>
            <a:r>
              <a:rPr lang="ar-SA" sz="2800" b="1" u="sng" kern="100">
                <a:solidFill>
                  <a:srgbClr val="000000"/>
                </a:solidFill>
                <a:effectLst/>
                <a:latin typeface="Calibri" panose="020F0502020204030204" pitchFamily="34" charset="0"/>
                <a:ea typeface="Calibri" panose="020F0502020204030204" pitchFamily="34" charset="0"/>
                <a:cs typeface="+mj-cs"/>
              </a:rPr>
              <a:t>نبذة عن منظومة الزراعة المناخية الذكية</a:t>
            </a:r>
            <a:endParaRPr lang="en-US" sz="2800" kern="10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pPr>
            <a:r>
              <a:rPr lang="ar-EG" sz="2800" b="1" kern="100">
                <a:solidFill>
                  <a:srgbClr val="000000"/>
                </a:solidFill>
                <a:effectLst/>
                <a:latin typeface="Calibri" panose="020F0502020204030204" pitchFamily="34" charset="0"/>
                <a:ea typeface="Calibri" panose="020F0502020204030204" pitchFamily="34" charset="0"/>
                <a:cs typeface="+mj-cs"/>
              </a:rPr>
              <a:t>يتم تسوية وتمهيد التربة من خلال تكنولوجيا الـ </a:t>
            </a:r>
            <a:r>
              <a:rPr lang="en-US" sz="2800" b="1" kern="100">
                <a:solidFill>
                  <a:srgbClr val="000000"/>
                </a:solidFill>
                <a:effectLst/>
                <a:latin typeface="Traditional Arabic" panose="02020603050405020304" pitchFamily="18" charset="-78"/>
                <a:ea typeface="Calibri" panose="020F0502020204030204" pitchFamily="34" charset="0"/>
                <a:cs typeface="+mj-cs"/>
              </a:rPr>
              <a:t>GPS-RTK </a:t>
            </a:r>
            <a:r>
              <a:rPr lang="ar-EG" sz="2800" b="1" kern="100">
                <a:solidFill>
                  <a:srgbClr val="000000"/>
                </a:solidFill>
                <a:effectLst/>
                <a:latin typeface="Traditional Arabic" panose="02020603050405020304" pitchFamily="18" charset="-78"/>
                <a:ea typeface="Calibri" panose="020F0502020204030204" pitchFamily="34" charset="0"/>
                <a:cs typeface="+mj-cs"/>
              </a:rPr>
              <a:t>وتجهيز الأرض الصحراوية للزراعة</a:t>
            </a:r>
            <a:endParaRPr lang="en-US" sz="2800" kern="10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pPr>
            <a:r>
              <a:rPr lang="ar-EG" sz="2800" b="1" kern="100">
                <a:solidFill>
                  <a:srgbClr val="000000"/>
                </a:solidFill>
                <a:effectLst/>
                <a:latin typeface="Calibri" panose="020F0502020204030204" pitchFamily="34" charset="0"/>
                <a:ea typeface="Calibri" panose="020F0502020204030204" pitchFamily="34" charset="0"/>
                <a:cs typeface="+mj-cs"/>
              </a:rPr>
              <a:t>تركيب منظومة الري المحوري </a:t>
            </a:r>
            <a:endParaRPr lang="en-US" sz="2800" kern="10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pPr>
            <a:r>
              <a:rPr lang="ar-EG" sz="2800" b="1" kern="100">
                <a:solidFill>
                  <a:srgbClr val="000000"/>
                </a:solidFill>
                <a:effectLst/>
                <a:latin typeface="Calibri" panose="020F0502020204030204" pitchFamily="34" charset="0"/>
                <a:ea typeface="Calibri" panose="020F0502020204030204" pitchFamily="34" charset="0"/>
                <a:cs typeface="+mj-cs"/>
              </a:rPr>
              <a:t>تجهيز الأرض للزراعة والبدء في زراعة المحاصيل </a:t>
            </a:r>
            <a:endParaRPr lang="en-US" sz="2800" kern="10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pPr>
            <a:r>
              <a:rPr lang="ar-EG" sz="2800" b="1" kern="100">
                <a:solidFill>
                  <a:srgbClr val="000000"/>
                </a:solidFill>
                <a:effectLst/>
                <a:latin typeface="Calibri" panose="020F0502020204030204" pitchFamily="34" charset="0"/>
                <a:ea typeface="Calibri" panose="020F0502020204030204" pitchFamily="34" charset="0"/>
                <a:cs typeface="+mj-cs"/>
              </a:rPr>
              <a:t>تركيب محطة رصد الأرصاد الجوية </a:t>
            </a:r>
            <a:endParaRPr lang="en-US" sz="2800" kern="10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pPr>
            <a:r>
              <a:rPr lang="ar-EG" sz="2800" b="1" kern="100">
                <a:solidFill>
                  <a:srgbClr val="000000"/>
                </a:solidFill>
                <a:effectLst/>
                <a:latin typeface="Calibri" panose="020F0502020204030204" pitchFamily="34" charset="0"/>
                <a:ea typeface="Calibri" panose="020F0502020204030204" pitchFamily="34" charset="0"/>
                <a:cs typeface="+mj-cs"/>
              </a:rPr>
              <a:t>ربط منظومة الري المحورى مع بيانات الأرصاد الجوية من نتائج تحليل بيانات صور الأقمار الصناعية للمناطق المزروعة</a:t>
            </a:r>
            <a:endParaRPr lang="en-US" sz="2800" kern="10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pPr>
            <a:r>
              <a:rPr lang="ar-EG" sz="2800" b="1" kern="100">
                <a:solidFill>
                  <a:srgbClr val="000000"/>
                </a:solidFill>
                <a:effectLst/>
                <a:latin typeface="Calibri" panose="020F0502020204030204" pitchFamily="34" charset="0"/>
                <a:ea typeface="Calibri" panose="020F0502020204030204" pitchFamily="34" charset="0"/>
                <a:cs typeface="+mj-cs"/>
              </a:rPr>
              <a:t>استخدام الذكاء الاصطناعي في تحليل جميع البيانات وتحديد وقت وكمية مياه الري الفعلية التي تحتاجها النباتات والتشغيل الأوتوماتيكي لمنظومة الري المحورى </a:t>
            </a:r>
            <a:endParaRPr lang="en-US" sz="2800" kern="10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97056425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E69-09A9-D256-FB00-B914F59E0757}"/>
              </a:ext>
            </a:extLst>
          </p:cNvPr>
          <p:cNvSpPr>
            <a:spLocks noGrp="1"/>
          </p:cNvSpPr>
          <p:nvPr>
            <p:ph type="ctrTitle"/>
          </p:nvPr>
        </p:nvSpPr>
        <p:spPr>
          <a:xfrm>
            <a:off x="1262289" y="2342825"/>
            <a:ext cx="12851447" cy="2291810"/>
          </a:xfrm>
        </p:spPr>
        <p:txBody>
          <a:bodyPr/>
          <a:lstStyle/>
          <a:p>
            <a:r>
              <a:rPr lang="ar-EG" dirty="0"/>
              <a:t>المكون الأخضر</a:t>
            </a:r>
            <a:endParaRPr lang="en-US" dirty="0"/>
          </a:p>
        </p:txBody>
      </p:sp>
      <p:sp>
        <p:nvSpPr>
          <p:cNvPr id="3" name="Subtitle 2">
            <a:extLst>
              <a:ext uri="{FF2B5EF4-FFF2-40B4-BE49-F238E27FC236}">
                <a16:creationId xmlns:a16="http://schemas.microsoft.com/office/drawing/2014/main" id="{A0E8809A-A6F5-46F1-A5D9-B5D25D220948}"/>
              </a:ext>
            </a:extLst>
          </p:cNvPr>
          <p:cNvSpPr>
            <a:spLocks noGrp="1"/>
          </p:cNvSpPr>
          <p:nvPr>
            <p:ph type="subTitle" idx="1"/>
          </p:nvPr>
        </p:nvSpPr>
        <p:spPr>
          <a:xfrm>
            <a:off x="2267902" y="4967830"/>
            <a:ext cx="11416014" cy="4801811"/>
          </a:xfrm>
        </p:spPr>
        <p:txBody>
          <a:bodyPr>
            <a:normAutofit fontScale="85000" lnSpcReduction="20000"/>
          </a:bodyPr>
          <a:lstStyle/>
          <a:p>
            <a:pPr marL="0" marR="0" algn="r" rtl="1">
              <a:lnSpc>
                <a:spcPct val="107000"/>
              </a:lnSpc>
              <a:spcBef>
                <a:spcPts val="0"/>
              </a:spcBef>
              <a:spcAft>
                <a:spcPts val="0"/>
              </a:spcAft>
            </a:pPr>
            <a:r>
              <a:rPr lang="ar-EG" sz="4000" b="1" u="sng" kern="100" dirty="0">
                <a:effectLst/>
                <a:latin typeface="Calibri" panose="020F0502020204030204" pitchFamily="34" charset="0"/>
                <a:ea typeface="Calibri" panose="020F0502020204030204" pitchFamily="34" charset="0"/>
                <a:cs typeface="+mj-cs"/>
              </a:rPr>
              <a:t>المكون الأخضر بمنظومة الزراعة المناخية الذكية</a:t>
            </a:r>
            <a:endParaRPr lang="en-US" sz="4000" kern="100" dirty="0">
              <a:effectLst/>
              <a:latin typeface="Calibri" panose="020F0502020204030204" pitchFamily="34" charset="0"/>
              <a:ea typeface="Calibri" panose="020F0502020204030204" pitchFamily="34" charset="0"/>
              <a:cs typeface="+mj-cs"/>
            </a:endParaRPr>
          </a:p>
          <a:p>
            <a:pPr marL="171450" marR="0" algn="justLow" rtl="1">
              <a:lnSpc>
                <a:spcPct val="107000"/>
              </a:lnSpc>
              <a:spcBef>
                <a:spcPts val="0"/>
              </a:spcBef>
              <a:spcAft>
                <a:spcPts val="0"/>
              </a:spcAft>
            </a:pPr>
            <a:r>
              <a:rPr lang="ar-SA" sz="4000" b="1" kern="100" dirty="0">
                <a:solidFill>
                  <a:srgbClr val="000000"/>
                </a:solidFill>
                <a:effectLst/>
                <a:latin typeface="Calibri" panose="020F0502020204030204" pitchFamily="34" charset="0"/>
                <a:ea typeface="Times New Roman" panose="02020603050405020304" pitchFamily="18" charset="0"/>
                <a:cs typeface="+mj-cs"/>
              </a:rPr>
              <a:t>تمثل الزراعة  المناخية الذكية تطورًا لمفاهيم “الزراعة المستدامة”، بما في ذلك الزراعة الخضراء أي النهج الذي يساعد على توجيه الإجراءات اللازمة لتحويل وإعادة توجيه النظم الزراعية لدعم التنمية المستدامة بصورة فعالة</a:t>
            </a:r>
            <a:r>
              <a:rPr lang="ar-SA" sz="4000" b="1" kern="100" dirty="0">
                <a:solidFill>
                  <a:srgbClr val="000000"/>
                </a:solidFill>
                <a:effectLst/>
                <a:latin typeface="Calibri" panose="020F0502020204030204" pitchFamily="34" charset="0"/>
                <a:ea typeface="Calibri" panose="020F0502020204030204" pitchFamily="34" charset="0"/>
                <a:cs typeface="+mj-cs"/>
              </a:rPr>
              <a:t>، فالزراعة  المناخية الذكية تشمل كافة الممارسات والتقنيات التي تزيد الإنتاجية الزراعية بشكل مستدام، وتدعم تكيف المزارعين مع تغييرات المناخ وتساعدهم على خفض مستويات غازات الدفيئة، ومن خلال الروابط المختلفة بين الزراعة  المناخية الذكية وتغيرات المناخ </a:t>
            </a:r>
            <a:r>
              <a:rPr lang="ar-EG" sz="4000" b="1" kern="100" dirty="0">
                <a:solidFill>
                  <a:srgbClr val="000000"/>
                </a:solidFill>
                <a:effectLst/>
                <a:latin typeface="Calibri" panose="020F0502020204030204" pitchFamily="34" charset="0"/>
                <a:ea typeface="Calibri" panose="020F0502020204030204" pitchFamily="34" charset="0"/>
                <a:cs typeface="+mj-cs"/>
              </a:rPr>
              <a:t>يمكن العمل على تحقيق </a:t>
            </a:r>
            <a:r>
              <a:rPr lang="ar-SA" sz="4000" b="1" kern="100" dirty="0">
                <a:solidFill>
                  <a:srgbClr val="000000"/>
                </a:solidFill>
                <a:effectLst/>
                <a:latin typeface="Calibri" panose="020F0502020204030204" pitchFamily="34" charset="0"/>
                <a:ea typeface="Times New Roman" panose="02020603050405020304" pitchFamily="18" charset="0"/>
                <a:cs typeface="+mj-cs"/>
              </a:rPr>
              <a:t>أهداف الزراعة  المناخية الذكية (الأمن الغذائي، بناء القدرة على التكيف مع تغير المناخ، والتخفيف من انبعاثات غازات الاحتباس الحراري).</a:t>
            </a:r>
            <a:endParaRPr lang="en-US" sz="4000" kern="100" dirty="0">
              <a:effectLst/>
              <a:latin typeface="Calibri" panose="020F0502020204030204" pitchFamily="34" charset="0"/>
              <a:ea typeface="Calibri" panose="020F0502020204030204" pitchFamily="34" charset="0"/>
              <a:cs typeface="+mj-cs"/>
            </a:endParaRPr>
          </a:p>
          <a:p>
            <a:endParaRPr lang="en-US" dirty="0"/>
          </a:p>
        </p:txBody>
      </p:sp>
    </p:spTree>
    <p:extLst>
      <p:ext uri="{BB962C8B-B14F-4D97-AF65-F5344CB8AC3E}">
        <p14:creationId xmlns:p14="http://schemas.microsoft.com/office/powerpoint/2010/main" val="394242742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AF8A01-B4D5-63D1-F74F-EC9F4F29E0BE}"/>
              </a:ext>
            </a:extLst>
          </p:cNvPr>
          <p:cNvSpPr txBox="1">
            <a:spLocks/>
          </p:cNvSpPr>
          <p:nvPr/>
        </p:nvSpPr>
        <p:spPr>
          <a:xfrm>
            <a:off x="1262289" y="2342825"/>
            <a:ext cx="12851447" cy="229181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الأخضر</a:t>
            </a:r>
            <a:endParaRPr lang="en-US" dirty="0"/>
          </a:p>
        </p:txBody>
      </p:sp>
      <p:pic>
        <p:nvPicPr>
          <p:cNvPr id="5" name="Picture 4" descr="Diagram&#10;&#10;Description automatically generated">
            <a:extLst>
              <a:ext uri="{FF2B5EF4-FFF2-40B4-BE49-F238E27FC236}">
                <a16:creationId xmlns:a16="http://schemas.microsoft.com/office/drawing/2014/main" id="{F7AB0048-67A3-58D8-F95F-0D093466D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1917" y="4154010"/>
            <a:ext cx="12272168" cy="5608683"/>
          </a:xfrm>
          <a:prstGeom prst="rect">
            <a:avLst/>
          </a:prstGeom>
          <a:noFill/>
          <a:ln>
            <a:noFill/>
          </a:ln>
        </p:spPr>
      </p:pic>
    </p:spTree>
    <p:extLst>
      <p:ext uri="{BB962C8B-B14F-4D97-AF65-F5344CB8AC3E}">
        <p14:creationId xmlns:p14="http://schemas.microsoft.com/office/powerpoint/2010/main" val="270311766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97F28E-2294-9849-C4F4-7B02EC497AF3}"/>
              </a:ext>
            </a:extLst>
          </p:cNvPr>
          <p:cNvSpPr>
            <a:spLocks noGrp="1"/>
          </p:cNvSpPr>
          <p:nvPr>
            <p:ph type="subTitle" idx="1"/>
          </p:nvPr>
        </p:nvSpPr>
        <p:spPr>
          <a:xfrm>
            <a:off x="4780547" y="3898231"/>
            <a:ext cx="9333190" cy="5743074"/>
          </a:xfrm>
        </p:spPr>
        <p:txBody>
          <a:bodyPr/>
          <a:lstStyle/>
          <a:p>
            <a:pPr marL="171450" marR="0" algn="justLow" rtl="1">
              <a:lnSpc>
                <a:spcPct val="107000"/>
              </a:lnSpc>
              <a:spcBef>
                <a:spcPts val="0"/>
              </a:spcBef>
              <a:spcAft>
                <a:spcPts val="0"/>
              </a:spcAft>
            </a:pPr>
            <a:r>
              <a:rPr lang="ar-EG" sz="2800" b="1" kern="100">
                <a:solidFill>
                  <a:srgbClr val="000000"/>
                </a:solidFill>
                <a:effectLst/>
                <a:latin typeface="Calibri" panose="020F0502020204030204" pitchFamily="34" charset="0"/>
                <a:ea typeface="Calibri" panose="020F0502020204030204" pitchFamily="34" charset="0"/>
                <a:cs typeface="+mj-cs"/>
              </a:rPr>
              <a:t>على الرغم من أن المكون الأخضر بمنظومة الزراعة الذكية مناخياً ليس مكون مادي ملوس كمعدات أو أدوات ولكنها عدد من الإجراءات التي ترتبط بعضها ببعض تهدف الى تحقيق الاستدامة الزراعية، </a:t>
            </a:r>
            <a:r>
              <a:rPr lang="ar-SA" sz="2800" b="1" kern="100">
                <a:solidFill>
                  <a:srgbClr val="000000"/>
                </a:solidFill>
                <a:effectLst/>
                <a:latin typeface="Calibri" panose="020F0502020204030204" pitchFamily="34" charset="0"/>
                <a:ea typeface="Calibri" panose="020F0502020204030204" pitchFamily="34" charset="0"/>
                <a:cs typeface="+mj-cs"/>
              </a:rPr>
              <a:t>وقد قامت شركة القناة للسكر باتباع عدد من الأساليب والتقنيات الذكية الخضراء لتحقيق الأهداف المرجوة من الزراعة المناخية الذكية</a:t>
            </a:r>
            <a:endParaRPr lang="en-US" sz="2800" kern="100">
              <a:effectLst/>
              <a:latin typeface="Calibri" panose="020F0502020204030204" pitchFamily="34" charset="0"/>
              <a:ea typeface="Calibri" panose="020F0502020204030204" pitchFamily="34" charset="0"/>
              <a:cs typeface="+mj-cs"/>
            </a:endParaRPr>
          </a:p>
          <a:p>
            <a:pPr marL="342900" marR="0" lvl="0" indent="-342900" algn="justLow" rtl="1">
              <a:lnSpc>
                <a:spcPct val="107000"/>
              </a:lnSpc>
              <a:spcBef>
                <a:spcPts val="0"/>
              </a:spcBef>
              <a:spcAft>
                <a:spcPts val="0"/>
              </a:spcAft>
              <a:buFont typeface="+mj-lt"/>
              <a:buAutoNum type="arabicPeriod"/>
            </a:pPr>
            <a:r>
              <a:rPr lang="ar-EG" sz="2800" b="1" kern="100">
                <a:solidFill>
                  <a:srgbClr val="000000"/>
                </a:solidFill>
                <a:effectLst/>
                <a:latin typeface="Calibri" panose="020F0502020204030204" pitchFamily="34" charset="0"/>
                <a:ea typeface="Calibri" panose="020F0502020204030204" pitchFamily="34" charset="0"/>
                <a:cs typeface="+mj-cs"/>
              </a:rPr>
              <a:t>استخدام </a:t>
            </a:r>
            <a:r>
              <a:rPr lang="ar-SA" sz="2800" b="1" kern="100">
                <a:solidFill>
                  <a:srgbClr val="000000"/>
                </a:solidFill>
                <a:effectLst/>
                <a:latin typeface="Calibri" panose="020F0502020204030204" pitchFamily="34" charset="0"/>
                <a:ea typeface="Calibri" panose="020F0502020204030204" pitchFamily="34" charset="0"/>
                <a:cs typeface="+mj-cs"/>
              </a:rPr>
              <a:t>الميكنة الزراعية والابتكارات الزراعية الحديثة (الحصاد والزرعة الالية)، مكافحة الأعشاب الضارة والآفات باستخدام نظم الري الحديثة لل</a:t>
            </a:r>
            <a:r>
              <a:rPr lang="ar-SA" sz="2800" b="1" kern="100">
                <a:solidFill>
                  <a:srgbClr val="000000"/>
                </a:solidFill>
                <a:effectLst/>
                <a:latin typeface="Calibri" panose="020F0502020204030204" pitchFamily="34" charset="0"/>
                <a:ea typeface="Times New Roman" panose="02020603050405020304" pitchFamily="18" charset="0"/>
                <a:cs typeface="+mj-cs"/>
              </a:rPr>
              <a:t>حد من تآكل التربة</a:t>
            </a:r>
            <a:endParaRPr lang="en-US" sz="2800" kern="100">
              <a:effectLst/>
              <a:latin typeface="Calibri" panose="020F0502020204030204" pitchFamily="34" charset="0"/>
              <a:ea typeface="Calibri" panose="020F0502020204030204" pitchFamily="34" charset="0"/>
              <a:cs typeface="+mj-cs"/>
            </a:endParaRPr>
          </a:p>
          <a:p>
            <a:pPr marL="342900" marR="0" lvl="0" indent="-342900" algn="justLow" rtl="1">
              <a:lnSpc>
                <a:spcPct val="107000"/>
              </a:lnSpc>
              <a:spcBef>
                <a:spcPts val="0"/>
              </a:spcBef>
              <a:spcAft>
                <a:spcPts val="0"/>
              </a:spcAft>
              <a:buFont typeface="+mj-lt"/>
              <a:buAutoNum type="arabicPeriod"/>
            </a:pPr>
            <a:r>
              <a:rPr lang="ar-SA" sz="2800" b="1" kern="100">
                <a:solidFill>
                  <a:srgbClr val="000000"/>
                </a:solidFill>
                <a:effectLst/>
                <a:latin typeface="Calibri" panose="020F0502020204030204" pitchFamily="34" charset="0"/>
                <a:ea typeface="Times New Roman" panose="02020603050405020304" pitchFamily="18" charset="0"/>
                <a:cs typeface="+mj-cs"/>
              </a:rPr>
              <a:t>استخدام الذكاء الاصطناعي لتحسين خواص التربة (الاحتفاظ بالمياه في التربة، وتوافر المغذيات؛ وزيادة تراكم المواد العضوية في التربة) من خلال الطبقات الفعلية التي ينمو بها المجموع الجذري للاستفادة القصوى من المياه والمخصبات دون اى </a:t>
            </a:r>
            <a:r>
              <a:rPr lang="ar-SA" sz="1800" b="1" kern="100">
                <a:solidFill>
                  <a:srgbClr val="000000"/>
                </a:solidFill>
                <a:effectLst/>
                <a:latin typeface="Calibri" panose="020F0502020204030204" pitchFamily="34" charset="0"/>
                <a:ea typeface="Times New Roman" panose="02020603050405020304" pitchFamily="18" charset="0"/>
                <a:cs typeface="Traditional Arabic" panose="02020603050405020304" pitchFamily="18" charset="-78"/>
              </a:rPr>
              <a:t>هدر</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5BF74D8A-81B3-644C-64E3-83C28AF7AE16}"/>
              </a:ext>
            </a:extLst>
          </p:cNvPr>
          <p:cNvSpPr txBox="1">
            <a:spLocks/>
          </p:cNvSpPr>
          <p:nvPr/>
        </p:nvSpPr>
        <p:spPr>
          <a:xfrm>
            <a:off x="1262289" y="2149642"/>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الأخضر</a:t>
            </a:r>
            <a:endParaRPr lang="en-US" dirty="0"/>
          </a:p>
        </p:txBody>
      </p:sp>
      <p:pic>
        <p:nvPicPr>
          <p:cNvPr id="6" name="Picture 5" descr="A picture containing outdoor, agriculture, plant, cash crop&#10;&#10;Description automatically generated">
            <a:extLst>
              <a:ext uri="{FF2B5EF4-FFF2-40B4-BE49-F238E27FC236}">
                <a16:creationId xmlns:a16="http://schemas.microsoft.com/office/drawing/2014/main" id="{24842D73-9B27-4CBA-AA13-94E0D701A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13" y="4088421"/>
            <a:ext cx="3975892" cy="3451367"/>
          </a:xfrm>
          <a:prstGeom prst="rect">
            <a:avLst/>
          </a:prstGeom>
        </p:spPr>
      </p:pic>
    </p:spTree>
    <p:extLst>
      <p:ext uri="{BB962C8B-B14F-4D97-AF65-F5344CB8AC3E}">
        <p14:creationId xmlns:p14="http://schemas.microsoft.com/office/powerpoint/2010/main" val="1008778665"/>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46019F-6387-1908-D944-3A0A4553A0BE}"/>
              </a:ext>
            </a:extLst>
          </p:cNvPr>
          <p:cNvSpPr>
            <a:spLocks noGrp="1"/>
          </p:cNvSpPr>
          <p:nvPr>
            <p:ph type="subTitle" idx="1"/>
          </p:nvPr>
        </p:nvSpPr>
        <p:spPr>
          <a:xfrm>
            <a:off x="5402872" y="3518630"/>
            <a:ext cx="8454189" cy="4336590"/>
          </a:xfrm>
        </p:spPr>
        <p:txBody>
          <a:bodyPr/>
          <a:lstStyle/>
          <a:p>
            <a:pPr algn="r"/>
            <a:r>
              <a:rPr lang="ar-EG" dirty="0">
                <a:cs typeface="+mj-cs"/>
              </a:rPr>
              <a:t>3-</a:t>
            </a:r>
            <a:r>
              <a:rPr lang="en-US" dirty="0">
                <a:cs typeface="+mj-cs"/>
              </a:rPr>
              <a:t> </a:t>
            </a:r>
            <a:r>
              <a:rPr lang="ar-SA" sz="2800" b="1" dirty="0">
                <a:solidFill>
                  <a:srgbClr val="000000"/>
                </a:solidFill>
                <a:effectLst/>
                <a:ea typeface="Times New Roman" panose="02020603050405020304" pitchFamily="18" charset="0"/>
                <a:cs typeface="+mj-cs"/>
              </a:rPr>
              <a:t>استخدام </a:t>
            </a:r>
            <a:r>
              <a:rPr lang="ar-EG" sz="2800" b="1" dirty="0">
                <a:solidFill>
                  <a:srgbClr val="000000"/>
                </a:solidFill>
                <a:effectLst/>
                <a:ea typeface="Calibri" panose="020F0502020204030204" pitchFamily="34" charset="0"/>
                <a:cs typeface="+mj-cs"/>
              </a:rPr>
              <a:t>صور الأقمار الصناعية لتحديد الاحتياجات الفعلية للمحاصيل من الأسمدة والمخصبات الزراعية</a:t>
            </a:r>
            <a:r>
              <a:rPr lang="ar-EG" sz="2800" b="1" dirty="0">
                <a:solidFill>
                  <a:srgbClr val="000000"/>
                </a:solidFill>
                <a:effectLst/>
                <a:ea typeface="Times New Roman" panose="02020603050405020304" pitchFamily="18" charset="0"/>
                <a:cs typeface="+mj-cs"/>
              </a:rPr>
              <a:t> </a:t>
            </a:r>
            <a:r>
              <a:rPr lang="ar-SA" sz="2800" b="1" dirty="0">
                <a:solidFill>
                  <a:srgbClr val="000000"/>
                </a:solidFill>
                <a:effectLst/>
                <a:ea typeface="Times New Roman" panose="02020603050405020304" pitchFamily="18" charset="0"/>
                <a:cs typeface="+mj-cs"/>
              </a:rPr>
              <a:t>مما يقلل من انبعاثات الغازات الدفيئة ذات المصدر الزراعي</a:t>
            </a:r>
            <a:endParaRPr lang="en-US" sz="2800" b="1" dirty="0">
              <a:solidFill>
                <a:srgbClr val="000000"/>
              </a:solidFill>
              <a:effectLst/>
              <a:ea typeface="Times New Roman" panose="02020603050405020304" pitchFamily="18" charset="0"/>
              <a:cs typeface="+mj-cs"/>
            </a:endParaRPr>
          </a:p>
          <a:p>
            <a:pPr algn="r"/>
            <a:r>
              <a:rPr lang="ar-EG" sz="2800" b="1" dirty="0">
                <a:solidFill>
                  <a:srgbClr val="000000"/>
                </a:solidFill>
                <a:cs typeface="+mj-cs"/>
              </a:rPr>
              <a:t>4- </a:t>
            </a:r>
            <a:r>
              <a:rPr lang="ar-SA" sz="2800" b="1" dirty="0">
                <a:solidFill>
                  <a:srgbClr val="000000"/>
                </a:solidFill>
                <a:cs typeface="+mj-cs"/>
              </a:rPr>
              <a:t>إنتاج أصناف جديدة من المحاصيل ذات إنتاجية عالية وأقل تلويثًا للتربة الزراعية وأكثر مقاومة للجفاف</a:t>
            </a:r>
            <a:endParaRPr lang="ar-EG" sz="2800" b="1" dirty="0">
              <a:solidFill>
                <a:srgbClr val="000000"/>
              </a:solidFill>
              <a:cs typeface="+mj-cs"/>
            </a:endParaRPr>
          </a:p>
          <a:p>
            <a:pPr algn="r"/>
            <a:r>
              <a:rPr lang="ar-EG" sz="2800" b="1" dirty="0">
                <a:solidFill>
                  <a:srgbClr val="000000"/>
                </a:solidFill>
                <a:cs typeface="+mj-cs"/>
              </a:rPr>
              <a:t>5- الربط بين الظروف المناخية اللحظية والاحتياجات الفعلية للنباتات من المياه بما يحقق التنمية المستدامة للمياه الجوفية</a:t>
            </a:r>
          </a:p>
          <a:p>
            <a:pPr algn="r"/>
            <a:r>
              <a:rPr lang="ar-EG" sz="2800" b="1" dirty="0">
                <a:solidFill>
                  <a:srgbClr val="000000"/>
                </a:solidFill>
                <a:cs typeface="+mj-cs"/>
              </a:rPr>
              <a:t>6- تسوية وتمهيد التربة من خلال تكنولوجيا الـ </a:t>
            </a:r>
            <a:r>
              <a:rPr lang="en-US" sz="2800" b="1" dirty="0">
                <a:solidFill>
                  <a:srgbClr val="000000"/>
                </a:solidFill>
                <a:cs typeface="+mj-cs"/>
              </a:rPr>
              <a:t>GPS-RTK </a:t>
            </a:r>
            <a:r>
              <a:rPr lang="ar-EG" sz="2800" b="1" dirty="0">
                <a:solidFill>
                  <a:srgbClr val="000000"/>
                </a:solidFill>
                <a:cs typeface="+mj-cs"/>
              </a:rPr>
              <a:t>وتجهيز الأرض الصحراوية للزراعة لتقليل استهلاك المياه</a:t>
            </a:r>
            <a:endParaRPr lang="en-US" sz="2800" b="1" dirty="0">
              <a:solidFill>
                <a:srgbClr val="000000"/>
              </a:solidFill>
              <a:cs typeface="+mj-cs"/>
            </a:endParaRPr>
          </a:p>
          <a:p>
            <a:pPr algn="r"/>
            <a:endParaRPr lang="en-US" sz="2800" b="1" dirty="0">
              <a:solidFill>
                <a:srgbClr val="000000"/>
              </a:solidFill>
              <a:cs typeface="+mj-cs"/>
            </a:endParaRPr>
          </a:p>
          <a:p>
            <a:pPr algn="r"/>
            <a:endParaRPr lang="en-US" sz="2800" dirty="0">
              <a:cs typeface="+mj-cs"/>
            </a:endParaRPr>
          </a:p>
        </p:txBody>
      </p:sp>
      <p:sp>
        <p:nvSpPr>
          <p:cNvPr id="4" name="Title 1">
            <a:extLst>
              <a:ext uri="{FF2B5EF4-FFF2-40B4-BE49-F238E27FC236}">
                <a16:creationId xmlns:a16="http://schemas.microsoft.com/office/drawing/2014/main" id="{C7C0AFCF-1495-C0CD-5ED3-37F0E0ED4E1A}"/>
              </a:ext>
            </a:extLst>
          </p:cNvPr>
          <p:cNvSpPr txBox="1">
            <a:spLocks/>
          </p:cNvSpPr>
          <p:nvPr/>
        </p:nvSpPr>
        <p:spPr>
          <a:xfrm>
            <a:off x="1262289" y="2149642"/>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الأخضر</a:t>
            </a:r>
            <a:endParaRPr lang="en-US" dirty="0"/>
          </a:p>
        </p:txBody>
      </p:sp>
      <p:pic>
        <p:nvPicPr>
          <p:cNvPr id="7" name="Picture 6" descr="A picture containing text, sky, outdoor, grass&#10;&#10;Description automatically generated">
            <a:extLst>
              <a:ext uri="{FF2B5EF4-FFF2-40B4-BE49-F238E27FC236}">
                <a16:creationId xmlns:a16="http://schemas.microsoft.com/office/drawing/2014/main" id="{05D408D6-72B3-C80A-57DB-C694DB411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41" y="4074694"/>
            <a:ext cx="4266064" cy="3224463"/>
          </a:xfrm>
          <a:prstGeom prst="rect">
            <a:avLst/>
          </a:prstGeom>
        </p:spPr>
      </p:pic>
    </p:spTree>
    <p:extLst>
      <p:ext uri="{BB962C8B-B14F-4D97-AF65-F5344CB8AC3E}">
        <p14:creationId xmlns:p14="http://schemas.microsoft.com/office/powerpoint/2010/main" val="410986945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E36F1-5C07-F696-D2BB-D56147A192A3}"/>
              </a:ext>
            </a:extLst>
          </p:cNvPr>
          <p:cNvSpPr>
            <a:spLocks noGrp="1"/>
          </p:cNvSpPr>
          <p:nvPr>
            <p:ph type="subTitle" idx="1"/>
          </p:nvPr>
        </p:nvSpPr>
        <p:spPr>
          <a:xfrm>
            <a:off x="2267903" y="4251158"/>
            <a:ext cx="10583545" cy="5518484"/>
          </a:xfrm>
        </p:spPr>
        <p:txBody>
          <a:bodyPr>
            <a:normAutofit fontScale="92500" lnSpcReduction="10000"/>
          </a:bodyPr>
          <a:lstStyle/>
          <a:p>
            <a:pPr marL="0" marR="0" lvl="0" indent="0" algn="justLow" rtl="1">
              <a:lnSpc>
                <a:spcPct val="107000"/>
              </a:lnSpc>
              <a:spcBef>
                <a:spcPts val="0"/>
              </a:spcBef>
              <a:spcAft>
                <a:spcPts val="0"/>
              </a:spcAft>
            </a:pPr>
            <a:r>
              <a:rPr lang="ar-EG" dirty="0"/>
              <a:t>7-  </a:t>
            </a:r>
            <a:r>
              <a:rPr lang="ar-EG" sz="2800" b="1" kern="100" dirty="0">
                <a:solidFill>
                  <a:srgbClr val="000000"/>
                </a:solidFill>
                <a:effectLst/>
                <a:latin typeface="Calibri" panose="020F0502020204030204" pitchFamily="34" charset="0"/>
                <a:ea typeface="Calibri" panose="020F0502020204030204" pitchFamily="34" charset="0"/>
                <a:cs typeface="+mj-cs"/>
              </a:rPr>
              <a:t>استخدام برامج الذكاء الاصطناعي في تحديد الاحتياجات الفعلية للمحاصيل الزراعية من المياه والاسمدة والمخصبات عن طريق تحليل بيانات (الأرصاد الجوية – صور الأقمار الصناعية – الملاحظات الحقلية الفعلية)  </a:t>
            </a:r>
            <a:endParaRPr lang="en-US" sz="2800" kern="100" dirty="0">
              <a:effectLst/>
              <a:latin typeface="Calibri" panose="020F0502020204030204" pitchFamily="34" charset="0"/>
              <a:ea typeface="Calibri" panose="020F0502020204030204" pitchFamily="34" charset="0"/>
              <a:cs typeface="+mj-cs"/>
            </a:endParaRPr>
          </a:p>
          <a:p>
            <a:pPr marL="171450" marR="0" algn="justLow" rtl="1">
              <a:lnSpc>
                <a:spcPct val="107000"/>
              </a:lnSpc>
              <a:spcBef>
                <a:spcPts val="0"/>
              </a:spcBef>
              <a:spcAft>
                <a:spcPts val="0"/>
              </a:spcAft>
            </a:pPr>
            <a:r>
              <a:rPr lang="ar-EG" sz="2800" b="1" kern="100" dirty="0">
                <a:solidFill>
                  <a:srgbClr val="000000"/>
                </a:solidFill>
                <a:effectLst/>
                <a:latin typeface="Calibri" panose="020F0502020204030204" pitchFamily="34" charset="0"/>
                <a:ea typeface="Calibri" panose="020F0502020204030204" pitchFamily="34" charset="0"/>
                <a:cs typeface="+mj-cs"/>
              </a:rPr>
              <a:t>تهدف جميع هذه الإجراءات بشكل مباشر الى تحقيق أهداف</a:t>
            </a:r>
            <a:r>
              <a:rPr lang="ar-EG" sz="2800" b="1" kern="100" dirty="0">
                <a:solidFill>
                  <a:srgbClr val="000000"/>
                </a:solidFill>
                <a:effectLst/>
                <a:latin typeface="Calibri" panose="020F0502020204030204" pitchFamily="34" charset="0"/>
                <a:ea typeface="Times New Roman" panose="02020603050405020304" pitchFamily="18" charset="0"/>
                <a:cs typeface="+mj-cs"/>
              </a:rPr>
              <a:t> </a:t>
            </a:r>
            <a:r>
              <a:rPr lang="ar-SA" sz="2800" b="1" kern="100" dirty="0">
                <a:solidFill>
                  <a:srgbClr val="000000"/>
                </a:solidFill>
                <a:effectLst/>
                <a:latin typeface="Calibri" panose="020F0502020204030204" pitchFamily="34" charset="0"/>
                <a:ea typeface="Times New Roman" panose="02020603050405020304" pitchFamily="18" charset="0"/>
                <a:cs typeface="+mj-cs"/>
              </a:rPr>
              <a:t>مؤتمر الأطراف</a:t>
            </a:r>
            <a:r>
              <a:rPr lang="en-US" sz="2800" b="1" kern="100" dirty="0">
                <a:solidFill>
                  <a:srgbClr val="000000"/>
                </a:solidFill>
                <a:effectLst/>
                <a:latin typeface="Traditional Arabic" panose="02020603050405020304" pitchFamily="18" charset="-78"/>
                <a:ea typeface="Times New Roman" panose="02020603050405020304" pitchFamily="18" charset="0"/>
                <a:cs typeface="+mj-cs"/>
              </a:rPr>
              <a:t> (COP 22) </a:t>
            </a:r>
            <a:r>
              <a:rPr lang="ar-SA" sz="2800" b="1" kern="100" dirty="0">
                <a:solidFill>
                  <a:srgbClr val="000000"/>
                </a:solidFill>
                <a:effectLst/>
                <a:latin typeface="Calibri" panose="020F0502020204030204" pitchFamily="34" charset="0"/>
                <a:ea typeface="Times New Roman" panose="02020603050405020304" pitchFamily="18" charset="0"/>
                <a:cs typeface="+mj-cs"/>
              </a:rPr>
              <a:t>في مراكش لعام 2016</a:t>
            </a:r>
            <a:r>
              <a:rPr lang="ar-SA" sz="2800" b="1" kern="100" dirty="0">
                <a:solidFill>
                  <a:srgbClr val="000000"/>
                </a:solidFill>
                <a:effectLst/>
                <a:latin typeface="Calibri" panose="020F0502020204030204" pitchFamily="34" charset="0"/>
                <a:ea typeface="Calibri" panose="020F0502020204030204" pitchFamily="34" charset="0"/>
                <a:cs typeface="+mj-cs"/>
              </a:rPr>
              <a:t> </a:t>
            </a:r>
            <a:r>
              <a:rPr lang="ar-SA" sz="2800" b="1" kern="100" dirty="0">
                <a:solidFill>
                  <a:srgbClr val="000000"/>
                </a:solidFill>
                <a:effectLst/>
                <a:latin typeface="Calibri" panose="020F0502020204030204" pitchFamily="34" charset="0"/>
                <a:ea typeface="Times New Roman" panose="02020603050405020304" pitchFamily="18" charset="0"/>
                <a:cs typeface="+mj-cs"/>
              </a:rPr>
              <a:t>“مؤتمر الأطراف للعمل من أجل الزراعة” حيث أُقرت صراحةً الترابط المتكامل وغير القابل للتجزئة بين العلاقة بين الغذاء والماء والطاقة وتغير المناخ وتحقيقي أهداف الاستدامة 2015</a:t>
            </a:r>
            <a:r>
              <a:rPr lang="en-US" sz="2800" b="1" kern="100" dirty="0">
                <a:solidFill>
                  <a:srgbClr val="000000"/>
                </a:solidFill>
                <a:effectLst/>
                <a:latin typeface="Traditional Arabic" panose="02020603050405020304" pitchFamily="18" charset="-78"/>
                <a:ea typeface="Times New Roman" panose="02020603050405020304" pitchFamily="18" charset="0"/>
                <a:cs typeface="+mj-cs"/>
              </a:rPr>
              <a:t>.</a:t>
            </a:r>
            <a:r>
              <a:rPr lang="en-US" sz="2800" b="1" kern="100" dirty="0">
                <a:solidFill>
                  <a:srgbClr val="000000"/>
                </a:solidFill>
                <a:effectLst/>
                <a:latin typeface="Traditional Arabic" panose="02020603050405020304" pitchFamily="18" charset="-78"/>
                <a:ea typeface="Calibri" panose="020F0502020204030204" pitchFamily="34" charset="0"/>
                <a:cs typeface="+mj-cs"/>
              </a:rPr>
              <a:t> </a:t>
            </a:r>
            <a:endParaRPr lang="en-US" sz="2800" kern="100" dirty="0">
              <a:effectLst/>
              <a:latin typeface="Calibri" panose="020F0502020204030204" pitchFamily="34" charset="0"/>
              <a:ea typeface="Calibri" panose="020F0502020204030204" pitchFamily="34" charset="0"/>
              <a:cs typeface="+mj-cs"/>
            </a:endParaRPr>
          </a:p>
          <a:p>
            <a:pPr marL="171450" marR="0" algn="justLow" rtl="1">
              <a:lnSpc>
                <a:spcPct val="107000"/>
              </a:lnSpc>
              <a:spcBef>
                <a:spcPts val="0"/>
              </a:spcBef>
              <a:spcAft>
                <a:spcPts val="0"/>
              </a:spcAft>
            </a:pPr>
            <a:r>
              <a:rPr lang="ar-EG" sz="2800" b="1" kern="100" dirty="0">
                <a:solidFill>
                  <a:srgbClr val="000000"/>
                </a:solidFill>
                <a:effectLst/>
                <a:latin typeface="Calibri" panose="020F0502020204030204" pitchFamily="34" charset="0"/>
                <a:ea typeface="Calibri" panose="020F0502020204030204" pitchFamily="34" charset="0"/>
                <a:cs typeface="+mj-cs"/>
              </a:rPr>
              <a:t>قامت شركة القناة للسكر باستصلاح وزراعة حوالى 35 ألف فدان بمحاصيل البنجر والقمح والبرسيم الحجازي والشعير وتم استخدام الزراعة الذكية مناخياً بجميع المراحل ولجميع الأنواع حيث تم توفير كمية مياه بقدار 35% اقل من طرق الري المحوري التقليدية كما تم توفير استهلاك طاقة كهربائية تقد 3,7 وات فدان يوم بأجمالي كمية تقدر بحوالي 300 كيلو وات فدان موسم (6 شهور)  وقد ساهم هذا الخفض في استهلاك الطاقة الكهربائية بتقليل انبعاثات ثانى أكسيد الكربون المكافئ بمقدار حوالى 70 طن خلال الموسم الواحد لمساحة 35 الف فدان فقط </a:t>
            </a:r>
            <a:endParaRPr lang="en-US" sz="2800" kern="100" dirty="0">
              <a:effectLst/>
              <a:latin typeface="Calibri" panose="020F0502020204030204" pitchFamily="34" charset="0"/>
              <a:ea typeface="Calibri" panose="020F0502020204030204" pitchFamily="34" charset="0"/>
              <a:cs typeface="+mj-cs"/>
            </a:endParaRPr>
          </a:p>
          <a:p>
            <a:pPr algn="r"/>
            <a:endParaRPr lang="en-US" dirty="0"/>
          </a:p>
        </p:txBody>
      </p:sp>
      <p:sp>
        <p:nvSpPr>
          <p:cNvPr id="4" name="Title 1">
            <a:extLst>
              <a:ext uri="{FF2B5EF4-FFF2-40B4-BE49-F238E27FC236}">
                <a16:creationId xmlns:a16="http://schemas.microsoft.com/office/drawing/2014/main" id="{460A68FF-82CE-DCD8-3854-4AE7500C1AE3}"/>
              </a:ext>
            </a:extLst>
          </p:cNvPr>
          <p:cNvSpPr txBox="1">
            <a:spLocks/>
          </p:cNvSpPr>
          <p:nvPr/>
        </p:nvSpPr>
        <p:spPr>
          <a:xfrm>
            <a:off x="1262289" y="2149642"/>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الأخضر</a:t>
            </a:r>
            <a:endParaRPr lang="en-US" dirty="0"/>
          </a:p>
        </p:txBody>
      </p:sp>
    </p:spTree>
    <p:extLst>
      <p:ext uri="{BB962C8B-B14F-4D97-AF65-F5344CB8AC3E}">
        <p14:creationId xmlns:p14="http://schemas.microsoft.com/office/powerpoint/2010/main" val="131843436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70799C-8767-2F07-781E-ABC41ECB9881}"/>
              </a:ext>
            </a:extLst>
          </p:cNvPr>
          <p:cNvSpPr>
            <a:spLocks noGrp="1"/>
          </p:cNvSpPr>
          <p:nvPr>
            <p:ph type="subTitle" idx="1"/>
          </p:nvPr>
        </p:nvSpPr>
        <p:spPr>
          <a:xfrm>
            <a:off x="2267902" y="4219073"/>
            <a:ext cx="10583545" cy="5213657"/>
          </a:xfrm>
        </p:spPr>
        <p:txBody>
          <a:bodyPr>
            <a:normAutofit/>
          </a:bodyPr>
          <a:lstStyle/>
          <a:p>
            <a:pPr marL="191770" marR="0" algn="r" rtl="1">
              <a:lnSpc>
                <a:spcPct val="107000"/>
              </a:lnSpc>
              <a:spcBef>
                <a:spcPts val="0"/>
              </a:spcBef>
              <a:spcAft>
                <a:spcPts val="0"/>
              </a:spcAft>
              <a:tabLst>
                <a:tab pos="6800850" algn="l"/>
              </a:tabLst>
            </a:pPr>
            <a:r>
              <a:rPr lang="ar-SA" sz="2800" b="1" kern="100" dirty="0">
                <a:solidFill>
                  <a:srgbClr val="000000"/>
                </a:solidFill>
                <a:effectLst/>
                <a:latin typeface="Calibri" panose="020F0502020204030204" pitchFamily="34" charset="0"/>
                <a:ea typeface="Times New Roman" panose="02020603050405020304" pitchFamily="18" charset="0"/>
                <a:cs typeface="+mj-cs"/>
              </a:rPr>
              <a:t>تعتمد منظومة الزراعة الذكية مناخياً بشكل أساسي على المكون التكنولوجي بجميع المراحل </a:t>
            </a:r>
            <a:endParaRPr lang="en-US" sz="2800" kern="100" dirty="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tabLst>
                <a:tab pos="6800850" algn="l"/>
              </a:tabLst>
            </a:pPr>
            <a:r>
              <a:rPr lang="ar-SA" sz="2800" b="1" kern="100" dirty="0">
                <a:solidFill>
                  <a:srgbClr val="000000"/>
                </a:solidFill>
                <a:effectLst/>
                <a:latin typeface="Calibri" panose="020F0502020204030204" pitchFamily="34" charset="0"/>
                <a:ea typeface="Times New Roman" panose="02020603050405020304" pitchFamily="18" charset="0"/>
                <a:cs typeface="+mj-cs"/>
              </a:rPr>
              <a:t>عمليات التسوية وتمهيد الأرض للزرعة باستخدام تكنولوجيا </a:t>
            </a:r>
            <a:r>
              <a:rPr lang="en-US" sz="2800" b="1" kern="100" dirty="0">
                <a:solidFill>
                  <a:srgbClr val="000000"/>
                </a:solidFill>
                <a:effectLst/>
                <a:latin typeface="Traditional Arabic" panose="02020603050405020304" pitchFamily="18" charset="-78"/>
                <a:ea typeface="Times New Roman" panose="02020603050405020304" pitchFamily="18" charset="0"/>
                <a:cs typeface="+mj-cs"/>
              </a:rPr>
              <a:t>GIS-RTK </a:t>
            </a:r>
            <a:r>
              <a:rPr lang="ar-SA" sz="2800" b="1" kern="100" dirty="0">
                <a:solidFill>
                  <a:srgbClr val="000000"/>
                </a:solidFill>
                <a:effectLst/>
                <a:latin typeface="Traditional Arabic" panose="02020603050405020304" pitchFamily="18" charset="-78"/>
                <a:ea typeface="Times New Roman" panose="02020603050405020304" pitchFamily="18" charset="0"/>
                <a:cs typeface="+mj-cs"/>
              </a:rPr>
              <a:t>حيث تهدف الى تحديد وتمهيد الطبقات الفعلية التي ينمو بها المجموع الجذى للنباتات حيث يتم الربط بين منظومة المعلومات الجغرافية (</a:t>
            </a:r>
            <a:r>
              <a:rPr lang="en-US" sz="2800" b="1" kern="100" dirty="0">
                <a:solidFill>
                  <a:srgbClr val="000000"/>
                </a:solidFill>
                <a:effectLst/>
                <a:latin typeface="Traditional Arabic" panose="02020603050405020304" pitchFamily="18" charset="-78"/>
                <a:ea typeface="Times New Roman" panose="02020603050405020304" pitchFamily="18" charset="0"/>
                <a:cs typeface="+mj-cs"/>
              </a:rPr>
              <a:t>GIS</a:t>
            </a:r>
            <a:r>
              <a:rPr lang="ar-SA" sz="2800" b="1" kern="100" dirty="0">
                <a:solidFill>
                  <a:srgbClr val="000000"/>
                </a:solidFill>
                <a:effectLst/>
                <a:latin typeface="Calibri" panose="020F0502020204030204" pitchFamily="34" charset="0"/>
                <a:ea typeface="Times New Roman" panose="02020603050405020304" pitchFamily="18" charset="0"/>
                <a:cs typeface="+mj-cs"/>
              </a:rPr>
              <a:t>) والمعدات المستخدمة في عمليات التسوية والاستصلاح بشكل كامل وآلي بهدف تحديد عمق التربة المستصلحة طبقاً لتحليل بيانات الأقمار الصناعية </a:t>
            </a:r>
            <a:endParaRPr lang="en-US" sz="2800" kern="100" dirty="0">
              <a:effectLst/>
              <a:latin typeface="Calibri" panose="020F0502020204030204" pitchFamily="34" charset="0"/>
              <a:ea typeface="Calibri" panose="020F0502020204030204" pitchFamily="34" charset="0"/>
              <a:cs typeface="+mj-cs"/>
            </a:endParaRPr>
          </a:p>
          <a:p>
            <a:endParaRPr lang="en-US" sz="2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7325F6E2-FF79-CC07-CEA1-0A91E0C92A48}"/>
              </a:ext>
            </a:extLst>
          </p:cNvPr>
          <p:cNvSpPr txBox="1">
            <a:spLocks/>
          </p:cNvSpPr>
          <p:nvPr/>
        </p:nvSpPr>
        <p:spPr>
          <a:xfrm>
            <a:off x="1262289" y="2149642"/>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التكنولوجي</a:t>
            </a:r>
            <a:endParaRPr lang="en-US" dirty="0"/>
          </a:p>
        </p:txBody>
      </p:sp>
    </p:spTree>
    <p:extLst>
      <p:ext uri="{BB962C8B-B14F-4D97-AF65-F5344CB8AC3E}">
        <p14:creationId xmlns:p14="http://schemas.microsoft.com/office/powerpoint/2010/main" val="3434484628"/>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AF086F-A0F6-96D5-0B0E-0BE4FB424A8D}"/>
              </a:ext>
            </a:extLst>
          </p:cNvPr>
          <p:cNvSpPr>
            <a:spLocks noGrp="1"/>
          </p:cNvSpPr>
          <p:nvPr>
            <p:ph type="subTitle" idx="1"/>
          </p:nvPr>
        </p:nvSpPr>
        <p:spPr>
          <a:xfrm>
            <a:off x="2267902" y="6594216"/>
            <a:ext cx="10583545" cy="3518443"/>
          </a:xfrm>
        </p:spPr>
        <p:txBody>
          <a:bodyPr>
            <a:noAutofit/>
          </a:bodyPr>
          <a:lstStyle/>
          <a:p>
            <a:pPr marL="342900" marR="0" lvl="0" indent="-342900" algn="justLow" rtl="1">
              <a:lnSpc>
                <a:spcPct val="107000"/>
              </a:lnSpc>
              <a:spcBef>
                <a:spcPts val="0"/>
              </a:spcBef>
              <a:spcAft>
                <a:spcPts val="0"/>
              </a:spcAft>
              <a:buFont typeface="Symbol" panose="05050102010706020507" pitchFamily="18" charset="2"/>
              <a:buChar char=""/>
              <a:tabLst>
                <a:tab pos="6800850" algn="l"/>
              </a:tabLst>
            </a:pPr>
            <a:r>
              <a:rPr lang="ar-SA" sz="2800" b="1" kern="100" dirty="0">
                <a:solidFill>
                  <a:srgbClr val="000000"/>
                </a:solidFill>
                <a:effectLst/>
                <a:latin typeface="Calibri" panose="020F0502020204030204" pitchFamily="34" charset="0"/>
                <a:ea typeface="Times New Roman" panose="02020603050405020304" pitchFamily="18" charset="0"/>
                <a:cs typeface="+mj-cs"/>
              </a:rPr>
              <a:t>الزراعية الألية باستخدام المعدات الزراعية الحديثة بهدف تقليل الزمن المستغرق في الزراعية وتقليل الانبعاثات الصادرة من تلك المعدات بالإضافة الى ان تلك التطبيقات الحديثة تعمل على انتظام المسافات والاعماق بين النباتات وبعضها البعض</a:t>
            </a:r>
            <a:endParaRPr lang="en-US" sz="2800" kern="100" dirty="0">
              <a:effectLst/>
              <a:latin typeface="Calibri" panose="020F0502020204030204" pitchFamily="34" charset="0"/>
              <a:ea typeface="Calibri" panose="020F0502020204030204" pitchFamily="34" charset="0"/>
              <a:cs typeface="+mj-cs"/>
            </a:endParaRPr>
          </a:p>
          <a:p>
            <a:endParaRPr lang="en-US" sz="2800" dirty="0">
              <a:cs typeface="+mj-cs"/>
            </a:endParaRPr>
          </a:p>
        </p:txBody>
      </p:sp>
      <p:sp>
        <p:nvSpPr>
          <p:cNvPr id="10" name="Title 1">
            <a:extLst>
              <a:ext uri="{FF2B5EF4-FFF2-40B4-BE49-F238E27FC236}">
                <a16:creationId xmlns:a16="http://schemas.microsoft.com/office/drawing/2014/main" id="{56DA4168-C4F9-A3D2-3788-9C93178F64F2}"/>
              </a:ext>
            </a:extLst>
          </p:cNvPr>
          <p:cNvSpPr txBox="1">
            <a:spLocks/>
          </p:cNvSpPr>
          <p:nvPr/>
        </p:nvSpPr>
        <p:spPr>
          <a:xfrm>
            <a:off x="1262289" y="2149642"/>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التكنولوجي</a:t>
            </a:r>
            <a:endParaRPr lang="en-US" dirty="0"/>
          </a:p>
        </p:txBody>
      </p:sp>
      <p:pic>
        <p:nvPicPr>
          <p:cNvPr id="11" name="Picture 10" descr="Map&#10;&#10;Description automatically generated with low confidence">
            <a:extLst>
              <a:ext uri="{FF2B5EF4-FFF2-40B4-BE49-F238E27FC236}">
                <a16:creationId xmlns:a16="http://schemas.microsoft.com/office/drawing/2014/main" id="{295135F2-8C66-46F0-A28C-7FCA663179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74"/>
          <a:stretch/>
        </p:blipFill>
        <p:spPr>
          <a:xfrm>
            <a:off x="4911731" y="3385431"/>
            <a:ext cx="2731648" cy="1960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Chart&#10;&#10;Description automatically generated">
            <a:extLst>
              <a:ext uri="{FF2B5EF4-FFF2-40B4-BE49-F238E27FC236}">
                <a16:creationId xmlns:a16="http://schemas.microsoft.com/office/drawing/2014/main" id="{30D5F8E9-2E7F-44EC-A937-798A32BE0E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0" r="24775"/>
          <a:stretch/>
        </p:blipFill>
        <p:spPr>
          <a:xfrm>
            <a:off x="1739726" y="3340067"/>
            <a:ext cx="2410162" cy="20512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picture containing sky, outdoor, outdoor object, nature&#10;&#10;Description automatically generated">
            <a:extLst>
              <a:ext uri="{FF2B5EF4-FFF2-40B4-BE49-F238E27FC236}">
                <a16:creationId xmlns:a16="http://schemas.microsoft.com/office/drawing/2014/main" id="{799CE2A1-EB17-40FE-B144-703F31F714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014"/>
          <a:stretch/>
        </p:blipFill>
        <p:spPr>
          <a:xfrm>
            <a:off x="8116584" y="3346328"/>
            <a:ext cx="3257270" cy="19900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30F4A92D-4B7A-F2D1-719E-80118246B127}"/>
              </a:ext>
            </a:extLst>
          </p:cNvPr>
          <p:cNvSpPr txBox="1"/>
          <p:nvPr/>
        </p:nvSpPr>
        <p:spPr>
          <a:xfrm>
            <a:off x="8153451" y="5673120"/>
            <a:ext cx="3183536" cy="461665"/>
          </a:xfrm>
          <a:prstGeom prst="rect">
            <a:avLst/>
          </a:prstGeom>
          <a:noFill/>
        </p:spPr>
        <p:txBody>
          <a:bodyPr wrap="square" rtlCol="0">
            <a:spAutoFit/>
          </a:bodyPr>
          <a:lstStyle/>
          <a:p>
            <a:pPr algn="r"/>
            <a:r>
              <a:rPr lang="ar-SA" sz="2400" b="1" dirty="0">
                <a:solidFill>
                  <a:srgbClr val="000000"/>
                </a:solidFill>
                <a:effectLst/>
                <a:ea typeface="Times New Roman" panose="02020603050405020304" pitchFamily="18" charset="0"/>
                <a:cs typeface="Traditional Arabic" panose="02020603050405020304" pitchFamily="18" charset="-78"/>
              </a:rPr>
              <a:t>أثناء عمليات الاستصلاح والتسوية</a:t>
            </a:r>
            <a:endParaRPr lang="en-US" sz="2400" dirty="0"/>
          </a:p>
        </p:txBody>
      </p:sp>
      <p:sp>
        <p:nvSpPr>
          <p:cNvPr id="15" name="TextBox 14">
            <a:extLst>
              <a:ext uri="{FF2B5EF4-FFF2-40B4-BE49-F238E27FC236}">
                <a16:creationId xmlns:a16="http://schemas.microsoft.com/office/drawing/2014/main" id="{3A3A6358-CBEA-0B16-D284-D3039DD97875}"/>
              </a:ext>
            </a:extLst>
          </p:cNvPr>
          <p:cNvSpPr txBox="1"/>
          <p:nvPr/>
        </p:nvSpPr>
        <p:spPr>
          <a:xfrm>
            <a:off x="4657905" y="5626541"/>
            <a:ext cx="2731647" cy="400110"/>
          </a:xfrm>
          <a:prstGeom prst="rect">
            <a:avLst/>
          </a:prstGeom>
          <a:noFill/>
        </p:spPr>
        <p:txBody>
          <a:bodyPr wrap="square" rtlCol="0">
            <a:spAutoFit/>
          </a:bodyPr>
          <a:lstStyle/>
          <a:p>
            <a:pPr algn="r"/>
            <a:r>
              <a:rPr lang="ar-SA" sz="2000" b="1" dirty="0">
                <a:solidFill>
                  <a:srgbClr val="000000"/>
                </a:solidFill>
                <a:effectLst/>
                <a:ea typeface="Times New Roman" panose="02020603050405020304" pitchFamily="18" charset="0"/>
                <a:cs typeface="Traditional Arabic" panose="02020603050405020304" pitchFamily="18" charset="-78"/>
              </a:rPr>
              <a:t>بعد عمليات الاستصلاح والتسوية</a:t>
            </a:r>
            <a:r>
              <a:rPr lang="ar-SA" sz="2000" b="1" dirty="0">
                <a:effectLst/>
                <a:ea typeface="Calibri" panose="020F0502020204030204" pitchFamily="34" charset="0"/>
                <a:cs typeface="Traditional Arabic" panose="02020603050405020304" pitchFamily="18" charset="-78"/>
              </a:rPr>
              <a:t> </a:t>
            </a:r>
            <a:endParaRPr lang="en-US" sz="1600" b="1" dirty="0"/>
          </a:p>
        </p:txBody>
      </p:sp>
      <p:sp>
        <p:nvSpPr>
          <p:cNvPr id="16" name="TextBox 15">
            <a:extLst>
              <a:ext uri="{FF2B5EF4-FFF2-40B4-BE49-F238E27FC236}">
                <a16:creationId xmlns:a16="http://schemas.microsoft.com/office/drawing/2014/main" id="{1DF1275B-0702-8E29-2D60-2FC0E8FDB64A}"/>
              </a:ext>
            </a:extLst>
          </p:cNvPr>
          <p:cNvSpPr txBox="1"/>
          <p:nvPr/>
        </p:nvSpPr>
        <p:spPr>
          <a:xfrm>
            <a:off x="1262289" y="5626541"/>
            <a:ext cx="3183537" cy="461665"/>
          </a:xfrm>
          <a:prstGeom prst="rect">
            <a:avLst/>
          </a:prstGeom>
          <a:noFill/>
        </p:spPr>
        <p:txBody>
          <a:bodyPr wrap="square" rtlCol="0">
            <a:spAutoFit/>
          </a:bodyPr>
          <a:lstStyle/>
          <a:p>
            <a:pPr algn="r"/>
            <a:r>
              <a:rPr lang="ar-EG" sz="2400" b="1" dirty="0">
                <a:ea typeface="Times New Roman" panose="02020603050405020304" pitchFamily="18" charset="0"/>
                <a:cs typeface="Traditional Arabic" panose="02020603050405020304" pitchFamily="18" charset="-78"/>
              </a:rPr>
              <a:t>قبل </a:t>
            </a:r>
            <a:r>
              <a:rPr lang="ar-SA" sz="2400" b="1" dirty="0">
                <a:solidFill>
                  <a:srgbClr val="000000"/>
                </a:solidFill>
                <a:effectLst/>
                <a:ea typeface="Times New Roman" panose="02020603050405020304" pitchFamily="18" charset="0"/>
                <a:cs typeface="Traditional Arabic" panose="02020603050405020304" pitchFamily="18" charset="-78"/>
              </a:rPr>
              <a:t>عمليات الاستصلاح والتسوية</a:t>
            </a:r>
            <a:r>
              <a:rPr lang="ar-SA" sz="2400" b="1" dirty="0">
                <a:effectLst/>
                <a:ea typeface="Calibri" panose="020F0502020204030204" pitchFamily="34" charset="0"/>
                <a:cs typeface="Traditional Arabic" panose="02020603050405020304" pitchFamily="18" charset="-78"/>
              </a:rPr>
              <a:t> </a:t>
            </a:r>
            <a:endParaRPr lang="en-US" sz="1800" dirty="0"/>
          </a:p>
        </p:txBody>
      </p:sp>
    </p:spTree>
    <p:extLst>
      <p:ext uri="{BB962C8B-B14F-4D97-AF65-F5344CB8AC3E}">
        <p14:creationId xmlns:p14="http://schemas.microsoft.com/office/powerpoint/2010/main" val="3174117952"/>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726C05-380C-24B6-CEA2-ADB02293A839}"/>
              </a:ext>
            </a:extLst>
          </p:cNvPr>
          <p:cNvSpPr>
            <a:spLocks noGrp="1"/>
          </p:cNvSpPr>
          <p:nvPr>
            <p:ph type="subTitle" idx="1"/>
          </p:nvPr>
        </p:nvSpPr>
        <p:spPr>
          <a:xfrm>
            <a:off x="2267902" y="6267241"/>
            <a:ext cx="10583545" cy="2732352"/>
          </a:xfrm>
        </p:spPr>
        <p:txBody>
          <a:bodyPr/>
          <a:lstStyle/>
          <a:p>
            <a:pPr algn="r"/>
            <a:r>
              <a:rPr lang="ar-SA" sz="3200" b="1" kern="100" dirty="0">
                <a:solidFill>
                  <a:srgbClr val="000000"/>
                </a:solidFill>
                <a:effectLst/>
                <a:latin typeface="Calibri" panose="020F0502020204030204" pitchFamily="34" charset="0"/>
                <a:ea typeface="Times New Roman" panose="02020603050405020304" pitchFamily="18" charset="0"/>
                <a:cs typeface="+mj-cs"/>
              </a:rPr>
              <a:t>المنظومة الآلية للري المحوري من خلال تطوير أحد البرامج المختصة (</a:t>
            </a:r>
            <a:r>
              <a:rPr lang="en-US" sz="3200" b="1" kern="100" dirty="0">
                <a:solidFill>
                  <a:srgbClr val="000000"/>
                </a:solidFill>
                <a:effectLst/>
                <a:latin typeface="Traditional Arabic" panose="02020603050405020304" pitchFamily="18" charset="-78"/>
                <a:ea typeface="Times New Roman" panose="02020603050405020304" pitchFamily="18" charset="0"/>
                <a:cs typeface="+mj-cs"/>
              </a:rPr>
              <a:t>SCADA</a:t>
            </a:r>
            <a:r>
              <a:rPr lang="ar-SA" sz="3200" b="1" kern="100" dirty="0">
                <a:solidFill>
                  <a:srgbClr val="000000"/>
                </a:solidFill>
                <a:effectLst/>
                <a:latin typeface="Calibri" panose="020F0502020204030204" pitchFamily="34" charset="0"/>
                <a:ea typeface="Times New Roman" panose="02020603050405020304" pitchFamily="18" charset="0"/>
                <a:cs typeface="+mj-cs"/>
              </a:rPr>
              <a:t>) الربط بين محطة الأرصاد الجوية المتواجدة </a:t>
            </a:r>
            <a:r>
              <a:rPr lang="ar-EG" sz="3200" b="1" kern="100" dirty="0">
                <a:solidFill>
                  <a:srgbClr val="000000"/>
                </a:solidFill>
                <a:effectLst/>
                <a:latin typeface="Calibri" panose="020F0502020204030204" pitchFamily="34" charset="0"/>
                <a:ea typeface="Times New Roman" panose="02020603050405020304" pitchFamily="18" charset="0"/>
                <a:cs typeface="+mj-cs"/>
              </a:rPr>
              <a:t>و</a:t>
            </a:r>
            <a:r>
              <a:rPr lang="ar-SA" sz="3200" b="1" kern="100" dirty="0">
                <a:solidFill>
                  <a:srgbClr val="000000"/>
                </a:solidFill>
                <a:effectLst/>
                <a:latin typeface="Calibri" panose="020F0502020204030204" pitchFamily="34" charset="0"/>
                <a:ea typeface="Times New Roman" panose="02020603050405020304" pitchFamily="18" charset="0"/>
                <a:cs typeface="+mj-cs"/>
              </a:rPr>
              <a:t>صور الأقمار الصناعية والمتصلة مباشرة بمنظومة الري المحورى حيث يتم معالجة جميع البيانات واتخاذ القرار بتحديد موعد الري وكميات المياه والمخصبات الفعلية التي تحتاجها المحاصيل بصورة آلية </a:t>
            </a:r>
            <a:endParaRPr lang="en-US" sz="3200" kern="100" dirty="0">
              <a:effectLst/>
              <a:latin typeface="Calibri" panose="020F0502020204030204" pitchFamily="34" charset="0"/>
              <a:ea typeface="Calibri" panose="020F0502020204030204" pitchFamily="34" charset="0"/>
              <a:cs typeface="+mj-cs"/>
            </a:endParaRPr>
          </a:p>
          <a:p>
            <a:pPr algn="r"/>
            <a:endParaRPr lang="en-US" dirty="0"/>
          </a:p>
        </p:txBody>
      </p:sp>
      <p:sp>
        <p:nvSpPr>
          <p:cNvPr id="4" name="Title 1">
            <a:extLst>
              <a:ext uri="{FF2B5EF4-FFF2-40B4-BE49-F238E27FC236}">
                <a16:creationId xmlns:a16="http://schemas.microsoft.com/office/drawing/2014/main" id="{52D58ECD-2429-5BF2-4AA0-A9FB257C46C1}"/>
              </a:ext>
            </a:extLst>
          </p:cNvPr>
          <p:cNvSpPr txBox="1">
            <a:spLocks/>
          </p:cNvSpPr>
          <p:nvPr/>
        </p:nvSpPr>
        <p:spPr>
          <a:xfrm>
            <a:off x="1262289" y="1909010"/>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التكنولوجي</a:t>
            </a:r>
            <a:endParaRPr lang="en-US" dirty="0"/>
          </a:p>
        </p:txBody>
      </p:sp>
      <p:pic>
        <p:nvPicPr>
          <p:cNvPr id="5" name="Picture 4" descr="A screenshot of a computer&#10;&#10;Description automatically generated with medium confidence">
            <a:extLst>
              <a:ext uri="{FF2B5EF4-FFF2-40B4-BE49-F238E27FC236}">
                <a16:creationId xmlns:a16="http://schemas.microsoft.com/office/drawing/2014/main" id="{F69FE892-2822-FAFF-9B46-9BA45D474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784" y="3577389"/>
            <a:ext cx="3504516" cy="268047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74DDF80B-06BA-42D2-B3CC-BEF094F04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7372" y="3525510"/>
            <a:ext cx="3504516" cy="2732351"/>
          </a:xfrm>
          <a:prstGeom prst="rect">
            <a:avLst/>
          </a:prstGeom>
        </p:spPr>
      </p:pic>
    </p:spTree>
    <p:extLst>
      <p:ext uri="{BB962C8B-B14F-4D97-AF65-F5344CB8AC3E}">
        <p14:creationId xmlns:p14="http://schemas.microsoft.com/office/powerpoint/2010/main" val="418819470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3012F94-3422-4383-BC64-F6274A099910}"/>
              </a:ext>
            </a:extLst>
          </p:cNvPr>
          <p:cNvSpPr>
            <a:spLocks noGrp="1"/>
          </p:cNvSpPr>
          <p:nvPr>
            <p:ph type="ctrTitle"/>
          </p:nvPr>
        </p:nvSpPr>
        <p:spPr>
          <a:xfrm>
            <a:off x="2294255" y="2430780"/>
            <a:ext cx="10363200" cy="1379220"/>
          </a:xfrm>
        </p:spPr>
        <p:txBody>
          <a:bodyPr>
            <a:normAutofit/>
          </a:bodyPr>
          <a:lstStyle/>
          <a:p>
            <a:r>
              <a:rPr lang="ar-EG" b="1" dirty="0"/>
              <a:t>بيانات أساسية للمشروع</a:t>
            </a:r>
          </a:p>
        </p:txBody>
      </p:sp>
      <p:sp>
        <p:nvSpPr>
          <p:cNvPr id="4" name="Subtitle 2">
            <a:extLst>
              <a:ext uri="{FF2B5EF4-FFF2-40B4-BE49-F238E27FC236}">
                <a16:creationId xmlns:a16="http://schemas.microsoft.com/office/drawing/2014/main" id="{E5E5CA72-481B-4E86-B99D-EF7FBC149133}"/>
              </a:ext>
            </a:extLst>
          </p:cNvPr>
          <p:cNvSpPr txBox="1">
            <a:spLocks/>
          </p:cNvSpPr>
          <p:nvPr/>
        </p:nvSpPr>
        <p:spPr>
          <a:xfrm>
            <a:off x="827314" y="3439886"/>
            <a:ext cx="13324115" cy="6379028"/>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50000"/>
              </a:lnSpc>
            </a:pPr>
            <a:r>
              <a:rPr lang="ar-EG" sz="4500" b="1" dirty="0"/>
              <a:t>اسم المشروع</a:t>
            </a:r>
          </a:p>
          <a:p>
            <a:pPr>
              <a:lnSpc>
                <a:spcPct val="150000"/>
              </a:lnSpc>
            </a:pPr>
            <a:r>
              <a:rPr lang="ar-EG" sz="4500" b="1" dirty="0"/>
              <a:t>مشروع الزراعة المناخية الذكية</a:t>
            </a:r>
            <a:br>
              <a:rPr lang="ar-EG" sz="4500" b="1" dirty="0"/>
            </a:br>
            <a:r>
              <a:rPr lang="ar-EG" sz="4500" b="1" dirty="0"/>
              <a:t>المحافظة: المنيا</a:t>
            </a:r>
            <a:br>
              <a:rPr lang="ar-EG" sz="4500" b="1" dirty="0"/>
            </a:br>
            <a:r>
              <a:rPr lang="ar-EG" sz="4500" b="1" dirty="0"/>
              <a:t>الفئة: مشروعات كبيرة الحجم </a:t>
            </a:r>
          </a:p>
        </p:txBody>
      </p:sp>
    </p:spTree>
    <p:extLst>
      <p:ext uri="{BB962C8B-B14F-4D97-AF65-F5344CB8AC3E}">
        <p14:creationId xmlns:p14="http://schemas.microsoft.com/office/powerpoint/2010/main" val="178424588"/>
      </p:ext>
    </p:extLst>
  </p:cSld>
  <p:clrMapOvr>
    <a:masterClrMapping/>
  </p:clrMapOvr>
  <p:transition spd="slow" advTm="7000">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842E8E-4C12-73C6-69ED-2A97639B841E}"/>
              </a:ext>
            </a:extLst>
          </p:cNvPr>
          <p:cNvSpPr>
            <a:spLocks noGrp="1"/>
          </p:cNvSpPr>
          <p:nvPr>
            <p:ph type="subTitle" idx="1"/>
          </p:nvPr>
        </p:nvSpPr>
        <p:spPr>
          <a:xfrm>
            <a:off x="2267902" y="6058694"/>
            <a:ext cx="10583545" cy="2732352"/>
          </a:xfrm>
        </p:spPr>
        <p:txBody>
          <a:bodyPr>
            <a:normAutofit/>
          </a:bodyPr>
          <a:lstStyle/>
          <a:p>
            <a:pPr marL="342900" marR="0" lvl="0" indent="-342900" algn="r" rtl="1">
              <a:lnSpc>
                <a:spcPct val="107000"/>
              </a:lnSpc>
              <a:spcBef>
                <a:spcPts val="0"/>
              </a:spcBef>
              <a:spcAft>
                <a:spcPts val="0"/>
              </a:spcAft>
              <a:buFont typeface="Symbol" panose="05050102010706020507" pitchFamily="18" charset="2"/>
              <a:buChar char=""/>
              <a:tabLst>
                <a:tab pos="6800850" algn="l"/>
              </a:tabLst>
            </a:pPr>
            <a:r>
              <a:rPr lang="ar-SA" sz="2800" b="1" kern="100" dirty="0">
                <a:solidFill>
                  <a:srgbClr val="000000"/>
                </a:solidFill>
                <a:effectLst/>
                <a:latin typeface="Calibri" panose="020F0502020204030204" pitchFamily="34" charset="0"/>
                <a:ea typeface="Times New Roman" panose="02020603050405020304" pitchFamily="18" charset="0"/>
                <a:cs typeface="+mj-cs"/>
              </a:rPr>
              <a:t>تطوير أحد التطبيقات الذكية وتحميلها على الهواتف المحمولة (</a:t>
            </a:r>
            <a:r>
              <a:rPr lang="en-US" sz="2800" b="1" kern="100" dirty="0">
                <a:solidFill>
                  <a:srgbClr val="000000"/>
                </a:solidFill>
                <a:effectLst/>
                <a:latin typeface="Traditional Arabic" panose="02020603050405020304" pitchFamily="18" charset="-78"/>
                <a:ea typeface="Times New Roman" panose="02020603050405020304" pitchFamily="18" charset="0"/>
                <a:cs typeface="+mj-cs"/>
              </a:rPr>
              <a:t>MAPS ME</a:t>
            </a:r>
            <a:r>
              <a:rPr lang="ar-SA" sz="2800" b="1" kern="100" dirty="0">
                <a:solidFill>
                  <a:srgbClr val="000000"/>
                </a:solidFill>
                <a:effectLst/>
                <a:latin typeface="Calibri" panose="020F0502020204030204" pitchFamily="34" charset="0"/>
                <a:ea typeface="Times New Roman" panose="02020603050405020304" pitchFamily="18" charset="0"/>
                <a:cs typeface="+mj-cs"/>
              </a:rPr>
              <a:t>) لاستخدامها فى لتحديد مسارات الطرق للوصول الى أماكن العمل والأبار والمزروعات بطريقة سريعة وأمنه باستخدام صور الأقمار الصناعية الحديثة</a:t>
            </a:r>
            <a:endParaRPr lang="en-US" sz="2800" kern="100" dirty="0">
              <a:effectLst/>
              <a:latin typeface="Calibri" panose="020F0502020204030204" pitchFamily="34" charset="0"/>
              <a:ea typeface="Calibri" panose="020F0502020204030204" pitchFamily="34" charset="0"/>
              <a:cs typeface="+mj-cs"/>
            </a:endParaRPr>
          </a:p>
          <a:p>
            <a:pPr marL="342900" marR="0" lvl="0" indent="-342900" algn="r" rtl="1">
              <a:lnSpc>
                <a:spcPct val="107000"/>
              </a:lnSpc>
              <a:spcBef>
                <a:spcPts val="0"/>
              </a:spcBef>
              <a:spcAft>
                <a:spcPts val="0"/>
              </a:spcAft>
              <a:buFont typeface="Symbol" panose="05050102010706020507" pitchFamily="18" charset="2"/>
              <a:buChar char=""/>
              <a:tabLst>
                <a:tab pos="6800850" algn="l"/>
              </a:tabLst>
            </a:pPr>
            <a:r>
              <a:rPr lang="ar-SA" sz="2800" b="1" kern="100" dirty="0">
                <a:solidFill>
                  <a:srgbClr val="000000"/>
                </a:solidFill>
                <a:effectLst/>
                <a:latin typeface="Calibri" panose="020F0502020204030204" pitchFamily="34" charset="0"/>
                <a:ea typeface="Times New Roman" panose="02020603050405020304" pitchFamily="18" charset="0"/>
                <a:cs typeface="+mj-cs"/>
              </a:rPr>
              <a:t>تطوير أحد البرامج للربط بين المعاملات المحصولية ونظم الري بالتنقيط وقياس الوزن للنباتات لتحديد احتياجات المحاصيل من المخصبات الزراعية</a:t>
            </a:r>
            <a:endParaRPr lang="en-US" sz="2800" kern="100" dirty="0">
              <a:effectLst/>
              <a:latin typeface="Calibri" panose="020F0502020204030204" pitchFamily="34" charset="0"/>
              <a:ea typeface="Calibri" panose="020F0502020204030204" pitchFamily="34" charset="0"/>
              <a:cs typeface="+mj-cs"/>
            </a:endParaRPr>
          </a:p>
          <a:p>
            <a:pPr algn="r"/>
            <a:endParaRPr lang="en-US" sz="2800" dirty="0">
              <a:cs typeface="+mj-cs"/>
            </a:endParaRPr>
          </a:p>
        </p:txBody>
      </p:sp>
      <p:sp>
        <p:nvSpPr>
          <p:cNvPr id="4" name="Title 1">
            <a:extLst>
              <a:ext uri="{FF2B5EF4-FFF2-40B4-BE49-F238E27FC236}">
                <a16:creationId xmlns:a16="http://schemas.microsoft.com/office/drawing/2014/main" id="{A09792CD-66F8-716B-4439-4086C8DAC962}"/>
              </a:ext>
            </a:extLst>
          </p:cNvPr>
          <p:cNvSpPr txBox="1">
            <a:spLocks/>
          </p:cNvSpPr>
          <p:nvPr/>
        </p:nvSpPr>
        <p:spPr>
          <a:xfrm>
            <a:off x="1262289" y="1909010"/>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التكنولوجي</a:t>
            </a:r>
            <a:endParaRPr lang="en-US" dirty="0"/>
          </a:p>
        </p:txBody>
      </p:sp>
      <p:pic>
        <p:nvPicPr>
          <p:cNvPr id="5" name="Picture 4">
            <a:extLst>
              <a:ext uri="{FF2B5EF4-FFF2-40B4-BE49-F238E27FC236}">
                <a16:creationId xmlns:a16="http://schemas.microsoft.com/office/drawing/2014/main" id="{71ABE30E-24E4-1930-8871-BD91A0AB9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957" y="4058654"/>
            <a:ext cx="12091738" cy="1607344"/>
          </a:xfrm>
          <a:prstGeom prst="rect">
            <a:avLst/>
          </a:prstGeom>
        </p:spPr>
      </p:pic>
    </p:spTree>
    <p:extLst>
      <p:ext uri="{BB962C8B-B14F-4D97-AF65-F5344CB8AC3E}">
        <p14:creationId xmlns:p14="http://schemas.microsoft.com/office/powerpoint/2010/main" val="407176390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7F338D-74ED-5BE8-5A31-44C3182E68DF}"/>
              </a:ext>
            </a:extLst>
          </p:cNvPr>
          <p:cNvSpPr>
            <a:spLocks noGrp="1"/>
          </p:cNvSpPr>
          <p:nvPr>
            <p:ph type="subTitle" idx="1"/>
          </p:nvPr>
        </p:nvSpPr>
        <p:spPr>
          <a:xfrm>
            <a:off x="6192253" y="3898230"/>
            <a:ext cx="8311532" cy="6513095"/>
          </a:xfrm>
        </p:spPr>
        <p:txBody>
          <a:bodyPr>
            <a:normAutofit/>
          </a:bodyPr>
          <a:lstStyle/>
          <a:p>
            <a:pPr algn="r">
              <a:buFont typeface="Arial" panose="020B0604020202020204" pitchFamily="34" charset="0"/>
              <a:buChar char="•"/>
            </a:pPr>
            <a:r>
              <a:rPr lang="ar-SA" sz="2800" b="1" kern="100" dirty="0">
                <a:solidFill>
                  <a:srgbClr val="000000"/>
                </a:solidFill>
                <a:effectLst/>
                <a:latin typeface="Calibri" panose="020F0502020204030204" pitchFamily="34" charset="0"/>
                <a:ea typeface="Times New Roman" panose="02020603050405020304" pitchFamily="18" charset="0"/>
                <a:cs typeface="+mj-cs"/>
              </a:rPr>
              <a:t>المراقبة الأسبوعية لجميع المحاور عبر تحليل صور الأقمار الصناعية لضمان توحيد تطبيق المياه وكفاءة المحور </a:t>
            </a:r>
            <a:endParaRPr lang="en-US" sz="2800" b="1" kern="100" dirty="0">
              <a:solidFill>
                <a:srgbClr val="000000"/>
              </a:solidFill>
              <a:effectLst/>
              <a:latin typeface="Calibri" panose="020F0502020204030204" pitchFamily="34" charset="0"/>
              <a:ea typeface="Times New Roman" panose="02020603050405020304" pitchFamily="18" charset="0"/>
              <a:cs typeface="+mj-cs"/>
            </a:endParaRPr>
          </a:p>
          <a:p>
            <a:pPr algn="r">
              <a:buFont typeface="Arial" panose="020B0604020202020204" pitchFamily="34" charset="0"/>
              <a:buChar char="•"/>
            </a:pPr>
            <a:endParaRPr lang="en-US" sz="2800" b="1" kern="100" dirty="0">
              <a:solidFill>
                <a:srgbClr val="000000"/>
              </a:solidFill>
              <a:latin typeface="Calibri" panose="020F0502020204030204" pitchFamily="34" charset="0"/>
              <a:ea typeface="Calibri" panose="020F0502020204030204" pitchFamily="34" charset="0"/>
              <a:cs typeface="+mj-cs"/>
            </a:endParaRPr>
          </a:p>
          <a:p>
            <a:pPr marL="25400" indent="0" algn="r"/>
            <a:endParaRPr lang="en-US" sz="2800" b="1" kern="100" dirty="0">
              <a:solidFill>
                <a:srgbClr val="000000"/>
              </a:solidFill>
              <a:effectLst/>
              <a:latin typeface="Calibri" panose="020F0502020204030204" pitchFamily="34" charset="0"/>
              <a:ea typeface="Calibri" panose="020F0502020204030204" pitchFamily="34" charset="0"/>
              <a:cs typeface="+mj-cs"/>
            </a:endParaRPr>
          </a:p>
          <a:p>
            <a:pPr algn="r">
              <a:buFont typeface="Arial" panose="020B0604020202020204" pitchFamily="34" charset="0"/>
              <a:buChar char="•"/>
            </a:pPr>
            <a:endParaRPr lang="en-US" sz="2800" b="1" kern="100" dirty="0">
              <a:solidFill>
                <a:srgbClr val="000000"/>
              </a:solidFill>
              <a:latin typeface="Calibri" panose="020F0502020204030204" pitchFamily="34" charset="0"/>
              <a:ea typeface="Calibri" panose="020F0502020204030204" pitchFamily="34" charset="0"/>
              <a:cs typeface="+mj-cs"/>
            </a:endParaRPr>
          </a:p>
          <a:p>
            <a:pPr algn="r">
              <a:buFont typeface="Arial" panose="020B0604020202020204" pitchFamily="34" charset="0"/>
              <a:buChar char="•"/>
            </a:pPr>
            <a:endParaRPr lang="en-US" sz="2800" b="1" kern="100" dirty="0">
              <a:solidFill>
                <a:srgbClr val="000000"/>
              </a:solidFill>
              <a:effectLst/>
              <a:latin typeface="Calibri" panose="020F0502020204030204" pitchFamily="34" charset="0"/>
              <a:ea typeface="Calibri" panose="020F0502020204030204" pitchFamily="34" charset="0"/>
              <a:cs typeface="+mj-cs"/>
            </a:endParaRPr>
          </a:p>
          <a:p>
            <a:pPr algn="r">
              <a:buFont typeface="Arial" panose="020B0604020202020204" pitchFamily="34" charset="0"/>
              <a:buChar char="•"/>
            </a:pPr>
            <a:endParaRPr lang="en-US" sz="2800" b="1" kern="100" dirty="0">
              <a:solidFill>
                <a:srgbClr val="000000"/>
              </a:solidFill>
              <a:latin typeface="Calibri" panose="020F0502020204030204" pitchFamily="34" charset="0"/>
              <a:ea typeface="Calibri" panose="020F0502020204030204" pitchFamily="34" charset="0"/>
              <a:cs typeface="+mj-cs"/>
            </a:endParaRPr>
          </a:p>
          <a:p>
            <a:pPr algn="r">
              <a:buFont typeface="Arial" panose="020B0604020202020204" pitchFamily="34" charset="0"/>
              <a:buChar char="•"/>
            </a:pPr>
            <a:r>
              <a:rPr lang="ar-SA" sz="2800" b="1" kern="100" dirty="0">
                <a:solidFill>
                  <a:srgbClr val="000000"/>
                </a:solidFill>
                <a:effectLst/>
                <a:latin typeface="Calibri" panose="020F0502020204030204" pitchFamily="34" charset="0"/>
                <a:ea typeface="Times New Roman" panose="02020603050405020304" pitchFamily="18" charset="0"/>
                <a:cs typeface="+mj-cs"/>
              </a:rPr>
              <a:t>نتيجة التكامل بين البرامج المختلفة واستخدام الذكاء الاصطناعي أعطى الشركة إمكانية إدارة طبقات التربة إدارة طبقة تلو الأخرى (كل 10 سم) مع مهارات وخبرات العاملين على مراقبة تشغيل المنظومة</a:t>
            </a:r>
            <a:endParaRPr lang="en-US" sz="2800" kern="100" dirty="0">
              <a:effectLst/>
              <a:latin typeface="Calibri" panose="020F0502020204030204" pitchFamily="34" charset="0"/>
              <a:ea typeface="Calibri" panose="020F0502020204030204" pitchFamily="34" charset="0"/>
              <a:cs typeface="+mj-cs"/>
            </a:endParaRPr>
          </a:p>
          <a:p>
            <a:pPr algn="r">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id="{700126DA-B209-9D95-B123-A0AB52DD96F7}"/>
              </a:ext>
            </a:extLst>
          </p:cNvPr>
          <p:cNvSpPr txBox="1">
            <a:spLocks/>
          </p:cNvSpPr>
          <p:nvPr/>
        </p:nvSpPr>
        <p:spPr>
          <a:xfrm>
            <a:off x="1262289" y="1909010"/>
            <a:ext cx="12851447" cy="14277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dirty="0"/>
              <a:t>المكون التكنولوجي</a:t>
            </a:r>
            <a:endParaRPr lang="en-US" dirty="0"/>
          </a:p>
        </p:txBody>
      </p:sp>
      <p:sp>
        <p:nvSpPr>
          <p:cNvPr id="5" name="Rectangle 4">
            <a:extLst>
              <a:ext uri="{FF2B5EF4-FFF2-40B4-BE49-F238E27FC236}">
                <a16:creationId xmlns:a16="http://schemas.microsoft.com/office/drawing/2014/main" id="{37494A32-1D7B-F558-60CC-5A85BAC3522E}"/>
              </a:ext>
            </a:extLst>
          </p:cNvPr>
          <p:cNvSpPr/>
          <p:nvPr/>
        </p:nvSpPr>
        <p:spPr>
          <a:xfrm>
            <a:off x="358889" y="3651324"/>
            <a:ext cx="5576689" cy="2919662"/>
          </a:xfrm>
          <a:prstGeom prst="rect">
            <a:avLst/>
          </a:prstGeom>
          <a:blipFill>
            <a:blip r:embed="rId2" cstate="print"/>
            <a:stretch>
              <a:fillRect/>
            </a:stretch>
          </a:blipFill>
        </p:spPr>
        <p:txBody>
          <a:bodyPr wrap="square" lIns="0" tIns="0" rIns="0" bIns="0" rtlCol="0"/>
          <a:lstStyle/>
          <a:p>
            <a:endParaRPr lang="en-US"/>
          </a:p>
        </p:txBody>
      </p:sp>
      <p:pic>
        <p:nvPicPr>
          <p:cNvPr id="6" name="Picture 5" descr="A picture containing text, plant&#10;&#10;Description automatically generated">
            <a:extLst>
              <a:ext uri="{FF2B5EF4-FFF2-40B4-BE49-F238E27FC236}">
                <a16:creationId xmlns:a16="http://schemas.microsoft.com/office/drawing/2014/main" id="{B58C2292-D1C4-6E69-B217-3657CFDCE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65" y="6898106"/>
            <a:ext cx="5576688" cy="2919662"/>
          </a:xfrm>
          <a:prstGeom prst="rect">
            <a:avLst/>
          </a:prstGeom>
        </p:spPr>
      </p:pic>
    </p:spTree>
    <p:extLst>
      <p:ext uri="{BB962C8B-B14F-4D97-AF65-F5344CB8AC3E}">
        <p14:creationId xmlns:p14="http://schemas.microsoft.com/office/powerpoint/2010/main" val="268570939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C9CE-DF3C-A6BD-9C05-AAAE87A8B3AF}"/>
              </a:ext>
            </a:extLst>
          </p:cNvPr>
          <p:cNvSpPr>
            <a:spLocks noGrp="1"/>
          </p:cNvSpPr>
          <p:nvPr>
            <p:ph type="ctrTitle"/>
          </p:nvPr>
        </p:nvSpPr>
        <p:spPr>
          <a:xfrm>
            <a:off x="1133951" y="1876087"/>
            <a:ext cx="12851447" cy="931281"/>
          </a:xfrm>
        </p:spPr>
        <p:txBody>
          <a:bodyPr/>
          <a:lstStyle/>
          <a:p>
            <a:r>
              <a:rPr lang="ar-EG" dirty="0"/>
              <a:t>الأثر التنموي</a:t>
            </a:r>
            <a:endParaRPr lang="en-US" dirty="0"/>
          </a:p>
        </p:txBody>
      </p:sp>
      <p:sp>
        <p:nvSpPr>
          <p:cNvPr id="3" name="Subtitle 2">
            <a:extLst>
              <a:ext uri="{FF2B5EF4-FFF2-40B4-BE49-F238E27FC236}">
                <a16:creationId xmlns:a16="http://schemas.microsoft.com/office/drawing/2014/main" id="{EEA53DCF-C098-E80E-2E8E-5C5793122CD5}"/>
              </a:ext>
            </a:extLst>
          </p:cNvPr>
          <p:cNvSpPr>
            <a:spLocks noGrp="1"/>
          </p:cNvSpPr>
          <p:nvPr>
            <p:ph type="subTitle" idx="1"/>
          </p:nvPr>
        </p:nvSpPr>
        <p:spPr>
          <a:xfrm>
            <a:off x="0" y="2679032"/>
            <a:ext cx="14566231" cy="7138736"/>
          </a:xfrm>
        </p:spPr>
        <p:txBody>
          <a:bodyPr>
            <a:noAutofit/>
          </a:bodyPr>
          <a:lstStyle/>
          <a:p>
            <a:pPr marL="0" marR="0" algn="r" rtl="1">
              <a:lnSpc>
                <a:spcPct val="107000"/>
              </a:lnSpc>
              <a:spcBef>
                <a:spcPts val="0"/>
              </a:spcBef>
              <a:spcAft>
                <a:spcPts val="0"/>
              </a:spcAft>
            </a:pPr>
            <a:r>
              <a:rPr lang="ar-EG" sz="2600" b="1" u="sng" kern="100" dirty="0">
                <a:effectLst/>
                <a:latin typeface="Calibri" panose="020F0502020204030204" pitchFamily="34" charset="0"/>
                <a:ea typeface="Calibri" panose="020F0502020204030204" pitchFamily="34" charset="0"/>
                <a:cs typeface="Traditional Arabic" panose="02020603050405020304" pitchFamily="18" charset="-78"/>
              </a:rPr>
              <a:t>الأثار الناتج من منظومة الزراعة المناخية الذكية</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57150" marR="0" algn="justLow" rtl="1">
              <a:lnSpc>
                <a:spcPct val="107000"/>
              </a:lnSpc>
              <a:spcBef>
                <a:spcPts val="0"/>
              </a:spcBef>
              <a:spcAft>
                <a:spcPts val="0"/>
              </a:spcAft>
              <a:tabLst>
                <a:tab pos="457200" algn="l"/>
              </a:tabLst>
            </a:pPr>
            <a:r>
              <a:rPr lang="ar-SA" sz="2600" b="1" u="sng"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الأثار الاقتصادية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187960" marR="0" algn="justLow" rtl="1">
              <a:lnSpc>
                <a:spcPct val="107000"/>
              </a:lnSpc>
              <a:spcBef>
                <a:spcPts val="0"/>
              </a:spcBef>
              <a:spcAft>
                <a:spcPts val="0"/>
              </a:spcAft>
              <a:tabLst>
                <a:tab pos="457200" algn="l"/>
              </a:tabLst>
            </a:pPr>
            <a:r>
              <a:rPr lang="ar-SA"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لفهم مدى الأثر الإقتصادى المباشر الناتج من مشروع الزراعة المناخية الذكية من خلال كمية الكهرباء التي يتم توفيرها والتي تقدر 3.7 وات لكل فدان، وكمية المياه التي تقدر بـ 35 % مقارنة بمنظومة الري المحورى التقليدية (عدد أيام الموسم 180 يوم - احتياج الفدان من المياه 4000 متر مكعب – مساحة الأرض المنزرعة 35000 فدان – متوسط سعر كليو وات الكهرباء 99.9 قرش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tabLst>
                <a:tab pos="457200" algn="l"/>
              </a:tabLst>
            </a:pPr>
            <a:r>
              <a:rPr lang="ar-SA"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يتم توفير كهرباء تقدر بـ 2.33 مليون جنيه لكل موسم لمساحة 35000 فدان</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tabLst>
                <a:tab pos="457200" algn="l"/>
              </a:tabLst>
            </a:pPr>
            <a:r>
              <a:rPr lang="ar-SA"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يتم توفير مياه جوفية تقدر بـ 54.6 مليون جينه لكل موسم لمساحة 35000 فدان</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57150" marR="0" algn="justLow" rtl="1">
              <a:lnSpc>
                <a:spcPct val="107000"/>
              </a:lnSpc>
              <a:spcBef>
                <a:spcPts val="0"/>
              </a:spcBef>
              <a:spcAft>
                <a:spcPts val="0"/>
              </a:spcAft>
              <a:tabLst>
                <a:tab pos="457200" algn="l"/>
              </a:tabLst>
            </a:pPr>
            <a:r>
              <a:rPr lang="ar-SA" sz="2600" b="1" u="sng"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الأثار البيئية</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EG" sz="2600" b="1" u="none" strike="noStrike" kern="100" dirty="0">
                <a:effectLst/>
                <a:highlight>
                  <a:srgbClr val="FFFF00"/>
                </a:highlight>
                <a:latin typeface="Calibri" panose="020F0502020204030204" pitchFamily="34" charset="0"/>
                <a:ea typeface="Calibri" panose="020F0502020204030204" pitchFamily="34" charset="0"/>
                <a:cs typeface="Traditional Arabic" panose="02020603050405020304" pitchFamily="18" charset="-78"/>
              </a:rPr>
              <a:t>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57150" marR="0" algn="justLow" rtl="1">
              <a:lnSpc>
                <a:spcPct val="107000"/>
              </a:lnSpc>
              <a:spcBef>
                <a:spcPts val="0"/>
              </a:spcBef>
              <a:spcAft>
                <a:spcPts val="0"/>
              </a:spcAft>
              <a:tabLst>
                <a:tab pos="457200" algn="l"/>
              </a:tabLst>
            </a:pPr>
            <a:r>
              <a:rPr lang="ar-SA"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يمكن تعديد الاثار والفوائد البيئية المباشرة من تطبيق نظم الزراعة المناخية الذكية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tabLst>
                <a:tab pos="457200" algn="l"/>
              </a:tabLst>
            </a:pPr>
            <a:r>
              <a:rPr lang="ar-SA"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قلة استهلاك المبيدات والكيماويات الزراعية نتيجة تحديد الاحتياجات الفعلية بواسطة برامج الذكاء الاصطناعي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tabLst>
                <a:tab pos="457200" algn="l"/>
              </a:tabLst>
            </a:pPr>
            <a:r>
              <a:rPr lang="ar-SA"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تقليل استهلاك المحاصيل الزراعية من مياه الري بم</a:t>
            </a:r>
            <a:r>
              <a:rPr lang="ar-EG"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قدار 35% اقل من طرق الري المحوري التقليدية</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tabLst>
                <a:tab pos="457200" algn="l"/>
              </a:tabLst>
            </a:pPr>
            <a:r>
              <a:rPr lang="ar-SA"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الحد وتقليل انبعاثات غازات الاحتباس الحراري </a:t>
            </a:r>
            <a:r>
              <a:rPr lang="ar-EG"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بمقدار حوالي 70 طن ثانى أكسيد الكربون المكافئ حتى تاريخه</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Low" rtl="1">
              <a:lnSpc>
                <a:spcPct val="107000"/>
              </a:lnSpc>
              <a:spcBef>
                <a:spcPts val="0"/>
              </a:spcBef>
              <a:spcAft>
                <a:spcPts val="0"/>
              </a:spcAft>
              <a:tabLst>
                <a:tab pos="457200" algn="l"/>
              </a:tabLst>
            </a:pPr>
            <a:r>
              <a:rPr lang="ar-EG" sz="2600" b="1" kern="100" dirty="0">
                <a:solidFill>
                  <a:srgbClr val="000000"/>
                </a:solidFill>
                <a:effectLst/>
                <a:latin typeface="Calibri" panose="020F0502020204030204" pitchFamily="34" charset="0"/>
                <a:ea typeface="Calibri" panose="020F0502020204030204" pitchFamily="34" charset="0"/>
                <a:cs typeface="Traditional Arabic" panose="02020603050405020304" pitchFamily="18" charset="-78"/>
              </a:rPr>
              <a:t>هذا وقد ساهم استخدام وتطوير شركة القناة للسكر الزراعة الذكية مناخياً بجميع المراحل الاستصلاح والزراعة المقدرة بحوالي 35 ألف فدان بمحاصيل البنجر والقمح والبرسيم الحجازي والشعير حيث تم توفير استهلاك طاقة كهربائية تقدر بـ 3,7 وات فدان يوم بأجمالي كمية تقدر بحوالي 300 كيلو وات فدان موسم (6 شهور)، وقد ساهم هذا الخفض في استهلاك الطاقة الكهربائية بتقليل انبعاثات ثانى أكسيد الكربون المكافئ بمقدار حوالى 70 طن خلال الموسم الواحد لمساحة 35 الف فدان فقط، وعند الوصول لكامل استصلاح وزراعة 120 ألف فدان سيتم تقليل انبعاثات ثانى أكسيد الكربون المكافئ بمقدار 240 طن خلال الموسم الواحد.</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205715893"/>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4191-03B0-3E9B-54B9-2CA75BD28D3F}"/>
              </a:ext>
            </a:extLst>
          </p:cNvPr>
          <p:cNvSpPr>
            <a:spLocks noGrp="1"/>
          </p:cNvSpPr>
          <p:nvPr>
            <p:ph type="ctrTitle"/>
          </p:nvPr>
        </p:nvSpPr>
        <p:spPr>
          <a:xfrm>
            <a:off x="1133951" y="3048678"/>
            <a:ext cx="12851447" cy="961848"/>
          </a:xfrm>
        </p:spPr>
        <p:txBody>
          <a:bodyPr/>
          <a:lstStyle/>
          <a:p>
            <a:r>
              <a:rPr lang="ar-EG" dirty="0"/>
              <a:t>أهمية المشروع</a:t>
            </a:r>
            <a:endParaRPr lang="en-US" dirty="0"/>
          </a:p>
        </p:txBody>
      </p:sp>
      <p:sp>
        <p:nvSpPr>
          <p:cNvPr id="3" name="Subtitle 2">
            <a:extLst>
              <a:ext uri="{FF2B5EF4-FFF2-40B4-BE49-F238E27FC236}">
                <a16:creationId xmlns:a16="http://schemas.microsoft.com/office/drawing/2014/main" id="{D704BC1F-960B-E872-3082-6B3CA3F9C708}"/>
              </a:ext>
            </a:extLst>
          </p:cNvPr>
          <p:cNvSpPr>
            <a:spLocks noGrp="1"/>
          </p:cNvSpPr>
          <p:nvPr>
            <p:ph type="subTitle" idx="1"/>
          </p:nvPr>
        </p:nvSpPr>
        <p:spPr>
          <a:xfrm>
            <a:off x="1133951" y="4010526"/>
            <a:ext cx="12851447" cy="5759116"/>
          </a:xfrm>
        </p:spPr>
        <p:txBody>
          <a:bodyPr>
            <a:normAutofit/>
          </a:bodyPr>
          <a:lstStyle/>
          <a:p>
            <a:pPr marL="0" marR="0" algn="r" rtl="1">
              <a:lnSpc>
                <a:spcPct val="107000"/>
              </a:lnSpc>
              <a:spcBef>
                <a:spcPts val="0"/>
              </a:spcBef>
              <a:spcAft>
                <a:spcPts val="0"/>
              </a:spcAft>
            </a:pPr>
            <a:r>
              <a:rPr lang="ar-EG" sz="3600" b="1" u="sng" kern="100" dirty="0">
                <a:effectLst/>
                <a:latin typeface="+mj-lt"/>
                <a:ea typeface="Calibri" panose="020F0502020204030204" pitchFamily="34" charset="0"/>
                <a:cs typeface="+mj-cs"/>
              </a:rPr>
              <a:t>أهم المشروعات المؤهلة للاشتراك في المبادرة الوطنية للمشروعات الخضراء الذكية</a:t>
            </a:r>
            <a:endParaRPr lang="en-US" sz="3600" b="1" kern="100" dirty="0">
              <a:effectLst/>
              <a:latin typeface="+mj-lt"/>
              <a:ea typeface="Calibri" panose="020F0502020204030204" pitchFamily="34" charset="0"/>
              <a:cs typeface="+mj-cs"/>
            </a:endParaRPr>
          </a:p>
          <a:p>
            <a:pPr algn="r"/>
            <a:r>
              <a:rPr lang="ar-EG" sz="2800" b="1" dirty="0">
                <a:solidFill>
                  <a:srgbClr val="000000"/>
                </a:solidFill>
                <a:effectLst/>
                <a:latin typeface="+mj-lt"/>
                <a:ea typeface="Calibri" panose="020F0502020204030204" pitchFamily="34" charset="0"/>
                <a:cs typeface="+mj-cs"/>
              </a:rPr>
              <a:t>على الرغم من تعدد المشروعات الهادفة لتحقيق أهداف المبادرة الوطنية للمشروعات الخضراء الذكية (الإدارة المتكامل للمخلفات – المباني الخضراء- منظومة الرصد الذاتي المستمر لمعدلات السحب من آبار المياه الجوفية - منظومة تسوية وتمهيد التربة من خلال تكنولوجيا الـ </a:t>
            </a:r>
            <a:r>
              <a:rPr lang="en-US" sz="2800" b="1" dirty="0">
                <a:solidFill>
                  <a:srgbClr val="000000"/>
                </a:solidFill>
                <a:effectLst/>
                <a:latin typeface="+mj-lt"/>
                <a:ea typeface="Calibri" panose="020F0502020204030204" pitchFamily="34" charset="0"/>
                <a:cs typeface="+mj-cs"/>
              </a:rPr>
              <a:t>GPS-RTK</a:t>
            </a:r>
            <a:r>
              <a:rPr lang="ar-EG" sz="2800" b="1" dirty="0">
                <a:solidFill>
                  <a:srgbClr val="000000"/>
                </a:solidFill>
                <a:effectLst/>
                <a:latin typeface="+mj-lt"/>
                <a:ea typeface="Calibri" panose="020F0502020204030204" pitchFamily="34" charset="0"/>
                <a:cs typeface="+mj-cs"/>
              </a:rPr>
              <a:t> - منظومة معالجة مياه الصرف الصناعى باستخدام البكتريا الفعالة (</a:t>
            </a:r>
            <a:r>
              <a:rPr lang="en-US" sz="2800" b="1" dirty="0">
                <a:solidFill>
                  <a:srgbClr val="000000"/>
                </a:solidFill>
                <a:effectLst/>
                <a:latin typeface="+mj-lt"/>
                <a:ea typeface="Calibri" panose="020F0502020204030204" pitchFamily="34" charset="0"/>
                <a:cs typeface="+mj-cs"/>
              </a:rPr>
              <a:t>EM</a:t>
            </a:r>
            <a:r>
              <a:rPr lang="ar-EG" sz="2800" b="1" dirty="0">
                <a:solidFill>
                  <a:srgbClr val="000000"/>
                </a:solidFill>
                <a:effectLst/>
                <a:latin typeface="+mj-lt"/>
                <a:ea typeface="Calibri" panose="020F0502020204030204" pitchFamily="34" charset="0"/>
                <a:cs typeface="+mj-cs"/>
              </a:rPr>
              <a:t>) - منظومة تجفيف لب البنجر باستخدام الطاقة الشمسية ...) ولكن كانت رؤية الشركة التركيز على المشروعات متعددة المنافع والمكتسبات على مستوى الشركات والمجتمع المحلى المجاور بالإضافة الى وجود الابتكارية في تنفيذها فكان الاختيار الأفضل لمنظومة الزراعة المناخية الذكية والتي تعد من المشروعات المتكاملة التي تعتمد بشكل كبير على التكامل بين عدد كبير من المكونات المختلفة خلال المراحل المتنوعة بداية من استصلاح الأرض انتهاءً بجنى المحاصيل الزراعية</a:t>
            </a:r>
            <a:endParaRPr lang="en-US" sz="2800" dirty="0">
              <a:latin typeface="+mj-lt"/>
              <a:cs typeface="+mj-cs"/>
            </a:endParaRPr>
          </a:p>
        </p:txBody>
      </p:sp>
    </p:spTree>
    <p:extLst>
      <p:ext uri="{BB962C8B-B14F-4D97-AF65-F5344CB8AC3E}">
        <p14:creationId xmlns:p14="http://schemas.microsoft.com/office/powerpoint/2010/main" val="266118165"/>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169320-D0ED-4B2E-9E50-C6ABF9021467}"/>
              </a:ext>
            </a:extLst>
          </p:cNvPr>
          <p:cNvSpPr txBox="1">
            <a:spLocks/>
          </p:cNvSpPr>
          <p:nvPr/>
        </p:nvSpPr>
        <p:spPr>
          <a:xfrm>
            <a:off x="1894115" y="2957635"/>
            <a:ext cx="10866952" cy="3639107"/>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133947" rtl="1">
              <a:defRPr/>
            </a:pPr>
            <a:r>
              <a:rPr lang="ar-EG" sz="2800" b="1" dirty="0">
                <a:solidFill>
                  <a:sysClr val="windowText" lastClr="000000"/>
                </a:solidFill>
                <a:latin typeface="Calibri" panose="020F0502020204030204"/>
                <a:ea typeface="+mn-ea"/>
                <a:cs typeface="Arial" panose="020B0604020202020204" pitchFamily="34" charset="0"/>
              </a:rPr>
              <a:t>الصور و رابط الصور والفيديوهات الخاصة بالمشروع </a:t>
            </a:r>
          </a:p>
          <a:p>
            <a:pPr algn="ctr" defTabSz="1133947" rtl="1">
              <a:defRPr/>
            </a:pPr>
            <a:endParaRPr lang="ar-EG" sz="2800" b="1" dirty="0">
              <a:solidFill>
                <a:sysClr val="windowText" lastClr="000000"/>
              </a:solidFill>
              <a:latin typeface="Calibri" panose="020F0502020204030204"/>
              <a:ea typeface="+mn-ea"/>
              <a:cs typeface="Arial" panose="020B0604020202020204" pitchFamily="34" charset="0"/>
            </a:endParaRPr>
          </a:p>
          <a:p>
            <a:pPr algn="ctr" defTabSz="1133947" rtl="1">
              <a:defRPr/>
            </a:pPr>
            <a:r>
              <a:rPr lang="en-US" sz="2800" b="1" dirty="0">
                <a:solidFill>
                  <a:sysClr val="windowText" lastClr="000000"/>
                </a:solidFill>
                <a:latin typeface="Calibri Light" panose="020F0302020204030204"/>
                <a:hlinkClick r:id="rId2"/>
              </a:rPr>
              <a:t>https://drive.google.com/drive/folders/1K_33MALPA609A3ENSccT7NbONQyM3uze?usp=drive_link</a:t>
            </a:r>
            <a:endParaRPr lang="ar-EG" sz="2800" b="1" dirty="0">
              <a:solidFill>
                <a:sysClr val="windowText" lastClr="000000"/>
              </a:solidFill>
              <a:latin typeface="Calibri Light" panose="020F0302020204030204"/>
            </a:endParaRPr>
          </a:p>
          <a:p>
            <a:pPr algn="ctr" defTabSz="1133947" rtl="1">
              <a:defRPr/>
            </a:pPr>
            <a:endParaRPr lang="ar-EG" sz="2800" b="1" dirty="0">
              <a:solidFill>
                <a:sysClr val="windowText" lastClr="000000"/>
              </a:solidFill>
              <a:latin typeface="Calibri Light" panose="020F0302020204030204"/>
            </a:endParaRPr>
          </a:p>
          <a:p>
            <a:pPr algn="ctr" defTabSz="1133947" rtl="1">
              <a:defRPr/>
            </a:pPr>
            <a:r>
              <a:rPr lang="en-US" sz="2800" b="1">
                <a:solidFill>
                  <a:sysClr val="windowText" lastClr="000000"/>
                </a:solidFill>
                <a:latin typeface="Calibri Light" panose="020F0302020204030204"/>
              </a:rPr>
              <a:t>https://drive.google.com/drive/folders/1K_33MALPA609A3ENSccT7NbONQyM3uze</a:t>
            </a:r>
            <a:endParaRPr lang="en-US" sz="2800" b="1" dirty="0">
              <a:solidFill>
                <a:sysClr val="windowText" lastClr="000000"/>
              </a:solidFill>
              <a:latin typeface="Calibri Light" panose="020F0302020204030204"/>
            </a:endParaRPr>
          </a:p>
        </p:txBody>
      </p:sp>
    </p:spTree>
    <p:extLst>
      <p:ext uri="{BB962C8B-B14F-4D97-AF65-F5344CB8AC3E}">
        <p14:creationId xmlns:p14="http://schemas.microsoft.com/office/powerpoint/2010/main" val="711978280"/>
      </p:ext>
    </p:extLst>
  </p:cSld>
  <p:clrMapOvr>
    <a:masterClrMapping/>
  </p:clrMapOvr>
  <p:transition spd="slow" advTm="700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755967" y="2005327"/>
            <a:ext cx="13607415" cy="1282160"/>
          </a:xfrm>
        </p:spPr>
        <p:txBody>
          <a:bodyPr vert="horz" lIns="91440" tIns="45720" rIns="91440" bIns="45720" rtlCol="0" anchor="ctr">
            <a:normAutofit/>
          </a:bodyPr>
          <a:lstStyle/>
          <a:p>
            <a:r>
              <a:rPr lang="ar-EG" b="1" dirty="0"/>
              <a:t>نبذة عن المشروع</a:t>
            </a:r>
            <a:endParaRPr lang="en-GB" b="1" dirty="0"/>
          </a:p>
        </p:txBody>
      </p:sp>
      <p:sp>
        <p:nvSpPr>
          <p:cNvPr id="10" name="Title 1">
            <a:extLst>
              <a:ext uri="{FF2B5EF4-FFF2-40B4-BE49-F238E27FC236}">
                <a16:creationId xmlns:a16="http://schemas.microsoft.com/office/drawing/2014/main" id="{06E0A691-6A35-402B-95E1-8ADE340F16FF}"/>
              </a:ext>
            </a:extLst>
          </p:cNvPr>
          <p:cNvSpPr txBox="1">
            <a:spLocks/>
          </p:cNvSpPr>
          <p:nvPr/>
        </p:nvSpPr>
        <p:spPr>
          <a:xfrm>
            <a:off x="707160" y="3287486"/>
            <a:ext cx="13607415" cy="6553200"/>
          </a:xfrm>
          <a:prstGeom prst="rect">
            <a:avLst/>
          </a:prstGeom>
        </p:spPr>
        <p:txBody>
          <a:bodyPr vert="horz" lIns="113395" tIns="56698" rIns="113395" bIns="56698" rtlCol="0" anchor="t">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6500" dirty="0">
                <a:solidFill>
                  <a:sysClr val="windowText" lastClr="000000"/>
                </a:solidFill>
                <a:latin typeface="Calibri" panose="020F0502020204030204"/>
                <a:ea typeface="+mn-ea"/>
              </a:rPr>
              <a:t>أولا: مقدمة  :</a:t>
            </a:r>
          </a:p>
          <a:p>
            <a:pPr marL="0" marR="0" algn="justLow" rtl="1">
              <a:lnSpc>
                <a:spcPct val="160000"/>
              </a:lnSpc>
              <a:spcBef>
                <a:spcPts val="0"/>
              </a:spcBef>
              <a:spcAft>
                <a:spcPts val="0"/>
              </a:spcAft>
            </a:pPr>
            <a:r>
              <a:rPr lang="ar-SA" sz="5100" b="1" kern="100" dirty="0">
                <a:solidFill>
                  <a:srgbClr val="000000"/>
                </a:solidFill>
                <a:effectLst/>
                <a:latin typeface="Calibri" panose="020F0502020204030204" pitchFamily="34" charset="0"/>
                <a:ea typeface="Calibri" panose="020F0502020204030204" pitchFamily="34" charset="0"/>
              </a:rPr>
              <a:t>تمثل الزراعة  المناخية الذكية تطورًا لمفاهيم “الزراعة المستدامة”، التي تعمل على إعادة توجيه النظم الزراعية لدعم التنمية المستدامة بصورة فعالة، وضمان الأمن الغذائي في وجود مناخ متغير، فالزراعة  المناخية الذكية</a:t>
            </a:r>
            <a:r>
              <a:rPr lang="en-US" sz="5100" b="1" kern="100" dirty="0">
                <a:solidFill>
                  <a:srgbClr val="000000"/>
                </a:solidFill>
                <a:effectLst/>
                <a:latin typeface="Traditional Arabic" panose="02020603050405020304" pitchFamily="18" charset="-78"/>
                <a:ea typeface="Calibri" panose="020F0502020204030204" pitchFamily="34" charset="0"/>
              </a:rPr>
              <a:t> (CSA) </a:t>
            </a:r>
            <a:r>
              <a:rPr lang="ar-SA" sz="5100" b="1" kern="100" dirty="0">
                <a:solidFill>
                  <a:srgbClr val="000000"/>
                </a:solidFill>
                <a:effectLst/>
                <a:latin typeface="Calibri" panose="020F0502020204030204" pitchFamily="34" charset="0"/>
                <a:ea typeface="Calibri" panose="020F0502020204030204" pitchFamily="34" charset="0"/>
              </a:rPr>
              <a:t>تعمل على تفعيل أنظمة زراعية تسعى نحو ممارسات خضراء ومقاومة لتغير المناخ ودعم تحقيق أهداف التنمية المستدامة</a:t>
            </a:r>
            <a:r>
              <a:rPr lang="ar-EG" sz="5100" b="1" kern="100" dirty="0">
                <a:solidFill>
                  <a:srgbClr val="000000"/>
                </a:solidFill>
                <a:effectLst/>
                <a:latin typeface="Calibri" panose="020F0502020204030204" pitchFamily="34" charset="0"/>
                <a:ea typeface="Calibri" panose="020F0502020204030204" pitchFamily="34" charset="0"/>
              </a:rPr>
              <a:t>، </a:t>
            </a:r>
            <a:r>
              <a:rPr lang="ar-SA" sz="5100" b="1" kern="100" dirty="0">
                <a:solidFill>
                  <a:srgbClr val="000000"/>
                </a:solidFill>
                <a:effectLst/>
                <a:latin typeface="Calibri" panose="020F0502020204030204" pitchFamily="34" charset="0"/>
                <a:ea typeface="Calibri" panose="020F0502020204030204" pitchFamily="34" charset="0"/>
              </a:rPr>
              <a:t>وترى منظمة الأغذية والزراعة العالمية (الفاو) أن الزراعة  المناخية الذكية تهدف إلى معالجة 3 أهداف وهي (الأمن الغذائي أي زيادة مستدامة في الإنتاجية الزراعية والدخل، وبناء القدرة على التكيف مع تغير المناخ، والتخفيف من انبعاثات غازات الاحتباس الحراري)</a:t>
            </a:r>
            <a:endParaRPr lang="en-US" sz="5100" b="1" kern="100" dirty="0">
              <a:effectLst/>
              <a:latin typeface="Calibri" panose="020F0502020204030204" pitchFamily="34" charset="0"/>
              <a:ea typeface="Calibri" panose="020F0502020204030204" pitchFamily="34" charset="0"/>
            </a:endParaRPr>
          </a:p>
          <a:p>
            <a:pPr marL="0" marR="0" algn="justLow" rtl="1">
              <a:lnSpc>
                <a:spcPct val="160000"/>
              </a:lnSpc>
              <a:spcBef>
                <a:spcPts val="0"/>
              </a:spcBef>
              <a:spcAft>
                <a:spcPts val="0"/>
              </a:spcAft>
            </a:pPr>
            <a:r>
              <a:rPr lang="ar-SA" sz="5100" b="1" kern="100" dirty="0">
                <a:solidFill>
                  <a:srgbClr val="000000"/>
                </a:solidFill>
                <a:effectLst/>
                <a:latin typeface="Calibri" panose="020F0502020204030204" pitchFamily="34" charset="0"/>
                <a:ea typeface="Calibri" panose="020F0502020204030204" pitchFamily="34" charset="0"/>
              </a:rPr>
              <a:t>مع تصاعد الطلب العالمي على المياه النقية ودخول جمهورية مصر العربية ضمن نطاق الشح المائي أصبحت مشكلة الإدارة الرشيدة للموارد المائية ضرورية وإلزام على جميع المستويات، لذا فقد كان توجه شركة القناة للسكر ببذل كل الجهود الداعمة للإدارة المستدامة للمياه الجوفية وتعظيم الاستفادة من كل قطرة مياه ولتحقيق ذلك جاء التفكير بمنظومة الزراعة المناخية الذكية</a:t>
            </a:r>
            <a:endParaRPr lang="en-US" sz="5100" b="1" kern="100" dirty="0">
              <a:effectLst/>
              <a:latin typeface="Calibri" panose="020F0502020204030204" pitchFamily="34" charset="0"/>
              <a:ea typeface="Calibri" panose="020F0502020204030204" pitchFamily="34" charset="0"/>
            </a:endParaRPr>
          </a:p>
          <a:p>
            <a:pPr algn="r" defTabSz="1133947" rtl="1">
              <a:defRPr/>
            </a:pPr>
            <a:endParaRPr lang="en-US" sz="2800" b="1" dirty="0">
              <a:solidFill>
                <a:sysClr val="windowText" lastClr="000000"/>
              </a:solidFill>
              <a:latin typeface="Calibri Light" panose="020F0302020204030204"/>
            </a:endParaRPr>
          </a:p>
        </p:txBody>
      </p:sp>
    </p:spTree>
    <p:extLst>
      <p:ext uri="{BB962C8B-B14F-4D97-AF65-F5344CB8AC3E}">
        <p14:creationId xmlns:p14="http://schemas.microsoft.com/office/powerpoint/2010/main" val="3156825504"/>
      </p:ext>
    </p:extLst>
  </p:cSld>
  <p:clrMapOvr>
    <a:masterClrMapping/>
  </p:clrMapOvr>
  <p:transition spd="slow" advTm="7000">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908386" y="1961783"/>
            <a:ext cx="13607415" cy="1541903"/>
          </a:xfrm>
        </p:spPr>
        <p:txBody>
          <a:bodyPr vert="horz" lIns="91440" tIns="45720" rIns="91440" bIns="45720" rtlCol="0" anchor="ctr">
            <a:normAutofit/>
          </a:bodyPr>
          <a:lstStyle/>
          <a:p>
            <a:r>
              <a:rPr lang="ar-EG" b="1" dirty="0"/>
              <a:t>نبذة عن المشروع</a:t>
            </a:r>
            <a:endParaRPr lang="en-GB" b="1" dirty="0"/>
          </a:p>
        </p:txBody>
      </p:sp>
      <p:sp>
        <p:nvSpPr>
          <p:cNvPr id="11" name="TextBox 10">
            <a:extLst>
              <a:ext uri="{FF2B5EF4-FFF2-40B4-BE49-F238E27FC236}">
                <a16:creationId xmlns:a16="http://schemas.microsoft.com/office/drawing/2014/main" id="{46F18823-4C20-4E9E-ADC4-5B4145F9D30D}"/>
              </a:ext>
            </a:extLst>
          </p:cNvPr>
          <p:cNvSpPr txBox="1"/>
          <p:nvPr/>
        </p:nvSpPr>
        <p:spPr>
          <a:xfrm>
            <a:off x="755967" y="3046486"/>
            <a:ext cx="13607415" cy="6578852"/>
          </a:xfrm>
          <a:prstGeom prst="rect">
            <a:avLst/>
          </a:prstGeom>
          <a:noFill/>
        </p:spPr>
        <p:txBody>
          <a:bodyPr wrap="square">
            <a:spAutoFit/>
          </a:bodyPr>
          <a:lstStyle/>
          <a:p>
            <a:pPr algn="justLow" defTabSz="1133947" rtl="1">
              <a:lnSpc>
                <a:spcPct val="150000"/>
              </a:lnSpc>
              <a:spcBef>
                <a:spcPct val="0"/>
              </a:spcBef>
              <a:defRPr/>
            </a:pPr>
            <a:r>
              <a:rPr lang="ar-EG" sz="3200" b="1" dirty="0">
                <a:solidFill>
                  <a:sysClr val="windowText" lastClr="000000"/>
                </a:solidFill>
                <a:latin typeface="Calibri" panose="020F0502020204030204"/>
                <a:cs typeface="Arial" panose="020B0604020202020204" pitchFamily="34" charset="0"/>
              </a:rPr>
              <a:t>ثانياً: الفئة المستفيدة من المشروع: </a:t>
            </a:r>
          </a:p>
          <a:p>
            <a:pPr algn="justLow" defTabSz="1133947" rtl="1">
              <a:lnSpc>
                <a:spcPct val="150000"/>
              </a:lnSpc>
              <a:spcBef>
                <a:spcPct val="0"/>
              </a:spcBef>
              <a:defRPr/>
            </a:pPr>
            <a:r>
              <a:rPr lang="ar-EG" sz="2800" b="1" dirty="0">
                <a:solidFill>
                  <a:srgbClr val="000000"/>
                </a:solidFill>
                <a:cs typeface="+mj-cs"/>
              </a:rPr>
              <a:t>يعد مشروع </a:t>
            </a:r>
            <a:r>
              <a:rPr lang="ar-EG" sz="2800" b="1" dirty="0"/>
              <a:t>الزراعة المناخية الذكية </a:t>
            </a:r>
            <a:r>
              <a:rPr lang="ar-EG" sz="2800" b="1" dirty="0">
                <a:solidFill>
                  <a:srgbClr val="000000"/>
                </a:solidFill>
                <a:cs typeface="+mj-cs"/>
              </a:rPr>
              <a:t> من المشروعات متعددة الأغراض التي يستفيد منها عدد كبير من الفئات المختلفة حيث يعمل المشروع على:</a:t>
            </a:r>
          </a:p>
          <a:p>
            <a:pPr marL="457200" indent="-457200" algn="justLow" defTabSz="1133947" rtl="1">
              <a:lnSpc>
                <a:spcPct val="150000"/>
              </a:lnSpc>
              <a:spcBef>
                <a:spcPct val="0"/>
              </a:spcBef>
              <a:buFont typeface="Arial" panose="020B0604020202020204" pitchFamily="34" charset="0"/>
              <a:buChar char="•"/>
              <a:defRPr/>
            </a:pPr>
            <a:r>
              <a:rPr lang="ar-EG" sz="2800" b="1" dirty="0">
                <a:solidFill>
                  <a:srgbClr val="000000"/>
                </a:solidFill>
                <a:cs typeface="+mj-cs"/>
              </a:rPr>
              <a:t>توفير كميات المياه الجوفية المستخدمة في الزراعة بنسب تصل الى 35 % عن مثيلتها بمنظومة الزراعة الحديثة (نظم الري الحديثة) ليتم الاستفادة بهذه الكميات الكبيرة وتوجيهها لمشروعات تنموية أخرى </a:t>
            </a:r>
          </a:p>
          <a:p>
            <a:pPr marL="457200" indent="-457200" algn="justLow" defTabSz="1133947" rtl="1">
              <a:lnSpc>
                <a:spcPct val="150000"/>
              </a:lnSpc>
              <a:spcBef>
                <a:spcPct val="0"/>
              </a:spcBef>
              <a:buFont typeface="Arial" panose="020B0604020202020204" pitchFamily="34" charset="0"/>
              <a:buChar char="•"/>
              <a:defRPr/>
            </a:pPr>
            <a:r>
              <a:rPr lang="ar-SA" sz="2800" b="1" dirty="0">
                <a:solidFill>
                  <a:srgbClr val="000000"/>
                </a:solidFill>
                <a:cs typeface="+mj-cs"/>
              </a:rPr>
              <a:t>المساهمة فى الجهود الدولية </a:t>
            </a:r>
            <a:r>
              <a:rPr lang="ar-EG" sz="2800" b="1" dirty="0">
                <a:solidFill>
                  <a:srgbClr val="000000"/>
                </a:solidFill>
                <a:cs typeface="+mj-cs"/>
              </a:rPr>
              <a:t>الهادفة الى تحقيق </a:t>
            </a:r>
            <a:r>
              <a:rPr lang="ar-SA" sz="2800" b="1" dirty="0">
                <a:solidFill>
                  <a:srgbClr val="000000"/>
                </a:solidFill>
                <a:cs typeface="+mj-cs"/>
              </a:rPr>
              <a:t>الأمن الغذائي، وبناء القدرة على التكيف مع تغير المناخ، والتخفيف من انبعاثات غازات الاحتباس</a:t>
            </a:r>
            <a:r>
              <a:rPr lang="ar-EG" sz="2800" b="1" dirty="0">
                <a:solidFill>
                  <a:srgbClr val="000000"/>
                </a:solidFill>
                <a:cs typeface="+mj-cs"/>
              </a:rPr>
              <a:t>، وتلك الأهداف لها تأثير مباشر </a:t>
            </a:r>
            <a:r>
              <a:rPr lang="ar-EG" sz="2800" b="1" dirty="0">
                <a:solidFill>
                  <a:srgbClr val="000000"/>
                </a:solidFill>
                <a:effectLst/>
                <a:ea typeface="Calibri" panose="020F0502020204030204" pitchFamily="34" charset="0"/>
                <a:cs typeface="+mj-cs"/>
              </a:rPr>
              <a:t>على جميع الفئات بالعالم </a:t>
            </a:r>
          </a:p>
          <a:p>
            <a:pPr marL="457200" indent="-457200" algn="justLow" defTabSz="1133947" rtl="1">
              <a:lnSpc>
                <a:spcPct val="150000"/>
              </a:lnSpc>
              <a:spcBef>
                <a:spcPct val="0"/>
              </a:spcBef>
              <a:buFont typeface="Arial" panose="020B0604020202020204" pitchFamily="34" charset="0"/>
              <a:buChar char="•"/>
              <a:defRPr/>
            </a:pPr>
            <a:r>
              <a:rPr lang="ar-EG" sz="2800" b="1" dirty="0">
                <a:solidFill>
                  <a:srgbClr val="000000"/>
                </a:solidFill>
                <a:effectLst/>
                <a:ea typeface="Calibri" panose="020F0502020204030204" pitchFamily="34" charset="0"/>
                <a:cs typeface="+mj-cs"/>
              </a:rPr>
              <a:t>زيادة قدرة الدول المصرية على توفير الزراعات الاستراتيجية بطريقة مستدامة (البنجر – القمح ) </a:t>
            </a:r>
            <a:r>
              <a:rPr lang="ar-SA" sz="2800" b="1" dirty="0">
                <a:solidFill>
                  <a:srgbClr val="000000"/>
                </a:solidFill>
                <a:effectLst/>
                <a:ea typeface="Calibri" panose="020F0502020204030204" pitchFamily="34" charset="0"/>
                <a:cs typeface="+mj-cs"/>
              </a:rPr>
              <a:t>مما يساهم فى </a:t>
            </a:r>
            <a:r>
              <a:rPr lang="ar-EG" sz="2800" b="1" dirty="0">
                <a:solidFill>
                  <a:srgbClr val="000000"/>
                </a:solidFill>
                <a:effectLst/>
                <a:ea typeface="Calibri" panose="020F0502020204030204" pitchFamily="34" charset="0"/>
                <a:cs typeface="+mj-cs"/>
              </a:rPr>
              <a:t>توفير المتطلبات</a:t>
            </a:r>
            <a:r>
              <a:rPr lang="ar-SA" sz="2800" b="1" dirty="0">
                <a:solidFill>
                  <a:srgbClr val="000000"/>
                </a:solidFill>
                <a:effectLst/>
                <a:ea typeface="Calibri" panose="020F0502020204030204" pitchFamily="34" charset="0"/>
                <a:cs typeface="+mj-cs"/>
              </a:rPr>
              <a:t> الدولار</a:t>
            </a:r>
            <a:r>
              <a:rPr lang="ar-EG" sz="2800" b="1" dirty="0">
                <a:solidFill>
                  <a:srgbClr val="000000"/>
                </a:solidFill>
                <a:effectLst/>
                <a:ea typeface="Calibri" panose="020F0502020204030204" pitchFamily="34" charset="0"/>
                <a:cs typeface="+mj-cs"/>
              </a:rPr>
              <a:t>ية سواء من تصدير السكر او من تقليل تكلفة فاتورة استيراد القمح مما </a:t>
            </a:r>
            <a:r>
              <a:rPr lang="ar-SA" sz="2800" b="1" dirty="0">
                <a:solidFill>
                  <a:srgbClr val="000000"/>
                </a:solidFill>
                <a:effectLst/>
                <a:ea typeface="Calibri" panose="020F0502020204030204" pitchFamily="34" charset="0"/>
                <a:cs typeface="+mj-cs"/>
              </a:rPr>
              <a:t>يحقق البعد الإقتصادى للتنمية المستدامة</a:t>
            </a:r>
            <a:r>
              <a:rPr lang="ar-EG" sz="2800" b="1" dirty="0">
                <a:solidFill>
                  <a:srgbClr val="000000"/>
                </a:solidFill>
                <a:effectLst/>
                <a:ea typeface="Calibri" panose="020F0502020204030204" pitchFamily="34" charset="0"/>
                <a:cs typeface="+mj-cs"/>
              </a:rPr>
              <a:t> مما ينعكس على تحسين الوضع المعيشي والاقتصادي لكافة أفراد المجتمع المصرى</a:t>
            </a:r>
            <a:endParaRPr lang="en-US" sz="4400" b="1" dirty="0">
              <a:solidFill>
                <a:sysClr val="windowText" lastClr="000000"/>
              </a:solidFill>
              <a:latin typeface="Calibri Light" panose="020F0302020204030204"/>
              <a:ea typeface="+mj-ea"/>
              <a:cs typeface="+mj-cs"/>
            </a:endParaRPr>
          </a:p>
        </p:txBody>
      </p:sp>
    </p:spTree>
    <p:extLst>
      <p:ext uri="{BB962C8B-B14F-4D97-AF65-F5344CB8AC3E}">
        <p14:creationId xmlns:p14="http://schemas.microsoft.com/office/powerpoint/2010/main" val="3234693650"/>
      </p:ext>
    </p:extLst>
  </p:cSld>
  <p:clrMapOvr>
    <a:masterClrMapping/>
  </p:clrMapOvr>
  <p:transition spd="slow" advTm="7000">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908386" y="1961783"/>
            <a:ext cx="13607415" cy="1151531"/>
          </a:xfrm>
        </p:spPr>
        <p:txBody>
          <a:bodyPr vert="horz" lIns="91440" tIns="45720" rIns="91440" bIns="45720" rtlCol="0" anchor="ctr">
            <a:normAutofit/>
          </a:bodyPr>
          <a:lstStyle/>
          <a:p>
            <a:r>
              <a:rPr lang="ar-EG" b="1" dirty="0"/>
              <a:t>نبذة عن المشروع</a:t>
            </a:r>
            <a:endParaRPr lang="en-GB" b="1" dirty="0"/>
          </a:p>
        </p:txBody>
      </p:sp>
      <p:sp>
        <p:nvSpPr>
          <p:cNvPr id="12" name="Title 1">
            <a:extLst>
              <a:ext uri="{FF2B5EF4-FFF2-40B4-BE49-F238E27FC236}">
                <a16:creationId xmlns:a16="http://schemas.microsoft.com/office/drawing/2014/main" id="{D5355C62-416F-4A09-9B73-8FE2B3226F11}"/>
              </a:ext>
            </a:extLst>
          </p:cNvPr>
          <p:cNvSpPr txBox="1">
            <a:spLocks/>
          </p:cNvSpPr>
          <p:nvPr/>
        </p:nvSpPr>
        <p:spPr>
          <a:xfrm>
            <a:off x="603549" y="2830286"/>
            <a:ext cx="13607416" cy="7010400"/>
          </a:xfrm>
          <a:prstGeom prst="rect">
            <a:avLst/>
          </a:prstGeom>
        </p:spPr>
        <p:txBody>
          <a:bodyPr vert="horz" lIns="113395" tIns="56698" rIns="113395" bIns="5669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3200" b="1" dirty="0">
                <a:solidFill>
                  <a:sysClr val="windowText" lastClr="000000"/>
                </a:solidFill>
                <a:latin typeface="Calibri" panose="020F0502020204030204"/>
                <a:ea typeface="+mn-ea"/>
                <a:cs typeface="Arial" panose="020B0604020202020204" pitchFamily="34" charset="0"/>
              </a:rPr>
              <a:t>ثالثاً : أهداف المشروع:</a:t>
            </a:r>
          </a:p>
          <a:p>
            <a:pPr marL="342900" marR="0" lvl="0" indent="-342900" algn="justLow" rtl="1">
              <a:lnSpc>
                <a:spcPct val="107000"/>
              </a:lnSpc>
              <a:spcBef>
                <a:spcPts val="0"/>
              </a:spcBef>
              <a:spcAft>
                <a:spcPts val="0"/>
              </a:spcAft>
              <a:buFont typeface="Symbol" panose="05050102010706020507" pitchFamily="18" charset="2"/>
              <a:buChar char=""/>
            </a:pPr>
            <a:r>
              <a:rPr lang="ar-EG" sz="2800" b="1" kern="100" dirty="0">
                <a:solidFill>
                  <a:srgbClr val="000000"/>
                </a:solidFill>
                <a:effectLst/>
                <a:latin typeface="Calibri" panose="020F0502020204030204" pitchFamily="34" charset="0"/>
                <a:ea typeface="Calibri" panose="020F0502020204030204" pitchFamily="34" charset="0"/>
              </a:rPr>
              <a:t>توفير 35% من استهلاك المحاصيل الزراعية من المياه </a:t>
            </a:r>
            <a:endParaRPr lang="en-US" sz="2800" kern="100" dirty="0">
              <a:effectLst/>
              <a:latin typeface="Calibri" panose="020F0502020204030204" pitchFamily="34" charset="0"/>
              <a:ea typeface="Calibri" panose="020F050202020403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pPr>
            <a:r>
              <a:rPr lang="ar-SA" sz="2800" b="1" kern="100" dirty="0">
                <a:solidFill>
                  <a:srgbClr val="000000"/>
                </a:solidFill>
                <a:effectLst/>
                <a:latin typeface="Calibri" panose="020F0502020204030204" pitchFamily="34" charset="0"/>
                <a:ea typeface="Calibri" panose="020F0502020204030204" pitchFamily="34" charset="0"/>
              </a:rPr>
              <a:t>تحسين الإنتاجية الزراعية بأقل مساهمة في تغير المناخ أو تلويث للبيئة</a:t>
            </a:r>
            <a:endParaRPr lang="en-US" sz="2800" kern="100" dirty="0">
              <a:effectLst/>
              <a:latin typeface="Calibri" panose="020F0502020204030204" pitchFamily="34" charset="0"/>
              <a:ea typeface="Calibri" panose="020F0502020204030204" pitchFamily="34" charset="0"/>
            </a:endParaRPr>
          </a:p>
          <a:p>
            <a:pPr marL="342900" marR="0" lvl="0" indent="-342900" algn="justLow" rtl="1">
              <a:lnSpc>
                <a:spcPct val="150000"/>
              </a:lnSpc>
              <a:spcBef>
                <a:spcPts val="0"/>
              </a:spcBef>
              <a:spcAft>
                <a:spcPts val="0"/>
              </a:spcAft>
              <a:buFont typeface="Symbol" panose="05050102010706020507" pitchFamily="18" charset="2"/>
              <a:buChar char=""/>
            </a:pPr>
            <a:r>
              <a:rPr lang="ar-EG" sz="2800" b="1" kern="100" dirty="0">
                <a:solidFill>
                  <a:srgbClr val="000000"/>
                </a:solidFill>
                <a:effectLst/>
                <a:latin typeface="Calibri" panose="020F0502020204030204" pitchFamily="34" charset="0"/>
                <a:ea typeface="Calibri" panose="020F0502020204030204" pitchFamily="34" charset="0"/>
              </a:rPr>
              <a:t>المنظومة الأولى بجمهورية مصر العربية التي تستخدم منظومة تسوية وتمهيد التربة من خلال تكنولوجيا الـ </a:t>
            </a:r>
            <a:r>
              <a:rPr lang="en-US" sz="2800" b="1" kern="100" dirty="0">
                <a:solidFill>
                  <a:srgbClr val="000000"/>
                </a:solidFill>
                <a:effectLst/>
                <a:latin typeface="Traditional Arabic" panose="02020603050405020304" pitchFamily="18" charset="-78"/>
                <a:ea typeface="Calibri" panose="020F0502020204030204" pitchFamily="34" charset="0"/>
              </a:rPr>
              <a:t>GPS-RTK</a:t>
            </a:r>
            <a:r>
              <a:rPr lang="ar-EG" sz="2800" b="1" kern="100" dirty="0">
                <a:solidFill>
                  <a:srgbClr val="000000"/>
                </a:solidFill>
                <a:effectLst/>
                <a:latin typeface="Calibri" panose="020F0502020204030204" pitchFamily="34" charset="0"/>
                <a:ea typeface="Calibri" panose="020F0502020204030204" pitchFamily="34" charset="0"/>
              </a:rPr>
              <a:t> والتي تهدف الى الحد والتقليل من تقليل انبعاثات الغازات الدفيئة خاصة ثانى أكسيد الكربون حيث تم استصلاح مساحة أكبر 6 مرات من المساحة المستصلحة بالطرق التقليدية </a:t>
            </a:r>
            <a:endParaRPr lang="en-US" sz="2800" kern="100" dirty="0">
              <a:effectLst/>
              <a:latin typeface="Calibri" panose="020F0502020204030204" pitchFamily="34" charset="0"/>
              <a:ea typeface="Calibri" panose="020F050202020403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pPr>
            <a:r>
              <a:rPr lang="ar-EG" sz="2800" b="1" kern="100" dirty="0">
                <a:solidFill>
                  <a:srgbClr val="000000"/>
                </a:solidFill>
                <a:effectLst/>
                <a:latin typeface="Calibri" panose="020F0502020204030204" pitchFamily="34" charset="0"/>
                <a:ea typeface="Calibri" panose="020F0502020204030204" pitchFamily="34" charset="0"/>
              </a:rPr>
              <a:t>تعظيم الاستفادة ميزة الموقع الجغرافي الواقع به مقر مزرعة شركة القناة للسكر (الظهير الصحراوي لمحافظة المنيا) من خلال ربط منظومة الربط بالعوامل المناخية السائدة (درجة حرارة – سرعة رياح – اشعاع شمسي) </a:t>
            </a:r>
            <a:endParaRPr lang="en-US" sz="2800" kern="100" dirty="0">
              <a:effectLst/>
              <a:latin typeface="Calibri" panose="020F0502020204030204" pitchFamily="34" charset="0"/>
              <a:ea typeface="Calibri" panose="020F050202020403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pPr>
            <a:r>
              <a:rPr lang="ar-EG" sz="2800" b="1" kern="100" dirty="0">
                <a:solidFill>
                  <a:srgbClr val="000000"/>
                </a:solidFill>
                <a:effectLst/>
                <a:latin typeface="Calibri" panose="020F0502020204030204" pitchFamily="34" charset="0"/>
                <a:ea typeface="Calibri" panose="020F0502020204030204" pitchFamily="34" charset="0"/>
              </a:rPr>
              <a:t>استخدام الذكاء الصناعى لتحديد كمية المياه التي تحتاجها المحاصيل الزراعية طبقا لبيانات الأرصاد الجوية اللحظية وصور الأقمار الصناعية (2-3 صورة أسبوعية خلال الموسم) والتشغيل الأوتوماتيكي خلال أفضل الأوقات لتقليل معدات الفقد بواسطة الحرارة </a:t>
            </a:r>
            <a:endParaRPr lang="en-US" sz="2800" kern="100" dirty="0">
              <a:effectLst/>
              <a:latin typeface="Calibri" panose="020F0502020204030204" pitchFamily="34" charset="0"/>
              <a:ea typeface="Calibri" panose="020F0502020204030204" pitchFamily="34" charset="0"/>
            </a:endParaRPr>
          </a:p>
          <a:p>
            <a:pPr marL="342900" marR="0" lvl="0" indent="-342900" algn="justLow" rtl="1">
              <a:lnSpc>
                <a:spcPct val="107000"/>
              </a:lnSpc>
              <a:spcBef>
                <a:spcPts val="0"/>
              </a:spcBef>
              <a:spcAft>
                <a:spcPts val="0"/>
              </a:spcAft>
              <a:buFont typeface="Symbol" panose="05050102010706020507" pitchFamily="18" charset="2"/>
              <a:buChar char=""/>
            </a:pPr>
            <a:r>
              <a:rPr lang="ar-EG" sz="2800" b="1" kern="100" dirty="0">
                <a:solidFill>
                  <a:srgbClr val="000000"/>
                </a:solidFill>
                <a:effectLst/>
                <a:latin typeface="Calibri" panose="020F0502020204030204" pitchFamily="34" charset="0"/>
                <a:ea typeface="Calibri" panose="020F0502020204030204" pitchFamily="34" charset="0"/>
              </a:rPr>
              <a:t>الشراكة المتميزة بين القطاع الحكومي متمثل في وزارة الموارد المائية والري من خلال منظومة مراقبة ذاتية مستمر معدلات السحب الأمنة للمياه الجوفية من خلال عدد 8 ابار رصد  </a:t>
            </a:r>
            <a:endParaRPr lang="en-US" sz="2800" kern="100" dirty="0">
              <a:effectLst/>
              <a:latin typeface="Calibri" panose="020F0502020204030204" pitchFamily="34" charset="0"/>
              <a:ea typeface="Calibri" panose="020F0502020204030204" pitchFamily="34" charset="0"/>
            </a:endParaRPr>
          </a:p>
          <a:p>
            <a:pPr algn="r" defTabSz="1133947" rtl="1">
              <a:defRPr/>
            </a:pPr>
            <a:endParaRPr lang="ar-EG" sz="3600" b="1" dirty="0">
              <a:solidFill>
                <a:sysClr val="windowText" lastClr="000000"/>
              </a:solidFill>
              <a:latin typeface="Calibri" panose="020F0502020204030204"/>
              <a:ea typeface="+mn-ea"/>
            </a:endParaRPr>
          </a:p>
          <a:p>
            <a:pPr algn="r" defTabSz="1133947" rtl="1">
              <a:defRPr/>
            </a:pPr>
            <a:endParaRPr lang="en-US" sz="3600" b="1" dirty="0">
              <a:solidFill>
                <a:sysClr val="windowText" lastClr="000000"/>
              </a:solidFill>
              <a:latin typeface="Calibri Light" panose="020F0302020204030204"/>
            </a:endParaRPr>
          </a:p>
        </p:txBody>
      </p:sp>
    </p:spTree>
    <p:extLst>
      <p:ext uri="{BB962C8B-B14F-4D97-AF65-F5344CB8AC3E}">
        <p14:creationId xmlns:p14="http://schemas.microsoft.com/office/powerpoint/2010/main" val="3083316754"/>
      </p:ext>
    </p:extLst>
  </p:cSld>
  <p:clrMapOvr>
    <a:masterClrMapping/>
  </p:clrMapOvr>
  <p:transition spd="slow" advTm="7000">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908386" y="1961783"/>
            <a:ext cx="13607415" cy="1781969"/>
          </a:xfrm>
        </p:spPr>
        <p:txBody>
          <a:bodyPr vert="horz" lIns="91440" tIns="45720" rIns="91440" bIns="45720" rtlCol="0" anchor="ctr">
            <a:normAutofit/>
          </a:bodyPr>
          <a:lstStyle/>
          <a:p>
            <a:r>
              <a:rPr lang="ar-EG" b="1" dirty="0"/>
              <a:t>نبذة عن المشروع</a:t>
            </a:r>
            <a:endParaRPr lang="en-GB" b="1" dirty="0"/>
          </a:p>
        </p:txBody>
      </p:sp>
      <p:sp>
        <p:nvSpPr>
          <p:cNvPr id="13" name="Title 1">
            <a:extLst>
              <a:ext uri="{FF2B5EF4-FFF2-40B4-BE49-F238E27FC236}">
                <a16:creationId xmlns:a16="http://schemas.microsoft.com/office/drawing/2014/main" id="{B2CE1361-2A0A-4CC1-9AC5-65CF28AE3C5B}"/>
              </a:ext>
            </a:extLst>
          </p:cNvPr>
          <p:cNvSpPr txBox="1">
            <a:spLocks/>
          </p:cNvSpPr>
          <p:nvPr/>
        </p:nvSpPr>
        <p:spPr>
          <a:xfrm>
            <a:off x="739588" y="3391682"/>
            <a:ext cx="13417741" cy="6680165"/>
          </a:xfrm>
          <a:prstGeom prst="rect">
            <a:avLst/>
          </a:prstGeom>
        </p:spPr>
        <p:txBody>
          <a:bodyPr vert="horz" lIns="113395" tIns="56698" rIns="113395" bIns="5669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1133947" rtl="1" eaLnBrk="1" fontAlgn="auto" latinLnBrk="0" hangingPunct="1">
              <a:lnSpc>
                <a:spcPct val="90000"/>
              </a:lnSpc>
              <a:spcBef>
                <a:spcPct val="0"/>
              </a:spcBef>
              <a:spcAft>
                <a:spcPts val="0"/>
              </a:spcAft>
              <a:buClrTx/>
              <a:buSzTx/>
              <a:buFontTx/>
              <a:buNone/>
              <a:tabLst/>
              <a:defRPr/>
            </a:pPr>
            <a:r>
              <a:rPr kumimoji="0" lang="ar-EG" sz="2800" b="1" i="0" u="none" strike="noStrike" kern="1200" cap="none" spc="0" normalizeH="0" baseline="0" noProof="0" dirty="0">
                <a:ln>
                  <a:noFill/>
                </a:ln>
                <a:solidFill>
                  <a:sysClr val="windowText" lastClr="000000"/>
                </a:solidFill>
                <a:effectLst/>
                <a:uLnTx/>
                <a:uFillTx/>
                <a:latin typeface="Calibri" panose="020F0502020204030204"/>
                <a:ea typeface="+mj-ea"/>
                <a:cs typeface="Arial" panose="020B0604020202020204" pitchFamily="34" charset="0"/>
              </a:rPr>
              <a:t>رابعاً: تحديد الأهداف التنمية المستدامة المتعلقة بالمشروع من ال 17 هدف:</a:t>
            </a:r>
          </a:p>
          <a:p>
            <a:pPr marL="1196975" marR="0" lvl="0" indent="-457200" algn="r" defTabSz="1133947" rtl="1"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ysClr val="windowText" lastClr="000000"/>
                </a:solidFill>
                <a:effectLst/>
                <a:uLnTx/>
                <a:uFillTx/>
                <a:latin typeface="Calibri" panose="020F0502020204030204"/>
                <a:ea typeface="+mj-ea"/>
                <a:cs typeface="Arial" panose="020B0604020202020204" pitchFamily="34" charset="0"/>
              </a:rPr>
              <a:t>القضاء على الفقر</a:t>
            </a:r>
          </a:p>
          <a:p>
            <a:pPr marL="1196975" marR="0" lvl="0" indent="-457200" algn="r" defTabSz="1133947" rtl="1"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ysClr val="windowText" lastClr="000000"/>
                </a:solidFill>
                <a:effectLst/>
                <a:uLnTx/>
                <a:uFillTx/>
                <a:latin typeface="Calibri" panose="020F0502020204030204"/>
                <a:ea typeface="+mj-ea"/>
                <a:cs typeface="Arial" panose="020B0604020202020204" pitchFamily="34" charset="0"/>
              </a:rPr>
              <a:t>القضاء التام على الجوع </a:t>
            </a:r>
          </a:p>
          <a:p>
            <a:pPr marL="1196975" marR="0" lvl="0" indent="-457200" algn="r" defTabSz="1133947" rtl="1"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ysClr val="windowText" lastClr="000000"/>
                </a:solidFill>
                <a:effectLst/>
                <a:uLnTx/>
                <a:uFillTx/>
                <a:latin typeface="Calibri" panose="020F0502020204030204"/>
                <a:ea typeface="+mj-ea"/>
                <a:cs typeface="Arial" panose="020B0604020202020204" pitchFamily="34" charset="0"/>
              </a:rPr>
              <a:t>العمل اللائق ونمو الاقتصاد </a:t>
            </a:r>
          </a:p>
          <a:p>
            <a:pPr marL="1196975" marR="0" lvl="0" indent="-457200" algn="r" defTabSz="1133947" rtl="1"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ysClr val="windowText" lastClr="000000"/>
                </a:solidFill>
                <a:effectLst/>
                <a:uLnTx/>
                <a:uFillTx/>
                <a:latin typeface="Calibri" panose="020F0502020204030204"/>
                <a:ea typeface="+mj-ea"/>
                <a:cs typeface="Arial" panose="020B0604020202020204" pitchFamily="34" charset="0"/>
              </a:rPr>
              <a:t>الصناعة والابتكار والهياكل الأساسية</a:t>
            </a:r>
            <a:endParaRPr kumimoji="0" lang="ar-EG" sz="2800" b="1" i="0" u="none" strike="noStrike" kern="1200" cap="none" spc="0" normalizeH="0" baseline="0" noProof="0" dirty="0">
              <a:ln>
                <a:noFill/>
              </a:ln>
              <a:solidFill>
                <a:sysClr val="windowText" lastClr="000000"/>
              </a:solidFill>
              <a:effectLst/>
              <a:uLnTx/>
              <a:uFillTx/>
              <a:latin typeface="Calibri Light" panose="020F0302020204030204"/>
              <a:ea typeface="+mj-ea"/>
              <a:cs typeface="Arial" panose="020B0604020202020204" pitchFamily="34" charset="0"/>
            </a:endParaRPr>
          </a:p>
          <a:p>
            <a:pPr marL="1196975" marR="0" lvl="0" indent="-457200" algn="r" defTabSz="1133947" rtl="1"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ysClr val="windowText" lastClr="000000"/>
                </a:solidFill>
                <a:effectLst/>
                <a:uLnTx/>
                <a:uFillTx/>
                <a:latin typeface="Calibri Light" panose="020F0302020204030204"/>
                <a:ea typeface="+mj-ea"/>
                <a:cs typeface="Arial" panose="020B0604020202020204" pitchFamily="34" charset="0"/>
              </a:rPr>
              <a:t>المساواة بين الجنسين</a:t>
            </a:r>
          </a:p>
          <a:p>
            <a:pPr marL="1196975" marR="0" lvl="0" indent="-457200" algn="r" defTabSz="1133947" rtl="1"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ar-EG" sz="2800" b="1" i="0" u="none" strike="noStrike" kern="1200" cap="none" spc="0" normalizeH="0" baseline="0" noProof="0" dirty="0">
                <a:ln>
                  <a:noFill/>
                </a:ln>
                <a:solidFill>
                  <a:sysClr val="windowText" lastClr="000000"/>
                </a:solidFill>
                <a:effectLst/>
                <a:uLnTx/>
                <a:uFillTx/>
                <a:latin typeface="Calibri Light" panose="020F0302020204030204"/>
                <a:ea typeface="+mj-ea"/>
                <a:cs typeface="Arial" panose="020B0604020202020204" pitchFamily="34" charset="0"/>
              </a:rPr>
              <a:t>العمل المناخي</a:t>
            </a:r>
          </a:p>
          <a:p>
            <a:pPr marL="0" marR="0" lvl="0" indent="0" algn="r" defTabSz="1133947" rtl="1" eaLnBrk="1" fontAlgn="auto" latinLnBrk="0" hangingPunct="1">
              <a:lnSpc>
                <a:spcPct val="90000"/>
              </a:lnSpc>
              <a:spcBef>
                <a:spcPct val="0"/>
              </a:spcBef>
              <a:spcAft>
                <a:spcPts val="0"/>
              </a:spcAft>
              <a:buClrTx/>
              <a:buSzTx/>
              <a:buFontTx/>
              <a:buNone/>
              <a:tabLst/>
              <a:defRPr/>
            </a:pPr>
            <a:endParaRPr kumimoji="0" lang="ar-EG" sz="2800" b="1" i="0" u="none" strike="noStrike" kern="1200" cap="none" spc="0" normalizeH="0" baseline="0" noProof="0" dirty="0">
              <a:ln>
                <a:noFill/>
              </a:ln>
              <a:solidFill>
                <a:sysClr val="windowText" lastClr="000000"/>
              </a:solidFill>
              <a:effectLst/>
              <a:uLnTx/>
              <a:uFillTx/>
              <a:latin typeface="Calibri" panose="020F0502020204030204"/>
              <a:ea typeface="+mj-ea"/>
              <a:cs typeface="Arial" panose="020B0604020202020204" pitchFamily="34" charset="0"/>
            </a:endParaRPr>
          </a:p>
        </p:txBody>
      </p:sp>
    </p:spTree>
    <p:extLst>
      <p:ext uri="{BB962C8B-B14F-4D97-AF65-F5344CB8AC3E}">
        <p14:creationId xmlns:p14="http://schemas.microsoft.com/office/powerpoint/2010/main" val="845768265"/>
      </p:ext>
    </p:extLst>
  </p:cSld>
  <p:clrMapOvr>
    <a:masterClrMapping/>
  </p:clrMapOvr>
  <p:transition spd="slow" advTm="7000">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1044013" y="1961784"/>
            <a:ext cx="13607415" cy="1107988"/>
          </a:xfrm>
        </p:spPr>
        <p:txBody>
          <a:bodyPr vert="horz" lIns="91440" tIns="45720" rIns="91440" bIns="45720" rtlCol="0" anchor="ctr">
            <a:normAutofit/>
          </a:bodyPr>
          <a:lstStyle/>
          <a:p>
            <a:r>
              <a:rPr lang="ar-EG" b="1" dirty="0"/>
              <a:t>نبذة عن المشروع</a:t>
            </a:r>
            <a:endParaRPr lang="en-GB" b="1" dirty="0"/>
          </a:p>
        </p:txBody>
      </p:sp>
      <p:sp>
        <p:nvSpPr>
          <p:cNvPr id="8" name="Title 1">
            <a:extLst>
              <a:ext uri="{FF2B5EF4-FFF2-40B4-BE49-F238E27FC236}">
                <a16:creationId xmlns:a16="http://schemas.microsoft.com/office/drawing/2014/main" id="{A17660C8-4321-42C3-9178-11B903D2389E}"/>
              </a:ext>
            </a:extLst>
          </p:cNvPr>
          <p:cNvSpPr txBox="1">
            <a:spLocks/>
          </p:cNvSpPr>
          <p:nvPr/>
        </p:nvSpPr>
        <p:spPr>
          <a:xfrm>
            <a:off x="652871" y="2830287"/>
            <a:ext cx="13607415" cy="7010400"/>
          </a:xfrm>
          <a:prstGeom prst="rect">
            <a:avLst/>
          </a:prstGeom>
        </p:spPr>
        <p:txBody>
          <a:bodyPr vert="horz" lIns="113395" tIns="56698" rIns="113395" bIns="56698"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lnSpc>
                <a:spcPct val="150000"/>
              </a:lnSpc>
              <a:defRPr/>
            </a:pPr>
            <a:r>
              <a:rPr lang="ar-EG" sz="4000" b="1" dirty="0">
                <a:solidFill>
                  <a:sysClr val="windowText" lastClr="000000"/>
                </a:solidFill>
                <a:latin typeface="Calibri" panose="020F0502020204030204"/>
                <a:ea typeface="+mn-ea"/>
              </a:rPr>
              <a:t>خامساً: الميزة التنافسية للمشروع:</a:t>
            </a: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r>
              <a:rPr lang="ar-SA" sz="3600" b="1" kern="100" dirty="0">
                <a:solidFill>
                  <a:srgbClr val="000000"/>
                </a:solidFill>
                <a:effectLst/>
                <a:latin typeface="Calibri" panose="020F0502020204030204" pitchFamily="34" charset="0"/>
                <a:ea typeface="Calibri" panose="020F0502020204030204" pitchFamily="34" charset="0"/>
              </a:rPr>
              <a:t>تقليل استهلاك المحاصيل الزراعية من مياه الري بم</a:t>
            </a:r>
            <a:r>
              <a:rPr lang="ar-EG" sz="3600" b="1" kern="100" dirty="0">
                <a:solidFill>
                  <a:srgbClr val="000000"/>
                </a:solidFill>
                <a:effectLst/>
                <a:latin typeface="Calibri" panose="020F0502020204030204" pitchFamily="34" charset="0"/>
                <a:ea typeface="Calibri" panose="020F0502020204030204" pitchFamily="34" charset="0"/>
              </a:rPr>
              <a:t>قدار 35% اقل من طرق الري المحوري التقليدية بما يعادل توفير 54.6 مليون جينه لكل موسم لمساحة 35000 فدان</a:t>
            </a: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r>
              <a:rPr lang="ar-EG" sz="3600" b="1" dirty="0">
                <a:solidFill>
                  <a:srgbClr val="000000"/>
                </a:solidFill>
                <a:effectLst/>
                <a:ea typeface="Calibri" panose="020F0502020204030204" pitchFamily="34" charset="0"/>
              </a:rPr>
              <a:t>توفير استهلاك طاقة كهربائية تقدر بـ 3,7 وات فدان بما يعادل 2.33 مليون جنيه لكل موسم لمساحة 35000 فدان</a:t>
            </a: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r>
              <a:rPr lang="ar-SA" sz="3600" b="1" kern="100" dirty="0">
                <a:solidFill>
                  <a:srgbClr val="000000"/>
                </a:solidFill>
                <a:latin typeface="Calibri" panose="020F0502020204030204" pitchFamily="34" charset="0"/>
              </a:rPr>
              <a:t>قلة استهلاك المبيدات والكيماويات الزراعية نتيجة تحديد الاحتياجات الفعلية </a:t>
            </a:r>
            <a:r>
              <a:rPr lang="ar-SA" sz="3600" b="1" kern="100" dirty="0">
                <a:solidFill>
                  <a:srgbClr val="000000"/>
                </a:solidFill>
                <a:effectLst/>
                <a:latin typeface="Calibri" panose="020F0502020204030204" pitchFamily="34" charset="0"/>
                <a:ea typeface="Calibri" panose="020F0502020204030204" pitchFamily="34" charset="0"/>
              </a:rPr>
              <a:t>بواسطة برامج الذكاء الاصطناعي </a:t>
            </a:r>
            <a:r>
              <a:rPr lang="ar-EG" sz="3600" b="1" kern="100" dirty="0">
                <a:solidFill>
                  <a:srgbClr val="000000"/>
                </a:solidFill>
                <a:effectLst/>
                <a:latin typeface="Calibri" panose="020F0502020204030204" pitchFamily="34" charset="0"/>
                <a:ea typeface="Calibri" panose="020F0502020204030204" pitchFamily="34" charset="0"/>
              </a:rPr>
              <a:t> </a:t>
            </a:r>
            <a:endParaRPr lang="en-US" sz="3600" b="1" kern="100" dirty="0">
              <a:effectLst/>
              <a:latin typeface="Calibri" panose="020F0502020204030204" pitchFamily="34" charset="0"/>
              <a:ea typeface="Calibri" panose="020F0502020204030204" pitchFamily="34" charset="0"/>
            </a:endParaRP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r>
              <a:rPr lang="ar-EG" sz="3600" b="1" kern="100" dirty="0">
                <a:solidFill>
                  <a:srgbClr val="000000"/>
                </a:solidFill>
                <a:effectLst/>
                <a:latin typeface="Calibri" panose="020F0502020204030204" pitchFamily="34" charset="0"/>
                <a:ea typeface="Calibri" panose="020F0502020204030204" pitchFamily="34" charset="0"/>
              </a:rPr>
              <a:t>إنتاج محاصيل زراعية ذات جودة عالية </a:t>
            </a:r>
          </a:p>
          <a:p>
            <a:pPr algn="justLow" rtl="1">
              <a:lnSpc>
                <a:spcPct val="150000"/>
              </a:lnSpc>
              <a:spcBef>
                <a:spcPts val="0"/>
              </a:spcBef>
              <a:tabLst>
                <a:tab pos="457200" algn="l"/>
              </a:tabLst>
            </a:pPr>
            <a:r>
              <a:rPr lang="ar-EG" sz="3600" b="1" kern="100" dirty="0">
                <a:solidFill>
                  <a:srgbClr val="000000"/>
                </a:solidFill>
                <a:latin typeface="Calibri" panose="020F0502020204030204" pitchFamily="34" charset="0"/>
              </a:rPr>
              <a:t>الحسابات تمت على أساس </a:t>
            </a:r>
            <a:r>
              <a:rPr lang="ar-SA" sz="3600" b="1" kern="100" dirty="0">
                <a:solidFill>
                  <a:srgbClr val="000000"/>
                </a:solidFill>
                <a:latin typeface="Calibri" panose="020F0502020204030204" pitchFamily="34" charset="0"/>
              </a:rPr>
              <a:t>احتياج الفدان من المياه</a:t>
            </a:r>
            <a:r>
              <a:rPr lang="ar-EG" sz="3600" b="1" kern="100" dirty="0">
                <a:solidFill>
                  <a:srgbClr val="000000"/>
                </a:solidFill>
                <a:latin typeface="Calibri" panose="020F0502020204030204" pitchFamily="34" charset="0"/>
              </a:rPr>
              <a:t> الجوفية </a:t>
            </a:r>
            <a:r>
              <a:rPr lang="ar-SA" sz="3600" b="1" kern="100" dirty="0">
                <a:solidFill>
                  <a:srgbClr val="000000"/>
                </a:solidFill>
                <a:latin typeface="Calibri" panose="020F0502020204030204" pitchFamily="34" charset="0"/>
              </a:rPr>
              <a:t> 4000 متر مكعب – مساحة الأرض المنزرعة 35000 فدان – متوسط سعر كليو وات الكهرباء 99.9 قرش – سعر متر المكعب مياه جوفية 60 قرش</a:t>
            </a:r>
            <a:r>
              <a:rPr lang="ar-EG" sz="3600" b="1" kern="100" dirty="0">
                <a:solidFill>
                  <a:srgbClr val="000000"/>
                </a:solidFill>
                <a:latin typeface="Calibri" panose="020F0502020204030204" pitchFamily="34" charset="0"/>
              </a:rPr>
              <a:t> – عدد أيام الموسم 180 يوم</a:t>
            </a:r>
            <a:endParaRPr lang="en-US" sz="3600" b="1" kern="100" dirty="0">
              <a:solidFill>
                <a:srgbClr val="000000"/>
              </a:solidFill>
              <a:latin typeface="Calibri" panose="020F0502020204030204" pitchFamily="34" charset="0"/>
            </a:endParaRP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endParaRPr lang="en-US" sz="3600" b="1" kern="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96969875"/>
      </p:ext>
    </p:extLst>
  </p:cSld>
  <p:clrMapOvr>
    <a:masterClrMapping/>
  </p:clrMapOvr>
  <p:transition spd="slow" advTm="7000">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908386" y="1961783"/>
            <a:ext cx="13607415" cy="1369895"/>
          </a:xfrm>
        </p:spPr>
        <p:txBody>
          <a:bodyPr vert="horz" lIns="91440" tIns="45720" rIns="91440" bIns="45720" rtlCol="0" anchor="ctr">
            <a:normAutofit/>
          </a:bodyPr>
          <a:lstStyle/>
          <a:p>
            <a:r>
              <a:rPr lang="ar-EG" b="1" dirty="0"/>
              <a:t>نبذة عن المشروع</a:t>
            </a:r>
            <a:endParaRPr lang="en-GB" b="1" dirty="0"/>
          </a:p>
        </p:txBody>
      </p:sp>
      <p:sp>
        <p:nvSpPr>
          <p:cNvPr id="14" name="Title 1">
            <a:extLst>
              <a:ext uri="{FF2B5EF4-FFF2-40B4-BE49-F238E27FC236}">
                <a16:creationId xmlns:a16="http://schemas.microsoft.com/office/drawing/2014/main" id="{43310F8C-9E0F-43E7-A3B4-6BBE98F06EFD}"/>
              </a:ext>
            </a:extLst>
          </p:cNvPr>
          <p:cNvSpPr txBox="1">
            <a:spLocks/>
          </p:cNvSpPr>
          <p:nvPr/>
        </p:nvSpPr>
        <p:spPr>
          <a:xfrm>
            <a:off x="603549" y="3331678"/>
            <a:ext cx="13311368" cy="6443693"/>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3600" b="1" dirty="0">
                <a:solidFill>
                  <a:sysClr val="windowText" lastClr="000000"/>
                </a:solidFill>
                <a:latin typeface="Calibri" panose="020F0502020204030204"/>
                <a:ea typeface="+mn-ea"/>
              </a:rPr>
              <a:t>سادساً: الأثر البيئي للمشروع :</a:t>
            </a:r>
            <a:endParaRPr lang="en-US" sz="2400" kern="100" dirty="0">
              <a:effectLst/>
              <a:latin typeface="Calibri" panose="020F0502020204030204" pitchFamily="34" charset="0"/>
              <a:ea typeface="Calibri" panose="020F0502020204030204" pitchFamily="34" charset="0"/>
            </a:endParaRPr>
          </a:p>
          <a:p>
            <a:pPr marL="57150" marR="0" algn="justLow" rtl="1">
              <a:lnSpc>
                <a:spcPct val="150000"/>
              </a:lnSpc>
              <a:spcBef>
                <a:spcPts val="0"/>
              </a:spcBef>
              <a:spcAft>
                <a:spcPts val="0"/>
              </a:spcAft>
              <a:tabLst>
                <a:tab pos="457200" algn="l"/>
              </a:tabLst>
            </a:pPr>
            <a:r>
              <a:rPr lang="ar-SA" sz="2800" b="1" kern="100" dirty="0">
                <a:solidFill>
                  <a:srgbClr val="000000"/>
                </a:solidFill>
                <a:effectLst/>
                <a:latin typeface="Calibri" panose="020F0502020204030204" pitchFamily="34" charset="0"/>
                <a:ea typeface="Calibri" panose="020F0502020204030204" pitchFamily="34" charset="0"/>
              </a:rPr>
              <a:t>يمكن تعديد الاثار والفوائد البيئية المباشرة من تطبيق نظم الزراعة المناخية الذكية </a:t>
            </a:r>
            <a:endParaRPr lang="en-US" sz="2800" kern="100" dirty="0">
              <a:effectLst/>
              <a:latin typeface="Calibri" panose="020F0502020204030204" pitchFamily="34" charset="0"/>
              <a:ea typeface="Calibri" panose="020F0502020204030204" pitchFamily="34" charset="0"/>
            </a:endParaRP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r>
              <a:rPr lang="ar-SA" sz="2800" b="1" kern="100" dirty="0">
                <a:solidFill>
                  <a:srgbClr val="000000"/>
                </a:solidFill>
                <a:effectLst/>
                <a:latin typeface="Calibri" panose="020F0502020204030204" pitchFamily="34" charset="0"/>
                <a:ea typeface="Calibri" panose="020F0502020204030204" pitchFamily="34" charset="0"/>
              </a:rPr>
              <a:t>الحد وتقليل انبعاثات غازات الاحتباس الحراري </a:t>
            </a:r>
            <a:r>
              <a:rPr lang="ar-EG" sz="2800" b="1" kern="100" dirty="0">
                <a:solidFill>
                  <a:srgbClr val="000000"/>
                </a:solidFill>
                <a:effectLst/>
                <a:latin typeface="Calibri" panose="020F0502020204030204" pitchFamily="34" charset="0"/>
                <a:ea typeface="Calibri" panose="020F0502020204030204" pitchFamily="34" charset="0"/>
              </a:rPr>
              <a:t>بمقدار حوالي 70 طن ثانى أكسيد الكربون المكافئ حتى تاريخه لمساحة 35 الف فدان فقط  نتيجة توفير استهلاك طاقة كهربائية تقدر بـ 3,7 وات فدان يوم بأجمالي كمية تقدر بحوالي 300 كيلو وات فدان موسم (6 شهور)، وعند الوصول لكامل استصلاح وزراعة 120 ألف فدان سيتم تقليل انبعاثات ثانى أكسيد الكربون المكافئ بمقدار 240 طن خلال الموسم الواحد</a:t>
            </a: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r>
              <a:rPr lang="ar-EG" sz="2800" b="1" kern="100" dirty="0">
                <a:solidFill>
                  <a:srgbClr val="000000"/>
                </a:solidFill>
                <a:effectLst/>
                <a:latin typeface="Calibri" panose="020F0502020204030204" pitchFamily="34" charset="0"/>
                <a:ea typeface="Calibri" panose="020F0502020204030204" pitchFamily="34" charset="0"/>
              </a:rPr>
              <a:t>الحد من</a:t>
            </a:r>
            <a:r>
              <a:rPr lang="ar-SA" sz="2800" b="1" kern="100" dirty="0">
                <a:solidFill>
                  <a:srgbClr val="000000"/>
                </a:solidFill>
                <a:effectLst/>
                <a:latin typeface="Calibri" panose="020F0502020204030204" pitchFamily="34" charset="0"/>
                <a:ea typeface="Calibri" panose="020F0502020204030204" pitchFamily="34" charset="0"/>
              </a:rPr>
              <a:t> استهلاك المبيدات والكيماويات الزراعية نتيجة تحديد الاحتياجات الفعلية بواسطة برامج الذكاء الاصطناعي </a:t>
            </a:r>
            <a:endParaRPr lang="en-US" sz="2800" kern="100" dirty="0">
              <a:effectLst/>
              <a:latin typeface="Calibri" panose="020F0502020204030204" pitchFamily="34" charset="0"/>
              <a:ea typeface="Calibri" panose="020F0502020204030204" pitchFamily="34" charset="0"/>
            </a:endParaRPr>
          </a:p>
          <a:p>
            <a:pPr marL="342900" marR="0" lvl="0" indent="-342900" algn="justLow" rtl="1">
              <a:lnSpc>
                <a:spcPct val="150000"/>
              </a:lnSpc>
              <a:spcBef>
                <a:spcPts val="0"/>
              </a:spcBef>
              <a:spcAft>
                <a:spcPts val="0"/>
              </a:spcAft>
              <a:buFont typeface="Symbol" panose="05050102010706020507" pitchFamily="18" charset="2"/>
              <a:buChar char=""/>
              <a:tabLst>
                <a:tab pos="457200" algn="l"/>
              </a:tabLst>
            </a:pPr>
            <a:r>
              <a:rPr lang="ar-SA" sz="2800" b="1" kern="100" dirty="0">
                <a:solidFill>
                  <a:srgbClr val="000000"/>
                </a:solidFill>
                <a:effectLst/>
                <a:latin typeface="Calibri" panose="020F0502020204030204" pitchFamily="34" charset="0"/>
                <a:ea typeface="Calibri" panose="020F0502020204030204" pitchFamily="34" charset="0"/>
              </a:rPr>
              <a:t>تقليل استهلاك المحاصيل الزراعية من مياه الري بم</a:t>
            </a:r>
            <a:r>
              <a:rPr lang="ar-EG" sz="2800" b="1" kern="100" dirty="0">
                <a:solidFill>
                  <a:srgbClr val="000000"/>
                </a:solidFill>
                <a:effectLst/>
                <a:latin typeface="Calibri" panose="020F0502020204030204" pitchFamily="34" charset="0"/>
                <a:ea typeface="Calibri" panose="020F0502020204030204" pitchFamily="34" charset="0"/>
              </a:rPr>
              <a:t>قدار 35% اقل من طرق الري المحوري التقليدية</a:t>
            </a:r>
            <a:endParaRPr lang="en-US" sz="2800" kern="100" dirty="0">
              <a:effectLst/>
              <a:latin typeface="Calibri" panose="020F0502020204030204" pitchFamily="34" charset="0"/>
              <a:ea typeface="Calibri" panose="020F0502020204030204" pitchFamily="34" charset="0"/>
            </a:endParaRPr>
          </a:p>
          <a:p>
            <a:pPr marL="228600" marR="0" algn="justLow" rtl="1">
              <a:lnSpc>
                <a:spcPct val="107000"/>
              </a:lnSpc>
              <a:spcBef>
                <a:spcPts val="0"/>
              </a:spcBef>
              <a:spcAft>
                <a:spcPts val="0"/>
              </a:spcAft>
              <a:tabLst>
                <a:tab pos="457200" algn="l"/>
              </a:tabLst>
            </a:pPr>
            <a:endParaRPr lang="en-US" sz="2400" kern="100" dirty="0">
              <a:effectLst/>
              <a:latin typeface="Calibri" panose="020F0502020204030204" pitchFamily="34" charset="0"/>
              <a:ea typeface="Calibri" panose="020F0502020204030204" pitchFamily="34" charset="0"/>
            </a:endParaRPr>
          </a:p>
          <a:p>
            <a:pPr algn="r" defTabSz="1133947" rtl="1">
              <a:defRPr/>
            </a:pPr>
            <a:endParaRPr lang="en-US" sz="3600" b="1" dirty="0">
              <a:solidFill>
                <a:sysClr val="windowText" lastClr="000000"/>
              </a:solidFill>
              <a:latin typeface="Calibri" panose="020F0502020204030204"/>
              <a:ea typeface="+mn-ea"/>
            </a:endParaRPr>
          </a:p>
        </p:txBody>
      </p:sp>
    </p:spTree>
    <p:extLst>
      <p:ext uri="{BB962C8B-B14F-4D97-AF65-F5344CB8AC3E}">
        <p14:creationId xmlns:p14="http://schemas.microsoft.com/office/powerpoint/2010/main" val="1846000778"/>
      </p:ext>
    </p:extLst>
  </p:cSld>
  <p:clrMapOvr>
    <a:masterClrMapping/>
  </p:clrMapOvr>
  <p:transition spd="slow" advTm="7000">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85B2-6880-430D-93C8-73561D69F0C7}"/>
              </a:ext>
            </a:extLst>
          </p:cNvPr>
          <p:cNvSpPr>
            <a:spLocks noGrp="1"/>
          </p:cNvSpPr>
          <p:nvPr>
            <p:ph type="title"/>
          </p:nvPr>
        </p:nvSpPr>
        <p:spPr>
          <a:xfrm>
            <a:off x="908386" y="1961783"/>
            <a:ext cx="13607415" cy="1238617"/>
          </a:xfrm>
        </p:spPr>
        <p:txBody>
          <a:bodyPr vert="horz" lIns="91440" tIns="45720" rIns="91440" bIns="45720" rtlCol="0" anchor="ctr">
            <a:normAutofit/>
          </a:bodyPr>
          <a:lstStyle/>
          <a:p>
            <a:r>
              <a:rPr lang="ar-EG" b="1" dirty="0"/>
              <a:t>نبذة عن المشروع</a:t>
            </a:r>
            <a:endParaRPr lang="en-GB" b="1" dirty="0"/>
          </a:p>
        </p:txBody>
      </p:sp>
      <p:sp>
        <p:nvSpPr>
          <p:cNvPr id="15" name="Title 1">
            <a:extLst>
              <a:ext uri="{FF2B5EF4-FFF2-40B4-BE49-F238E27FC236}">
                <a16:creationId xmlns:a16="http://schemas.microsoft.com/office/drawing/2014/main" id="{064F22E7-F367-4463-A1EB-431A9075E0BC}"/>
              </a:ext>
            </a:extLst>
          </p:cNvPr>
          <p:cNvSpPr txBox="1">
            <a:spLocks/>
          </p:cNvSpPr>
          <p:nvPr/>
        </p:nvSpPr>
        <p:spPr>
          <a:xfrm>
            <a:off x="603549" y="3200400"/>
            <a:ext cx="13607416" cy="6662057"/>
          </a:xfrm>
          <a:prstGeom prst="rect">
            <a:avLst/>
          </a:prstGeom>
        </p:spPr>
        <p:txBody>
          <a:bodyPr vert="horz" lIns="113395" tIns="56698" rIns="113395" bIns="56698"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Low" defTabSz="1133947" rtl="1">
              <a:lnSpc>
                <a:spcPct val="170000"/>
              </a:lnSpc>
              <a:defRPr/>
            </a:pPr>
            <a:r>
              <a:rPr lang="ar-EG" sz="3200" b="1" dirty="0">
                <a:solidFill>
                  <a:sysClr val="windowText" lastClr="000000"/>
                </a:solidFill>
                <a:latin typeface="Calibri" panose="020F0502020204030204"/>
                <a:ea typeface="+mn-ea"/>
              </a:rPr>
              <a:t>سابعاً: الأثر الاقتصادي للمشروع:</a:t>
            </a:r>
          </a:p>
          <a:p>
            <a:pPr algn="justLow" defTabSz="1133947" rtl="1">
              <a:lnSpc>
                <a:spcPct val="170000"/>
              </a:lnSpc>
              <a:defRPr/>
            </a:pPr>
            <a:r>
              <a:rPr lang="ar-EG" sz="3200" b="1" dirty="0">
                <a:solidFill>
                  <a:sysClr val="windowText" lastClr="000000"/>
                </a:solidFill>
                <a:latin typeface="Calibri" panose="020F0502020204030204"/>
                <a:ea typeface="+mn-ea"/>
              </a:rPr>
              <a:t>لفهم مدى الأثر الإقتصادى المباشر الناتج من مشروع الزراعة المناخية الذكية من خلال كمية الكهرباء التي يتم توفيرها والتي تقدر 3.7 وات لكل فدان، وكمية المياه التي تقدر بـ 35 % مقارنة بمنظومة الري المحورى التقليدية (موسم الزراعة 180 يوم – احتياج الفدان من المياه 4000 متر مكعب – مساحة الأرض المنزرعة 35000 فدان – متوسط سعر كليو وات الكهرباء 99.9 قرش – سعر متر المكعب مياه جوفية 60 قرش – عدد أيام الموسم 180 يوم)</a:t>
            </a:r>
          </a:p>
          <a:p>
            <a:pPr marL="457200" indent="-457200" algn="justLow" defTabSz="1133947" rtl="1">
              <a:lnSpc>
                <a:spcPct val="170000"/>
              </a:lnSpc>
              <a:buFont typeface="Arial" panose="020B0604020202020204" pitchFamily="34" charset="0"/>
              <a:buChar char="•"/>
              <a:defRPr/>
            </a:pPr>
            <a:r>
              <a:rPr lang="ar-EG" sz="3200" b="1" dirty="0">
                <a:solidFill>
                  <a:sysClr val="windowText" lastClr="000000"/>
                </a:solidFill>
                <a:latin typeface="Calibri" panose="020F0502020204030204"/>
                <a:ea typeface="+mn-ea"/>
              </a:rPr>
              <a:t>يتم توفير كهرباء تقدر بـ 2.328 مليون جنيه موسم لمساحة 35000 فدان</a:t>
            </a:r>
          </a:p>
          <a:p>
            <a:pPr marL="457200" indent="-457200" algn="justLow" defTabSz="1133947" rtl="1">
              <a:lnSpc>
                <a:spcPct val="170000"/>
              </a:lnSpc>
              <a:buFont typeface="Arial" panose="020B0604020202020204" pitchFamily="34" charset="0"/>
              <a:buChar char="•"/>
              <a:defRPr/>
            </a:pPr>
            <a:r>
              <a:rPr lang="ar-EG" sz="3200" b="1" dirty="0">
                <a:solidFill>
                  <a:sysClr val="windowText" lastClr="000000"/>
                </a:solidFill>
                <a:latin typeface="Calibri" panose="020F0502020204030204"/>
                <a:ea typeface="+mn-ea"/>
              </a:rPr>
              <a:t>يتم توفير مياه جوفية تقدر بـ 54.6 مليون جينه موسم لمساحة 35000 فدان</a:t>
            </a:r>
          </a:p>
          <a:p>
            <a:pPr marL="457200" indent="-457200" algn="justLow" defTabSz="1133947" rtl="1">
              <a:lnSpc>
                <a:spcPct val="170000"/>
              </a:lnSpc>
              <a:buFont typeface="Arial" panose="020B0604020202020204" pitchFamily="34" charset="0"/>
              <a:buChar char="•"/>
              <a:defRPr/>
            </a:pPr>
            <a:endParaRPr lang="en-US" sz="3200" b="1" dirty="0">
              <a:solidFill>
                <a:sysClr val="windowText" lastClr="000000"/>
              </a:solidFill>
              <a:latin typeface="Calibri" panose="020F0502020204030204"/>
              <a:ea typeface="+mn-ea"/>
            </a:endParaRPr>
          </a:p>
        </p:txBody>
      </p:sp>
    </p:spTree>
    <p:extLst>
      <p:ext uri="{BB962C8B-B14F-4D97-AF65-F5344CB8AC3E}">
        <p14:creationId xmlns:p14="http://schemas.microsoft.com/office/powerpoint/2010/main" val="1283036055"/>
      </p:ext>
    </p:extLst>
  </p:cSld>
  <p:clrMapOvr>
    <a:masterClrMapping/>
  </p:clrMapOvr>
  <p:transition spd="slow" advTm="7000">
    <p:push/>
  </p:transition>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2222</Words>
  <Application>Microsoft Office PowerPoint</Application>
  <PresentationFormat>Custom</PresentationFormat>
  <Paragraphs>123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 Light</vt:lpstr>
      <vt:lpstr>Arial</vt:lpstr>
      <vt:lpstr>Calibri</vt:lpstr>
      <vt:lpstr>Times New Roman</vt:lpstr>
      <vt:lpstr>Symbol</vt:lpstr>
      <vt:lpstr>Traditional Arabic</vt:lpstr>
      <vt:lpstr>1_Office Theme</vt:lpstr>
      <vt:lpstr>PowerPoint Presentation</vt:lpstr>
      <vt:lpstr>بيانات أساسية للمشروع</vt:lpstr>
      <vt:lpstr>نبذة عن المشروع</vt:lpstr>
      <vt:lpstr>نبذة عن المشروع</vt:lpstr>
      <vt:lpstr>نبذة عن المشروع</vt:lpstr>
      <vt:lpstr>نبذة عن المشروع</vt:lpstr>
      <vt:lpstr>نبذة عن المشروع</vt:lpstr>
      <vt:lpstr>نبذة عن المشروع</vt:lpstr>
      <vt:lpstr>نبذة عن المشروع</vt:lpstr>
      <vt:lpstr>نبذة عن المشروع</vt:lpstr>
      <vt:lpstr>نبذة عن المشروع</vt:lpstr>
      <vt:lpstr>المكون الأخضر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الأثر التنموي</vt:lpstr>
      <vt:lpstr>أهمية المشروع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Nezar Sami</dc:creator>
  <cp:lastModifiedBy>yasmin</cp:lastModifiedBy>
  <cp:revision>7</cp:revision>
  <dcterms:created xsi:type="dcterms:W3CDTF">2022-10-27T10:55:14Z</dcterms:created>
  <dcterms:modified xsi:type="dcterms:W3CDTF">2023-11-19T11:10:02Z</dcterms:modified>
</cp:coreProperties>
</file>