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Lst>
  <p:sldSz cx="15119350" cy="10691813"/>
  <p:notesSz cx="6858000" cy="9144000"/>
  <p:defaultTextStyle>
    <a:defPPr>
      <a:defRPr lang="ar-EG"/>
    </a:defPPr>
    <a:lvl1pPr marL="0" algn="l" defTabSz="1238921" rtl="0" eaLnBrk="1" latinLnBrk="0" hangingPunct="1">
      <a:defRPr sz="2439" kern="1200">
        <a:solidFill>
          <a:schemeClr val="tx1"/>
        </a:solidFill>
        <a:latin typeface="+mn-lt"/>
        <a:ea typeface="+mn-ea"/>
        <a:cs typeface="+mn-cs"/>
      </a:defRPr>
    </a:lvl1pPr>
    <a:lvl2pPr marL="619460" algn="l" defTabSz="1238921" rtl="0" eaLnBrk="1" latinLnBrk="0" hangingPunct="1">
      <a:defRPr sz="2439" kern="1200">
        <a:solidFill>
          <a:schemeClr val="tx1"/>
        </a:solidFill>
        <a:latin typeface="+mn-lt"/>
        <a:ea typeface="+mn-ea"/>
        <a:cs typeface="+mn-cs"/>
      </a:defRPr>
    </a:lvl2pPr>
    <a:lvl3pPr marL="1238921" algn="l" defTabSz="1238921" rtl="0" eaLnBrk="1" latinLnBrk="0" hangingPunct="1">
      <a:defRPr sz="2439" kern="1200">
        <a:solidFill>
          <a:schemeClr val="tx1"/>
        </a:solidFill>
        <a:latin typeface="+mn-lt"/>
        <a:ea typeface="+mn-ea"/>
        <a:cs typeface="+mn-cs"/>
      </a:defRPr>
    </a:lvl3pPr>
    <a:lvl4pPr marL="1858381" algn="l" defTabSz="1238921" rtl="0" eaLnBrk="1" latinLnBrk="0" hangingPunct="1">
      <a:defRPr sz="2439" kern="1200">
        <a:solidFill>
          <a:schemeClr val="tx1"/>
        </a:solidFill>
        <a:latin typeface="+mn-lt"/>
        <a:ea typeface="+mn-ea"/>
        <a:cs typeface="+mn-cs"/>
      </a:defRPr>
    </a:lvl4pPr>
    <a:lvl5pPr marL="2477841" algn="l" defTabSz="1238921" rtl="0" eaLnBrk="1" latinLnBrk="0" hangingPunct="1">
      <a:defRPr sz="2439" kern="1200">
        <a:solidFill>
          <a:schemeClr val="tx1"/>
        </a:solidFill>
        <a:latin typeface="+mn-lt"/>
        <a:ea typeface="+mn-ea"/>
        <a:cs typeface="+mn-cs"/>
      </a:defRPr>
    </a:lvl5pPr>
    <a:lvl6pPr marL="3097301" algn="l" defTabSz="1238921" rtl="0" eaLnBrk="1" latinLnBrk="0" hangingPunct="1">
      <a:defRPr sz="2439" kern="1200">
        <a:solidFill>
          <a:schemeClr val="tx1"/>
        </a:solidFill>
        <a:latin typeface="+mn-lt"/>
        <a:ea typeface="+mn-ea"/>
        <a:cs typeface="+mn-cs"/>
      </a:defRPr>
    </a:lvl6pPr>
    <a:lvl7pPr marL="3716762" algn="l" defTabSz="1238921" rtl="0" eaLnBrk="1" latinLnBrk="0" hangingPunct="1">
      <a:defRPr sz="2439" kern="1200">
        <a:solidFill>
          <a:schemeClr val="tx1"/>
        </a:solidFill>
        <a:latin typeface="+mn-lt"/>
        <a:ea typeface="+mn-ea"/>
        <a:cs typeface="+mn-cs"/>
      </a:defRPr>
    </a:lvl7pPr>
    <a:lvl8pPr marL="4336222" algn="l" defTabSz="1238921" rtl="0" eaLnBrk="1" latinLnBrk="0" hangingPunct="1">
      <a:defRPr sz="2439" kern="1200">
        <a:solidFill>
          <a:schemeClr val="tx1"/>
        </a:solidFill>
        <a:latin typeface="+mn-lt"/>
        <a:ea typeface="+mn-ea"/>
        <a:cs typeface="+mn-cs"/>
      </a:defRPr>
    </a:lvl8pPr>
    <a:lvl9pPr marL="4955682" algn="l" defTabSz="1238921" rtl="0" eaLnBrk="1" latinLnBrk="0" hangingPunct="1">
      <a:defRPr sz="2439"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6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988194" y="7107310"/>
            <a:ext cx="13100917" cy="2490913"/>
          </a:xfrm>
          <a:prstGeom prst="rect">
            <a:avLst/>
          </a:prstGeom>
        </p:spPr>
      </p:pic>
      <p:sp>
        <p:nvSpPr>
          <p:cNvPr id="10" name="Rectangle 9"/>
          <p:cNvSpPr/>
          <p:nvPr/>
        </p:nvSpPr>
        <p:spPr>
          <a:xfrm>
            <a:off x="12073273" y="2605524"/>
            <a:ext cx="2490913" cy="355305"/>
          </a:xfrm>
          <a:prstGeom prst="rect">
            <a:avLst/>
          </a:prstGeom>
          <a:solidFill>
            <a:srgbClr val="FFFFFF"/>
          </a:solidFill>
        </p:spPr>
        <p:txBody>
          <a:bodyPr wrap="none" lIns="0" tIns="0" rIns="0" bIns="0">
            <a:noAutofit/>
          </a:bodyPr>
          <a:lstStyle/>
          <a:p>
            <a:pPr algn="r" rtl="1"/>
            <a:r>
              <a:rPr lang="ar-SA" sz="2108" b="1" i="1" dirty="0">
                <a:latin typeface="Tahoma"/>
              </a:rPr>
              <a:t>الفكرة</a:t>
            </a:r>
            <a:r>
              <a:rPr lang="ar-SA" sz="2232" b="1" i="1" dirty="0">
                <a:latin typeface="Arial"/>
              </a:rPr>
              <a:t> </a:t>
            </a:r>
            <a:r>
              <a:rPr lang="ar-SA" sz="2108" b="1" i="1" dirty="0">
                <a:latin typeface="Tahoma"/>
              </a:rPr>
              <a:t>الذكية</a:t>
            </a:r>
            <a:r>
              <a:rPr lang="ar-EG" sz="2108" b="1" i="1" dirty="0">
                <a:latin typeface="Tahoma"/>
              </a:rPr>
              <a:t> </a:t>
            </a:r>
            <a:r>
              <a:rPr lang="ar-SA" sz="2108" b="1" i="1" dirty="0">
                <a:latin typeface="Tahoma"/>
              </a:rPr>
              <a:t>في</a:t>
            </a:r>
            <a:r>
              <a:rPr lang="ar-EG" sz="2108" b="1" i="1" dirty="0">
                <a:latin typeface="Tahoma"/>
              </a:rPr>
              <a:t> المشروع</a:t>
            </a:r>
            <a:endParaRPr lang="ar-SA" sz="2108" b="1" i="1" dirty="0">
              <a:latin typeface="Tahoma"/>
            </a:endParaRPr>
          </a:p>
        </p:txBody>
      </p:sp>
      <p:sp>
        <p:nvSpPr>
          <p:cNvPr id="11" name="Rectangle 10"/>
          <p:cNvSpPr/>
          <p:nvPr/>
        </p:nvSpPr>
        <p:spPr>
          <a:xfrm>
            <a:off x="11908378" y="3088676"/>
            <a:ext cx="2820704" cy="3825863"/>
          </a:xfrm>
          <a:prstGeom prst="rect">
            <a:avLst/>
          </a:prstGeom>
          <a:solidFill>
            <a:srgbClr val="4473C5"/>
          </a:solidFill>
        </p:spPr>
        <p:txBody>
          <a:bodyPr lIns="0" tIns="0" rIns="0" bIns="0">
            <a:noAutofit/>
          </a:bodyPr>
          <a:lstStyle/>
          <a:p>
            <a:pPr algn="r" rtl="1">
              <a:lnSpc>
                <a:spcPct val="105000"/>
              </a:lnSpc>
            </a:pPr>
            <a:r>
              <a:rPr lang="ar-EG" sz="1736" dirty="0">
                <a:solidFill>
                  <a:srgbClr val="FFFFFF"/>
                </a:solidFill>
                <a:latin typeface="Arial"/>
              </a:rPr>
              <a:t>إ</a:t>
            </a:r>
            <a:r>
              <a:rPr lang="ar-SA" sz="1736" dirty="0">
                <a:solidFill>
                  <a:srgbClr val="FFFFFF"/>
                </a:solidFill>
                <a:latin typeface="Arial"/>
              </a:rPr>
              <a:t>نشاء متجر الكتروني وتطبيق يوجد عليه قاعده بيانات للعملاء المستفيدين من وحدات الغاز الحيوي وكميه المخلفات المتاحة لديهم ويتم عرض كافه المنتجات والمخرجات الناتجة من وحدات الغاز الحيوي كالسماد الحيوي السائل او الصلب بعد تعبئتهم وايضا الغاز ال</a:t>
            </a:r>
            <a:r>
              <a:rPr lang="ar-EG" sz="1736" dirty="0">
                <a:solidFill>
                  <a:srgbClr val="FFFFFF"/>
                </a:solidFill>
                <a:latin typeface="Arial"/>
              </a:rPr>
              <a:t>ف</a:t>
            </a:r>
            <a:r>
              <a:rPr lang="ar-SA" sz="1736" dirty="0" err="1">
                <a:solidFill>
                  <a:srgbClr val="FFFFFF"/>
                </a:solidFill>
                <a:latin typeface="Arial"/>
              </a:rPr>
              <a:t>ائض</a:t>
            </a:r>
            <a:r>
              <a:rPr lang="ar-SA" sz="1736" dirty="0">
                <a:solidFill>
                  <a:srgbClr val="FFFFFF"/>
                </a:solidFill>
                <a:latin typeface="Arial"/>
              </a:rPr>
              <a:t> بحيث يتم ضغطه </a:t>
            </a:r>
            <a:r>
              <a:rPr lang="ar-EG" sz="1736" dirty="0">
                <a:solidFill>
                  <a:srgbClr val="FFFFFF"/>
                </a:solidFill>
                <a:latin typeface="Arial"/>
              </a:rPr>
              <a:t>في </a:t>
            </a:r>
            <a:r>
              <a:rPr lang="ar-SA" sz="1736" dirty="0">
                <a:solidFill>
                  <a:srgbClr val="FFFFFF"/>
                </a:solidFill>
                <a:latin typeface="Arial"/>
              </a:rPr>
              <a:t>خزانات مطاطيه وعرضه ع </a:t>
            </a:r>
            <a:r>
              <a:rPr lang="ar-EG" sz="1736" dirty="0">
                <a:solidFill>
                  <a:srgbClr val="FFFFFF"/>
                </a:solidFill>
                <a:latin typeface="Arial"/>
              </a:rPr>
              <a:t>المتجر</a:t>
            </a:r>
            <a:r>
              <a:rPr lang="ar-SA" sz="1736" dirty="0">
                <a:solidFill>
                  <a:srgbClr val="FFFFFF"/>
                </a:solidFill>
                <a:latin typeface="Arial"/>
              </a:rPr>
              <a:t> وايضا الزراعات العضوية والنباتات الطبية والعطرية بالإضافة </a:t>
            </a:r>
            <a:r>
              <a:rPr lang="ar-EG" sz="1736" dirty="0">
                <a:solidFill>
                  <a:srgbClr val="FFFFFF"/>
                </a:solidFill>
                <a:latin typeface="Arial"/>
              </a:rPr>
              <a:t>إلى</a:t>
            </a:r>
            <a:r>
              <a:rPr lang="ar-SA" sz="1736" dirty="0">
                <a:solidFill>
                  <a:srgbClr val="FFFFFF"/>
                </a:solidFill>
                <a:latin typeface="Arial"/>
              </a:rPr>
              <a:t> خدمه صيانه الوحدات. </a:t>
            </a:r>
            <a:r>
              <a:rPr lang="ar-EG" sz="1736" dirty="0">
                <a:solidFill>
                  <a:srgbClr val="FFFFFF"/>
                </a:solidFill>
                <a:latin typeface="Arial"/>
              </a:rPr>
              <a:t>إ</a:t>
            </a:r>
            <a:r>
              <a:rPr lang="ar-SA" sz="1736" dirty="0">
                <a:solidFill>
                  <a:srgbClr val="FFFFFF"/>
                </a:solidFill>
                <a:latin typeface="Arial"/>
              </a:rPr>
              <a:t>ضاف</a:t>
            </a:r>
            <a:r>
              <a:rPr lang="ar-EG" sz="1736" dirty="0">
                <a:solidFill>
                  <a:srgbClr val="FFFFFF"/>
                </a:solidFill>
                <a:latin typeface="Arial"/>
              </a:rPr>
              <a:t>ة</a:t>
            </a:r>
            <a:r>
              <a:rPr lang="ar-SA" sz="1736" dirty="0">
                <a:solidFill>
                  <a:srgbClr val="FFFFFF"/>
                </a:solidFill>
                <a:latin typeface="Arial"/>
              </a:rPr>
              <a:t> خدم</a:t>
            </a:r>
            <a:r>
              <a:rPr lang="ar-EG" sz="1736" dirty="0">
                <a:solidFill>
                  <a:srgbClr val="FFFFFF"/>
                </a:solidFill>
                <a:latin typeface="Arial"/>
              </a:rPr>
              <a:t>ة</a:t>
            </a:r>
            <a:r>
              <a:rPr lang="ar-SA" sz="1736" dirty="0">
                <a:solidFill>
                  <a:srgbClr val="FFFFFF"/>
                </a:solidFill>
                <a:latin typeface="Arial"/>
              </a:rPr>
              <a:t> تتبع الشحن</a:t>
            </a:r>
            <a:r>
              <a:rPr lang="ar-EG" sz="1736" dirty="0">
                <a:solidFill>
                  <a:srgbClr val="FFFFFF"/>
                </a:solidFill>
                <a:latin typeface="Arial"/>
              </a:rPr>
              <a:t>ة</a:t>
            </a:r>
            <a:r>
              <a:rPr lang="ar-SA" sz="1736" dirty="0">
                <a:solidFill>
                  <a:srgbClr val="FFFFFF"/>
                </a:solidFill>
                <a:latin typeface="Arial"/>
              </a:rPr>
              <a:t> وخدمات الدفع ال</a:t>
            </a:r>
            <a:r>
              <a:rPr lang="ar-EG" sz="1736" dirty="0">
                <a:solidFill>
                  <a:srgbClr val="FFFFFF"/>
                </a:solidFill>
                <a:latin typeface="Arial"/>
              </a:rPr>
              <a:t>إ</a:t>
            </a:r>
            <a:r>
              <a:rPr lang="ar-SA" sz="1736" dirty="0" err="1">
                <a:solidFill>
                  <a:srgbClr val="FFFFFF"/>
                </a:solidFill>
                <a:latin typeface="Arial"/>
              </a:rPr>
              <a:t>لكتروني</a:t>
            </a:r>
            <a:endParaRPr lang="ar-SA" sz="1736" dirty="0">
              <a:solidFill>
                <a:srgbClr val="FFFFFF"/>
              </a:solidFill>
              <a:latin typeface="Arial"/>
            </a:endParaRPr>
          </a:p>
        </p:txBody>
      </p:sp>
      <p:sp>
        <p:nvSpPr>
          <p:cNvPr id="12" name="Rectangle 11"/>
          <p:cNvSpPr/>
          <p:nvPr/>
        </p:nvSpPr>
        <p:spPr>
          <a:xfrm>
            <a:off x="4464933" y="2605524"/>
            <a:ext cx="6776304" cy="2494693"/>
          </a:xfrm>
          <a:prstGeom prst="rect">
            <a:avLst/>
          </a:prstGeom>
          <a:solidFill>
            <a:srgbClr val="FFFFFF"/>
          </a:solidFill>
        </p:spPr>
        <p:txBody>
          <a:bodyPr lIns="0" tIns="0" rIns="0" bIns="0">
            <a:noAutofit/>
          </a:bodyPr>
          <a:lstStyle/>
          <a:p>
            <a:pPr algn="ctr" rtl="1"/>
            <a:r>
              <a:rPr lang="ar-EG" sz="2976" b="1" dirty="0">
                <a:latin typeface="Arial"/>
              </a:rPr>
              <a:t>ا</a:t>
            </a:r>
            <a:r>
              <a:rPr lang="ar-SA" sz="2976" b="1" dirty="0">
                <a:latin typeface="Arial"/>
              </a:rPr>
              <a:t>لاستفادة من هذه التكنولوجيا في استهداف قري بعينها لتوفير احتياجاتها من الغاز والسماد</a:t>
            </a:r>
            <a:endParaRPr lang="ar-EG" sz="2976" b="1" dirty="0">
              <a:latin typeface="Arial"/>
            </a:endParaRPr>
          </a:p>
          <a:p>
            <a:pPr algn="ctr" rtl="1"/>
            <a:r>
              <a:rPr lang="ar-SA" sz="2976" b="1" dirty="0">
                <a:latin typeface="Arial"/>
              </a:rPr>
              <a:t>أيضا استصلاح الأراضي الصحراوية باقل تكلفه واستهلاك للموارد المتاحة من المخلفات بعملي</a:t>
            </a:r>
            <a:r>
              <a:rPr lang="ar-EG" sz="2976" b="1" dirty="0">
                <a:latin typeface="Arial"/>
              </a:rPr>
              <a:t>ة </a:t>
            </a:r>
            <a:r>
              <a:rPr lang="ar-SA" sz="2976" b="1" dirty="0">
                <a:latin typeface="Arial"/>
              </a:rPr>
              <a:t>مستدام</a:t>
            </a:r>
            <a:r>
              <a:rPr lang="ar-EG" sz="2976" b="1" dirty="0">
                <a:latin typeface="Arial"/>
              </a:rPr>
              <a:t>ة</a:t>
            </a:r>
            <a:endParaRPr lang="ar-SA" sz="2976" b="1" dirty="0">
              <a:latin typeface="Arial"/>
            </a:endParaRPr>
          </a:p>
        </p:txBody>
      </p:sp>
      <p:sp>
        <p:nvSpPr>
          <p:cNvPr id="13" name="Rectangle 12"/>
          <p:cNvSpPr/>
          <p:nvPr/>
        </p:nvSpPr>
        <p:spPr>
          <a:xfrm>
            <a:off x="2544121" y="5104664"/>
            <a:ext cx="8801497" cy="1598871"/>
          </a:xfrm>
          <a:prstGeom prst="rect">
            <a:avLst/>
          </a:prstGeom>
          <a:solidFill>
            <a:srgbClr val="FFFFFF"/>
          </a:solidFill>
        </p:spPr>
        <p:txBody>
          <a:bodyPr lIns="0" tIns="0" rIns="0" bIns="0">
            <a:noAutofit/>
          </a:bodyPr>
          <a:lstStyle/>
          <a:p>
            <a:pPr marR="274752" indent="-330735" algn="ctr" rtl="1">
              <a:lnSpc>
                <a:spcPct val="120000"/>
              </a:lnSpc>
            </a:pPr>
            <a:r>
              <a:rPr lang="ar-EG" sz="4960" b="1" i="1" dirty="0">
                <a:solidFill>
                  <a:srgbClr val="FF0000"/>
                </a:solidFill>
                <a:latin typeface="Microsoft Sans Serif"/>
              </a:rPr>
              <a:t>تدوير المخلفات العضوية باستخدام </a:t>
            </a:r>
            <a:r>
              <a:rPr lang="en-US" sz="4960" b="1" i="1" dirty="0">
                <a:solidFill>
                  <a:srgbClr val="FF0000"/>
                </a:solidFill>
                <a:latin typeface="Microsoft Sans Serif"/>
              </a:rPr>
              <a:t>(BIOGAS)</a:t>
            </a:r>
            <a:r>
              <a:rPr lang="ar-EG" sz="4960" b="1" i="1" dirty="0">
                <a:solidFill>
                  <a:srgbClr val="FF0000"/>
                </a:solidFill>
                <a:latin typeface="Microsoft Sans Serif"/>
              </a:rPr>
              <a:t> تكنولوجيا الغاز الحيوي</a:t>
            </a:r>
            <a:endParaRPr lang="ar-SA" sz="4960" b="1" i="1" dirty="0">
              <a:solidFill>
                <a:srgbClr val="FF0000"/>
              </a:solidFill>
              <a:latin typeface="Microsoft Sans Serif"/>
            </a:endParaRPr>
          </a:p>
        </p:txBody>
      </p:sp>
      <p:sp>
        <p:nvSpPr>
          <p:cNvPr id="14" name="Rectangle 13">
            <a:extLst>
              <a:ext uri="{FF2B5EF4-FFF2-40B4-BE49-F238E27FC236}">
                <a16:creationId xmlns:a16="http://schemas.microsoft.com/office/drawing/2014/main" id="{E33FDF4A-43BD-E376-D2E1-E32838EDC4B3}"/>
              </a:ext>
            </a:extLst>
          </p:cNvPr>
          <p:cNvSpPr/>
          <p:nvPr/>
        </p:nvSpPr>
        <p:spPr>
          <a:xfrm>
            <a:off x="732344" y="2605524"/>
            <a:ext cx="3065448" cy="1598871"/>
          </a:xfrm>
          <a:prstGeom prst="rect">
            <a:avLst/>
          </a:prstGeom>
          <a:solidFill>
            <a:srgbClr val="FFFFFF"/>
          </a:solidFill>
        </p:spPr>
        <p:txBody>
          <a:bodyPr lIns="0" tIns="0" rIns="0" bIns="0">
            <a:noAutofit/>
          </a:bodyPr>
          <a:lstStyle/>
          <a:p>
            <a:pPr algn="ctr" rtl="1"/>
            <a:r>
              <a:rPr lang="ar-EG" sz="2976" b="1" dirty="0">
                <a:latin typeface="Arial"/>
              </a:rPr>
              <a:t>الطاقة الجديدة والمتجددة هي اختيار الحاضر والتزام المستقبل </a:t>
            </a:r>
            <a:endParaRPr lang="ar-SA" sz="2976" b="1" dirty="0">
              <a:latin typeface="Arial"/>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58994" y="2346099"/>
            <a:ext cx="5511003" cy="4543365"/>
          </a:xfrm>
          <a:prstGeom prst="rect">
            <a:avLst/>
          </a:prstGeom>
        </p:spPr>
      </p:pic>
      <p:sp>
        <p:nvSpPr>
          <p:cNvPr id="7" name="Rectangle 6"/>
          <p:cNvSpPr/>
          <p:nvPr/>
        </p:nvSpPr>
        <p:spPr>
          <a:xfrm>
            <a:off x="11590572" y="1820702"/>
            <a:ext cx="2987962" cy="525397"/>
          </a:xfrm>
          <a:prstGeom prst="rect">
            <a:avLst/>
          </a:prstGeom>
          <a:solidFill>
            <a:srgbClr val="FFFFFF"/>
          </a:solidFill>
        </p:spPr>
        <p:txBody>
          <a:bodyPr wrap="none" lIns="0" tIns="0" rIns="0" bIns="0">
            <a:noAutofit/>
          </a:bodyPr>
          <a:lstStyle/>
          <a:p>
            <a:pPr algn="r" rtl="1"/>
            <a:r>
              <a:rPr lang="ar-SA" sz="2232" b="1" dirty="0">
                <a:solidFill>
                  <a:srgbClr val="FF0000"/>
                </a:solidFill>
                <a:latin typeface="Arial"/>
              </a:rPr>
              <a:t>نبذه عن مقدم المشروع</a:t>
            </a:r>
            <a:r>
              <a:rPr lang="ar-SA" sz="2232" b="1" dirty="0">
                <a:latin typeface="Arial"/>
              </a:rPr>
              <a:t> </a:t>
            </a:r>
            <a:r>
              <a:rPr lang="ar-SA" sz="2976" b="1" dirty="0">
                <a:latin typeface="Arial"/>
              </a:rPr>
              <a:t>:</a:t>
            </a:r>
          </a:p>
        </p:txBody>
      </p:sp>
      <p:sp>
        <p:nvSpPr>
          <p:cNvPr id="8" name="Rectangle 7"/>
          <p:cNvSpPr/>
          <p:nvPr/>
        </p:nvSpPr>
        <p:spPr>
          <a:xfrm>
            <a:off x="5769997" y="2397878"/>
            <a:ext cx="8357221" cy="5078719"/>
          </a:xfrm>
          <a:prstGeom prst="rect">
            <a:avLst/>
          </a:prstGeom>
          <a:solidFill>
            <a:srgbClr val="FFFFFF"/>
          </a:solidFill>
        </p:spPr>
        <p:txBody>
          <a:bodyPr lIns="0" tIns="0" rIns="0" bIns="0">
            <a:noAutofit/>
          </a:bodyPr>
          <a:lstStyle/>
          <a:p>
            <a:pPr indent="8190" algn="r" rtl="1"/>
            <a:r>
              <a:rPr lang="ar-SA" sz="1984" b="1" dirty="0">
                <a:latin typeface="Arial"/>
              </a:rPr>
              <a:t>كيم</a:t>
            </a:r>
            <a:r>
              <a:rPr lang="ar-EG" sz="1984" b="1" dirty="0">
                <a:latin typeface="Arial"/>
              </a:rPr>
              <a:t>ي</a:t>
            </a:r>
            <a:r>
              <a:rPr lang="ar-SA" sz="1984" b="1" dirty="0" err="1">
                <a:latin typeface="Arial"/>
              </a:rPr>
              <a:t>ائي</a:t>
            </a:r>
            <a:r>
              <a:rPr lang="ar-SA" sz="1984" b="1" dirty="0">
                <a:latin typeface="Arial"/>
              </a:rPr>
              <a:t> / محمد إبراهيم عثمان</a:t>
            </a:r>
          </a:p>
          <a:p>
            <a:pPr indent="15749" algn="r" rtl="1"/>
            <a:r>
              <a:rPr lang="ar-SA" sz="1984" b="1" dirty="0">
                <a:latin typeface="Arial"/>
              </a:rPr>
              <a:t>المسمى الوظيفي: الرئيس التنفيذي ومؤسس شركه نفرت جولف للطاقة والمقاولات العامة والتوريدات والاسمدة العضوية</a:t>
            </a:r>
          </a:p>
          <a:p>
            <a:pPr indent="8190" algn="r" rtl="1">
              <a:lnSpc>
                <a:spcPct val="107000"/>
              </a:lnSpc>
            </a:pPr>
            <a:r>
              <a:rPr lang="ar-SA" sz="1984" b="1" dirty="0">
                <a:latin typeface="Arial"/>
              </a:rPr>
              <a:t>المؤهل : بكالوريوس علوم قسم الكيمياء الحيوية جامعه المنصورة</a:t>
            </a:r>
          </a:p>
          <a:p>
            <a:pPr indent="8190" algn="r" rtl="1"/>
            <a:r>
              <a:rPr lang="ar-SA" sz="1984" b="1" dirty="0">
                <a:latin typeface="Arial"/>
              </a:rPr>
              <a:t>دبلوم الكمياء الحيوية كليه العلوم جامعه شبين الكوم</a:t>
            </a:r>
          </a:p>
          <a:p>
            <a:pPr indent="8190" algn="r" rtl="1">
              <a:lnSpc>
                <a:spcPct val="89000"/>
              </a:lnSpc>
            </a:pPr>
            <a:r>
              <a:rPr lang="ar-SA" sz="1984" b="1" dirty="0">
                <a:latin typeface="Arial"/>
              </a:rPr>
              <a:t>الخبرات : كيمائي تحاليل طبيه لدي معامل المختبر</a:t>
            </a:r>
          </a:p>
          <a:p>
            <a:pPr indent="8190" algn="r" rtl="1">
              <a:lnSpc>
                <a:spcPct val="107000"/>
              </a:lnSpc>
            </a:pPr>
            <a:r>
              <a:rPr lang="ar-SA" sz="1984" b="1" dirty="0">
                <a:latin typeface="Arial"/>
              </a:rPr>
              <a:t>لدي شركه الحكمة للأدوية الطبية </a:t>
            </a:r>
            <a:r>
              <a:rPr lang="en-US" sz="1984" b="1" dirty="0">
                <a:latin typeface="Calibri"/>
              </a:rPr>
              <a:t>Senior medical representative</a:t>
            </a:r>
          </a:p>
          <a:p>
            <a:pPr indent="15749" algn="r" rtl="1">
              <a:lnSpc>
                <a:spcPct val="107000"/>
              </a:lnSpc>
            </a:pPr>
            <a:r>
              <a:rPr lang="ar-SA" sz="1984" b="1" dirty="0">
                <a:latin typeface="Arial"/>
              </a:rPr>
              <a:t>لدي شركه سيف لايف للأدوية الطبية </a:t>
            </a:r>
            <a:r>
              <a:rPr lang="en-US" sz="1984" b="1" dirty="0">
                <a:latin typeface="Calibri"/>
              </a:rPr>
              <a:t>Senior medical representative </a:t>
            </a:r>
            <a:r>
              <a:rPr lang="ar-SA" sz="1984" b="1" dirty="0">
                <a:latin typeface="Arial"/>
              </a:rPr>
              <a:t>تدريب علي </a:t>
            </a:r>
            <a:r>
              <a:rPr lang="ar-EG" sz="1984" b="1" dirty="0">
                <a:latin typeface="Arial"/>
              </a:rPr>
              <a:t>إ</a:t>
            </a:r>
            <a:r>
              <a:rPr lang="ar-SA" sz="1984" b="1" dirty="0">
                <a:latin typeface="Arial"/>
              </a:rPr>
              <a:t>قام</a:t>
            </a:r>
            <a:r>
              <a:rPr lang="ar-EG" sz="1984" b="1" dirty="0">
                <a:latin typeface="Arial"/>
              </a:rPr>
              <a:t>ة</a:t>
            </a:r>
            <a:r>
              <a:rPr lang="ar-SA" sz="1984" b="1" dirty="0">
                <a:latin typeface="Arial"/>
              </a:rPr>
              <a:t> وحدات الطاقة الشمسية هيئه الطاقة المتجددة شهاده في مبادئ </a:t>
            </a:r>
            <a:r>
              <a:rPr lang="ar-EG" sz="1984" b="1" dirty="0">
                <a:latin typeface="Arial"/>
              </a:rPr>
              <a:t>إدارة </a:t>
            </a:r>
            <a:r>
              <a:rPr lang="ar-SA" sz="1984" b="1" dirty="0">
                <a:latin typeface="Arial"/>
              </a:rPr>
              <a:t>ال</a:t>
            </a:r>
            <a:r>
              <a:rPr lang="ar-EG" sz="1984" b="1" dirty="0">
                <a:latin typeface="Arial"/>
              </a:rPr>
              <a:t>أ</a:t>
            </a:r>
            <a:r>
              <a:rPr lang="ar-SA" sz="1984" b="1" dirty="0">
                <a:latin typeface="Arial"/>
              </a:rPr>
              <a:t>عمال من مشروع رواد ٢٠٣٠ التدريب علي التسويق الرقمي</a:t>
            </a:r>
            <a:r>
              <a:rPr lang="ar-EG" sz="1984" b="1" dirty="0">
                <a:latin typeface="Arial"/>
              </a:rPr>
              <a:t> </a:t>
            </a:r>
            <a:r>
              <a:rPr lang="ar-SA" sz="1984" b="1" dirty="0">
                <a:latin typeface="Arial"/>
              </a:rPr>
              <a:t>حاليا طالب ماجيستير مهني في </a:t>
            </a:r>
            <a:r>
              <a:rPr lang="ar-EG" sz="1984" b="1" dirty="0">
                <a:latin typeface="Arial"/>
              </a:rPr>
              <a:t>إدارة الأعمال </a:t>
            </a:r>
            <a:r>
              <a:rPr lang="ar-SA" sz="1984" b="1" dirty="0">
                <a:latin typeface="Arial"/>
              </a:rPr>
              <a:t>كلي</a:t>
            </a:r>
            <a:r>
              <a:rPr lang="ar-EG" sz="1984" b="1" dirty="0">
                <a:latin typeface="Arial"/>
              </a:rPr>
              <a:t>ة</a:t>
            </a:r>
            <a:r>
              <a:rPr lang="ar-SA" sz="1984" b="1" dirty="0">
                <a:latin typeface="Arial"/>
              </a:rPr>
              <a:t> التجارة جامعه طنطا</a:t>
            </a:r>
            <a:r>
              <a:rPr lang="ar-EG" sz="1984" b="1" dirty="0">
                <a:latin typeface="Arial"/>
              </a:rPr>
              <a:t>.</a:t>
            </a:r>
          </a:p>
          <a:p>
            <a:pPr indent="15749" algn="r" rtl="1">
              <a:lnSpc>
                <a:spcPct val="110000"/>
              </a:lnSpc>
            </a:pPr>
            <a:r>
              <a:rPr lang="ar-SA" sz="1984" b="1" dirty="0">
                <a:latin typeface="Arial"/>
              </a:rPr>
              <a:t>مشاركات فعال</a:t>
            </a:r>
            <a:r>
              <a:rPr lang="ar-EG" sz="1984" b="1" dirty="0">
                <a:latin typeface="Arial"/>
              </a:rPr>
              <a:t>ة</a:t>
            </a:r>
            <a:r>
              <a:rPr lang="ar-SA" sz="1984" b="1" dirty="0">
                <a:latin typeface="Arial"/>
              </a:rPr>
              <a:t>:</a:t>
            </a:r>
            <a:r>
              <a:rPr lang="ar-EG" sz="1984" b="1" dirty="0">
                <a:latin typeface="Arial"/>
              </a:rPr>
              <a:t> </a:t>
            </a:r>
            <a:r>
              <a:rPr lang="ar-SA" sz="1984" b="1" dirty="0">
                <a:latin typeface="Arial"/>
              </a:rPr>
              <a:t>التدريب علي </a:t>
            </a:r>
            <a:r>
              <a:rPr lang="ar-EG" sz="1984" b="1" dirty="0">
                <a:latin typeface="Arial"/>
              </a:rPr>
              <a:t>إ</a:t>
            </a:r>
            <a:r>
              <a:rPr lang="ar-SA" sz="1984" b="1" dirty="0">
                <a:latin typeface="Arial"/>
              </a:rPr>
              <a:t>نشاء وحدات الغاز الحيوي </a:t>
            </a:r>
            <a:r>
              <a:rPr lang="ar-EG" sz="1984" b="1" dirty="0">
                <a:latin typeface="Arial"/>
              </a:rPr>
              <a:t>إ</a:t>
            </a:r>
            <a:r>
              <a:rPr lang="ar-SA" sz="1984" b="1" dirty="0">
                <a:latin typeface="Arial"/>
              </a:rPr>
              <a:t>نشاء ٤٨ وحده غاز حيوي محافظه الغربية مركز زفتي بالمشاركة مع المبادرة الرئاسية حياه كريمة</a:t>
            </a:r>
            <a:r>
              <a:rPr lang="ar-EG" sz="1984" b="1" dirty="0">
                <a:latin typeface="Arial"/>
              </a:rPr>
              <a:t>.</a:t>
            </a:r>
            <a:endParaRPr lang="ar-SA" sz="1984" b="1" dirty="0">
              <a:latin typeface="Arial"/>
            </a:endParaRPr>
          </a:p>
          <a:p>
            <a:pPr indent="102685" algn="just" rtl="1">
              <a:lnSpc>
                <a:spcPct val="93000"/>
              </a:lnSpc>
            </a:pPr>
            <a:r>
              <a:rPr lang="ar-SA" sz="1984" b="1" dirty="0">
                <a:latin typeface="Arial"/>
              </a:rPr>
              <a:t>تحت </a:t>
            </a:r>
            <a:r>
              <a:rPr lang="ar-EG" sz="1984" b="1" dirty="0">
                <a:latin typeface="Arial"/>
              </a:rPr>
              <a:t>إ</a:t>
            </a:r>
            <a:r>
              <a:rPr lang="ar-SA" sz="1984" b="1" dirty="0" err="1">
                <a:latin typeface="Arial"/>
              </a:rPr>
              <a:t>شراف</a:t>
            </a:r>
            <a:r>
              <a:rPr lang="ar-SA" sz="1984" b="1" dirty="0">
                <a:latin typeface="Arial"/>
              </a:rPr>
              <a:t> مؤسس</a:t>
            </a:r>
            <a:r>
              <a:rPr lang="ar-EG" sz="1984" b="1" dirty="0">
                <a:latin typeface="Arial"/>
              </a:rPr>
              <a:t>ة</a:t>
            </a:r>
            <a:r>
              <a:rPr lang="ar-SA" sz="1984" b="1" dirty="0">
                <a:latin typeface="Arial"/>
              </a:rPr>
              <a:t> الطاقة الحيوية للتنمية المستدامة </a:t>
            </a:r>
            <a:r>
              <a:rPr lang="ar-EG" sz="1984" b="1" dirty="0">
                <a:latin typeface="Arial"/>
              </a:rPr>
              <a:t>		</a:t>
            </a:r>
          </a:p>
          <a:p>
            <a:pPr indent="102685" algn="just" rtl="1">
              <a:lnSpc>
                <a:spcPct val="93000"/>
              </a:lnSpc>
            </a:pPr>
            <a:r>
              <a:rPr lang="ar-EG" sz="1984" b="1" dirty="0">
                <a:latin typeface="Arial"/>
              </a:rPr>
              <a:t>* </a:t>
            </a:r>
            <a:r>
              <a:rPr lang="ar-SA" sz="1984" b="1" dirty="0">
                <a:latin typeface="Arial"/>
              </a:rPr>
              <a:t>تدريب تابع لمنظمه العمل الدولية</a:t>
            </a:r>
            <a:endParaRPr lang="ar-EG" sz="1984" b="1" dirty="0">
              <a:latin typeface="Arial"/>
            </a:endParaRPr>
          </a:p>
          <a:p>
            <a:pPr indent="98905" algn="r" rtl="1"/>
            <a:r>
              <a:rPr lang="ar-SA" sz="1984" b="1" dirty="0">
                <a:latin typeface="Arial"/>
              </a:rPr>
              <a:t>مشاركه في مؤتمر الشباب العالمي</a:t>
            </a:r>
          </a:p>
          <a:p>
            <a:pPr indent="4410" algn="r" rtl="1"/>
            <a:r>
              <a:rPr lang="ar-SA" sz="1984" b="1" dirty="0">
                <a:latin typeface="Arial"/>
              </a:rPr>
              <a:t>ورش عمل خاصه بإيجاد أفكار للحد من التغيرات المناخية</a:t>
            </a:r>
          </a:p>
          <a:p>
            <a:pPr indent="102685" algn="just" rtl="1">
              <a:lnSpc>
                <a:spcPct val="93000"/>
              </a:lnSpc>
            </a:pPr>
            <a:endParaRPr lang="ar-SA" sz="1984" b="1" dirty="0">
              <a:latin typeface="Arial"/>
            </a:endParaRPr>
          </a:p>
          <a:p>
            <a:pPr indent="15749" algn="r" rtl="1">
              <a:lnSpc>
                <a:spcPct val="107000"/>
              </a:lnSpc>
            </a:pPr>
            <a:endParaRPr lang="ar-SA" sz="1984" b="1" dirty="0">
              <a:latin typeface="Arial"/>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56692" y="2983508"/>
            <a:ext cx="9268162" cy="2736602"/>
          </a:xfrm>
          <a:prstGeom prst="rect">
            <a:avLst/>
          </a:prstGeom>
          <a:solidFill>
            <a:srgbClr val="4473C5"/>
          </a:solidFill>
        </p:spPr>
        <p:txBody>
          <a:bodyPr lIns="0" tIns="0" rIns="0" bIns="0">
            <a:noAutofit/>
          </a:bodyPr>
          <a:lstStyle/>
          <a:p>
            <a:pPr algn="ctr" rtl="1">
              <a:lnSpc>
                <a:spcPct val="112000"/>
              </a:lnSpc>
            </a:pPr>
            <a:r>
              <a:rPr lang="ar-SA" sz="2232" dirty="0">
                <a:solidFill>
                  <a:srgbClr val="FFFFFF"/>
                </a:solidFill>
                <a:latin typeface="Arial"/>
              </a:rPr>
              <a:t>محافظة الغربية من أكبر المحافظات </a:t>
            </a:r>
            <a:r>
              <a:rPr lang="ar-SA" sz="2232" dirty="0" err="1">
                <a:solidFill>
                  <a:srgbClr val="FFFFFF"/>
                </a:solidFill>
                <a:latin typeface="Arial"/>
              </a:rPr>
              <a:t>فى</a:t>
            </a:r>
            <a:r>
              <a:rPr lang="ar-SA" sz="2232" dirty="0">
                <a:solidFill>
                  <a:srgbClr val="FFFFFF"/>
                </a:solidFill>
                <a:latin typeface="Arial"/>
              </a:rPr>
              <a:t> مساحة الرقعة الزراعية </a:t>
            </a:r>
            <a:r>
              <a:rPr lang="ar-SA" sz="2232" dirty="0" err="1">
                <a:solidFill>
                  <a:srgbClr val="FFFFFF"/>
                </a:solidFill>
                <a:latin typeface="Arial"/>
              </a:rPr>
              <a:t>بالنسبه</a:t>
            </a:r>
            <a:r>
              <a:rPr lang="ar-SA" sz="2232" dirty="0">
                <a:solidFill>
                  <a:srgbClr val="FFFFFF"/>
                </a:solidFill>
                <a:latin typeface="Arial"/>
              </a:rPr>
              <a:t> للمساحة الكلية حيث </a:t>
            </a:r>
            <a:r>
              <a:rPr lang="ar-EG" sz="2232" dirty="0">
                <a:solidFill>
                  <a:srgbClr val="FFFFFF"/>
                </a:solidFill>
                <a:latin typeface="Arial"/>
              </a:rPr>
              <a:t>تستحوذ</a:t>
            </a:r>
            <a:r>
              <a:rPr lang="ar-SA" sz="2232" dirty="0">
                <a:solidFill>
                  <a:srgbClr val="FFFFFF"/>
                </a:solidFill>
                <a:latin typeface="Arial"/>
              </a:rPr>
              <a:t> </a:t>
            </a:r>
            <a:r>
              <a:rPr lang="ar-SA" sz="2232" dirty="0" err="1">
                <a:solidFill>
                  <a:srgbClr val="FFFFFF"/>
                </a:solidFill>
                <a:latin typeface="Arial"/>
              </a:rPr>
              <a:t>الرقعه</a:t>
            </a:r>
            <a:r>
              <a:rPr lang="ar-SA" sz="2232" dirty="0">
                <a:solidFill>
                  <a:srgbClr val="FFFFFF"/>
                </a:solidFill>
                <a:latin typeface="Arial"/>
              </a:rPr>
              <a:t> </a:t>
            </a:r>
            <a:r>
              <a:rPr lang="ar-SA" sz="2232" dirty="0" err="1">
                <a:solidFill>
                  <a:srgbClr val="FFFFFF"/>
                </a:solidFill>
                <a:latin typeface="Arial"/>
              </a:rPr>
              <a:t>الزراعيه</a:t>
            </a:r>
            <a:r>
              <a:rPr lang="ar-SA" sz="2232" dirty="0">
                <a:solidFill>
                  <a:srgbClr val="FFFFFF"/>
                </a:solidFill>
                <a:latin typeface="Arial"/>
              </a:rPr>
              <a:t> على </a:t>
            </a:r>
            <a:r>
              <a:rPr lang="ar-EG" sz="2232" dirty="0">
                <a:solidFill>
                  <a:srgbClr val="FFFFFF"/>
                </a:solidFill>
                <a:latin typeface="Arial"/>
              </a:rPr>
              <a:t>85</a:t>
            </a:r>
            <a:r>
              <a:rPr lang="ar-SA" sz="2232" dirty="0">
                <a:solidFill>
                  <a:srgbClr val="FFFFFF"/>
                </a:solidFill>
                <a:latin typeface="Arial"/>
              </a:rPr>
              <a:t>%من مساحة المحافظة مما يعنى وفرة المخلفات الزراعية </a:t>
            </a:r>
            <a:r>
              <a:rPr lang="ar-SA" sz="2232" dirty="0" err="1">
                <a:solidFill>
                  <a:srgbClr val="FFFFFF"/>
                </a:solidFill>
                <a:latin typeface="Arial"/>
              </a:rPr>
              <a:t>التى</a:t>
            </a:r>
            <a:r>
              <a:rPr lang="ar-SA" sz="2232" dirty="0">
                <a:solidFill>
                  <a:srgbClr val="FFFFFF"/>
                </a:solidFill>
                <a:latin typeface="Arial"/>
              </a:rPr>
              <a:t> تعتبر المادة الخام لإنتاج الطاقة الحيوية.</a:t>
            </a:r>
          </a:p>
          <a:p>
            <a:pPr algn="r" rtl="1">
              <a:lnSpc>
                <a:spcPct val="105000"/>
              </a:lnSpc>
              <a:spcAft>
                <a:spcPts val="1736"/>
              </a:spcAft>
            </a:pPr>
            <a:r>
              <a:rPr lang="ar-SA" sz="2232" dirty="0">
                <a:solidFill>
                  <a:srgbClr val="FFFFFF"/>
                </a:solidFill>
                <a:latin typeface="Arial"/>
              </a:rPr>
              <a:t>وتتوفر </a:t>
            </a:r>
            <a:r>
              <a:rPr lang="ar-SA" sz="2232" dirty="0" err="1">
                <a:solidFill>
                  <a:srgbClr val="FFFFFF"/>
                </a:solidFill>
                <a:latin typeface="Arial"/>
              </a:rPr>
              <a:t>فى</a:t>
            </a:r>
            <a:r>
              <a:rPr lang="ar-SA" sz="2232" dirty="0">
                <a:solidFill>
                  <a:srgbClr val="FFFFFF"/>
                </a:solidFill>
                <a:latin typeface="Arial"/>
              </a:rPr>
              <a:t> محافظة الغربية كميات كبيرة من المخلفات النباتية والحيوانية والصناعية والقمامة الصلبة فضلا عن مخلفات الصرف الصحي لبعض المدن والقرى ويتم وضع هذه المخلفات داخل مخمر البيو جاز لكى تتحلل لا هوائيا لإنتاج الطاقة الحيوية غاز الميثان والاسمدة العضوية</a:t>
            </a:r>
          </a:p>
          <a:p>
            <a:pPr algn="r" rtl="1">
              <a:lnSpc>
                <a:spcPct val="108000"/>
              </a:lnSpc>
            </a:pPr>
            <a:r>
              <a:rPr lang="ar-SA" sz="2232" dirty="0">
                <a:solidFill>
                  <a:srgbClr val="FFFF00"/>
                </a:solidFill>
                <a:latin typeface="Arial"/>
              </a:rPr>
              <a:t>هذه هي </a:t>
            </a:r>
            <a:r>
              <a:rPr lang="ar-SA" sz="2232" dirty="0" err="1">
                <a:solidFill>
                  <a:srgbClr val="FFFF00"/>
                </a:solidFill>
                <a:latin typeface="Arial"/>
              </a:rPr>
              <a:t>المشكله</a:t>
            </a:r>
            <a:r>
              <a:rPr lang="ar-SA" sz="2232" dirty="0">
                <a:solidFill>
                  <a:srgbClr val="FFFF00"/>
                </a:solidFill>
                <a:latin typeface="Arial"/>
              </a:rPr>
              <a:t> وحلها استخدام تكنولوجيا </a:t>
            </a:r>
            <a:r>
              <a:rPr lang="ar-SA" sz="2232" dirty="0" err="1">
                <a:solidFill>
                  <a:srgbClr val="FFFF00"/>
                </a:solidFill>
                <a:latin typeface="Arial"/>
              </a:rPr>
              <a:t>البيوجاز</a:t>
            </a:r>
            <a:r>
              <a:rPr lang="ar-SA" sz="2232" dirty="0">
                <a:solidFill>
                  <a:srgbClr val="FFFF00"/>
                </a:solidFill>
                <a:latin typeface="Arial"/>
              </a:rPr>
              <a:t> </a:t>
            </a:r>
            <a:r>
              <a:rPr lang="ar-SA" sz="2232" dirty="0" err="1">
                <a:solidFill>
                  <a:srgbClr val="FFFF00"/>
                </a:solidFill>
                <a:latin typeface="Arial"/>
              </a:rPr>
              <a:t>لاعاده</a:t>
            </a:r>
            <a:r>
              <a:rPr lang="ar-SA" sz="2232" dirty="0">
                <a:solidFill>
                  <a:srgbClr val="FFFF00"/>
                </a:solidFill>
                <a:latin typeface="Arial"/>
              </a:rPr>
              <a:t> تدوير المخلفات </a:t>
            </a:r>
            <a:r>
              <a:rPr lang="ar-SA" sz="2232" dirty="0" err="1">
                <a:solidFill>
                  <a:srgbClr val="FFFF00"/>
                </a:solidFill>
                <a:latin typeface="Arial"/>
              </a:rPr>
              <a:t>لانتاج</a:t>
            </a:r>
            <a:r>
              <a:rPr lang="ar-SA" sz="2232" dirty="0">
                <a:solidFill>
                  <a:srgbClr val="FFFF00"/>
                </a:solidFill>
                <a:latin typeface="Arial"/>
              </a:rPr>
              <a:t> الغاز والسماد الحيوي</a:t>
            </a:r>
          </a:p>
        </p:txBody>
      </p:sp>
      <p:sp>
        <p:nvSpPr>
          <p:cNvPr id="7" name="Rectangle 6"/>
          <p:cNvSpPr/>
          <p:nvPr/>
        </p:nvSpPr>
        <p:spPr>
          <a:xfrm>
            <a:off x="465210" y="2343844"/>
            <a:ext cx="5094931" cy="3716452"/>
          </a:xfrm>
          <a:prstGeom prst="rect">
            <a:avLst/>
          </a:prstGeom>
          <a:solidFill>
            <a:srgbClr val="4473C5"/>
          </a:solidFill>
        </p:spPr>
        <p:txBody>
          <a:bodyPr lIns="0" tIns="0" rIns="0" bIns="0">
            <a:noAutofit/>
          </a:bodyPr>
          <a:lstStyle/>
          <a:p>
            <a:pPr algn="just" rtl="1">
              <a:lnSpc>
                <a:spcPct val="109000"/>
              </a:lnSpc>
            </a:pPr>
            <a:r>
              <a:rPr lang="ar-SA" sz="2232" b="1" dirty="0">
                <a:solidFill>
                  <a:srgbClr val="FFFFFF"/>
                </a:solidFill>
                <a:latin typeface="Arial"/>
              </a:rPr>
              <a:t>فكره المشروع نابع من وجود كميه كبيره من المخلفات الزراعية والعضوية بالجمهورية تبلغ حوالي ٤٠ مليون طن من المخلفات الزراعية وعدد كبير من </a:t>
            </a:r>
            <a:r>
              <a:rPr lang="ar-SA" sz="2232" b="1" dirty="0" err="1">
                <a:solidFill>
                  <a:srgbClr val="FFFFFF"/>
                </a:solidFill>
                <a:latin typeface="Arial"/>
              </a:rPr>
              <a:t>رؤس</a:t>
            </a:r>
            <a:r>
              <a:rPr lang="ar-SA" sz="2232" b="1" dirty="0">
                <a:solidFill>
                  <a:srgbClr val="FFFFFF"/>
                </a:solidFill>
                <a:latin typeface="Arial"/>
              </a:rPr>
              <a:t> الماشية يبلغ حوالي ٤مليون راس ماشيه تنتج الراس الواحدة من ١٠-١٢ كيلو روث يوميا</a:t>
            </a:r>
          </a:p>
          <a:p>
            <a:pPr algn="just" rtl="1"/>
            <a:r>
              <a:rPr lang="ar-SA" sz="2232" b="1" dirty="0">
                <a:solidFill>
                  <a:srgbClr val="FFFFFF"/>
                </a:solidFill>
                <a:latin typeface="Arial"/>
              </a:rPr>
              <a:t>ما يعاد تدويره من هذه المخلفات ال يتعدى ١٠% الباقي يتم التخلص منه اما بالحرق او الالقاء بالترع والمصارف مما يترتب عليه اضرار جسيم بالبيئة والتأثير علي التغيرات المناخية وبالتالي التأثير علي الصحة العامة</a:t>
            </a:r>
          </a:p>
        </p:txBody>
      </p:sp>
      <p:sp>
        <p:nvSpPr>
          <p:cNvPr id="8" name="Rectangle 7"/>
          <p:cNvSpPr/>
          <p:nvPr/>
        </p:nvSpPr>
        <p:spPr>
          <a:xfrm>
            <a:off x="204111" y="6237947"/>
            <a:ext cx="14824523" cy="3360276"/>
          </a:xfrm>
          <a:prstGeom prst="rect">
            <a:avLst/>
          </a:prstGeom>
          <a:solidFill>
            <a:srgbClr val="FFFFFF"/>
          </a:solidFill>
        </p:spPr>
        <p:txBody>
          <a:bodyPr lIns="0" tIns="0" rIns="0" bIns="0">
            <a:noAutofit/>
          </a:bodyPr>
          <a:lstStyle/>
          <a:p>
            <a:pPr algn="r" rtl="1">
              <a:spcAft>
                <a:spcPts val="260"/>
              </a:spcAft>
            </a:pPr>
            <a:r>
              <a:rPr lang="ar-SA" sz="2480" dirty="0">
                <a:latin typeface="Arial"/>
              </a:rPr>
              <a:t>البيو جاز</a:t>
            </a:r>
            <a:r>
              <a:rPr lang="ar-SA" sz="2480" b="1" dirty="0">
                <a:latin typeface="Arial"/>
              </a:rPr>
              <a:t>: اعاده تدوير المخلفات العضوية كمخلفات المحاصيل الزراعية مثال قش الرز وايضا روث الماشية بطريقه اقتصاديه </a:t>
            </a:r>
            <a:r>
              <a:rPr lang="ar-EG" sz="2480" b="1" dirty="0">
                <a:latin typeface="Arial"/>
              </a:rPr>
              <a:t>وآمنة</a:t>
            </a:r>
            <a:r>
              <a:rPr lang="ar-SA" sz="2480" b="1" dirty="0">
                <a:latin typeface="Arial"/>
              </a:rPr>
              <a:t> لإنتاج </a:t>
            </a:r>
            <a:r>
              <a:rPr lang="ar-SA" sz="2480" b="1" dirty="0" err="1">
                <a:latin typeface="Arial"/>
              </a:rPr>
              <a:t>طا</a:t>
            </a:r>
            <a:r>
              <a:rPr lang="ar-EG" sz="2480" b="1" dirty="0" err="1">
                <a:latin typeface="Arial"/>
              </a:rPr>
              <a:t>قة</a:t>
            </a:r>
            <a:r>
              <a:rPr lang="ar-SA" sz="2480" b="1" dirty="0">
                <a:latin typeface="Arial"/>
              </a:rPr>
              <a:t> متجدده ومستدامه كبديل للطاقة التقليدية كالبترول وذلك يتم عن طريق عمليه التخمر اللاهوائي للمخلفات داخل وحدات الغاز الحيوي سواء كانت مخلفات </a:t>
            </a:r>
            <a:r>
              <a:rPr lang="ar-EG" sz="2480" b="1" dirty="0">
                <a:latin typeface="Arial"/>
              </a:rPr>
              <a:t>نباتية</a:t>
            </a:r>
            <a:r>
              <a:rPr lang="ar-SA" sz="2480" b="1" dirty="0">
                <a:latin typeface="Arial"/>
              </a:rPr>
              <a:t> او </a:t>
            </a:r>
            <a:r>
              <a:rPr lang="ar-EG" sz="2480" b="1" dirty="0">
                <a:latin typeface="Arial"/>
              </a:rPr>
              <a:t>حيوانية </a:t>
            </a:r>
            <a:r>
              <a:rPr lang="ar-SA" sz="2480" b="1" dirty="0">
                <a:latin typeface="Arial"/>
              </a:rPr>
              <a:t>او مخلفات </a:t>
            </a:r>
            <a:r>
              <a:rPr lang="ar-EG" sz="2480" b="1" dirty="0">
                <a:latin typeface="Arial"/>
              </a:rPr>
              <a:t>صلبة </a:t>
            </a:r>
            <a:r>
              <a:rPr lang="ar-SA" sz="2480" b="1" dirty="0">
                <a:latin typeface="Arial"/>
              </a:rPr>
              <a:t>و خلفات الصرف الصحي ينتج من تلك العملية سماد عضوي غني بكافه العناصر الكبري والصغرى الضرورية للتربة والهرمونات النباتية والفيتامينات ويغني عن استخدام الأسمدة الكيماوية وتقلل بنسبه كبيره من استخدام المبيدات الحشرية حيث ان السماد الناتج من وحدات الغاز الحيوي خالي من الميكروبات المرضية واليرقات والبويضات وبذور الحشائش حيث تهلك تماما اثناء عمليه التخمر اللاهوائي داخل جسم المخمر السماد الناتج يحتوي علي نسبه كبيره من المياه والعناصر اللازمة للتربة مما يساهم ف استصلاح الاراضي الصحراوية</a:t>
            </a:r>
            <a:r>
              <a:rPr lang="ar-EG" sz="2480" b="1" dirty="0">
                <a:latin typeface="Arial"/>
              </a:rPr>
              <a:t> </a:t>
            </a:r>
            <a:r>
              <a:rPr lang="ar-SA" sz="2480" b="1" dirty="0">
                <a:latin typeface="Arial"/>
              </a:rPr>
              <a:t>أيضا ينتج من وحدات الغاز الحيوي : الغاز الحيوي عالي القيمة الحرارية الذي يستخدم في الأغراض المنزلية كالطهي ويستخدم أيضا في الإنارة والتدفئة و انتاج الكهرباء</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910267" y="2341493"/>
            <a:ext cx="2196086" cy="419562"/>
          </a:xfrm>
          <a:prstGeom prst="rect">
            <a:avLst/>
          </a:prstGeom>
          <a:solidFill>
            <a:srgbClr val="FFFFFF"/>
          </a:solidFill>
        </p:spPr>
        <p:txBody>
          <a:bodyPr wrap="square" lIns="0" tIns="0" rIns="0" bIns="0">
            <a:noAutofit/>
          </a:bodyPr>
          <a:lstStyle/>
          <a:p>
            <a:pPr algn="r" rtl="1"/>
            <a:r>
              <a:rPr lang="ar-EG" sz="3200" b="1" i="1" dirty="0">
                <a:latin typeface="Tahoma"/>
              </a:rPr>
              <a:t>الفئة المستهدفة</a:t>
            </a:r>
            <a:endParaRPr lang="ar-SA" sz="3200" b="1" i="1" dirty="0">
              <a:latin typeface="Tahoma"/>
            </a:endParaRPr>
          </a:p>
        </p:txBody>
      </p:sp>
      <p:sp>
        <p:nvSpPr>
          <p:cNvPr id="9" name="Rectangle 8"/>
          <p:cNvSpPr/>
          <p:nvPr/>
        </p:nvSpPr>
        <p:spPr>
          <a:xfrm>
            <a:off x="11513385" y="2983508"/>
            <a:ext cx="3008751" cy="642572"/>
          </a:xfrm>
          <a:prstGeom prst="rect">
            <a:avLst/>
          </a:prstGeom>
          <a:solidFill>
            <a:srgbClr val="4473C5"/>
          </a:solidFill>
        </p:spPr>
        <p:txBody>
          <a:bodyPr wrap="square" lIns="0" tIns="0" rIns="0" bIns="0">
            <a:noAutofit/>
          </a:bodyPr>
          <a:lstStyle/>
          <a:p>
            <a:pPr algn="ctr" rtl="1"/>
            <a:r>
              <a:rPr lang="ar-SA" sz="2400" b="1" dirty="0">
                <a:solidFill>
                  <a:srgbClr val="FFFFFF"/>
                </a:solidFill>
                <a:latin typeface="Arial"/>
              </a:rPr>
              <a:t>المزارعين من محدودي الدخل</a:t>
            </a:r>
          </a:p>
        </p:txBody>
      </p:sp>
      <p:sp>
        <p:nvSpPr>
          <p:cNvPr id="10" name="Rectangle 9"/>
          <p:cNvSpPr/>
          <p:nvPr/>
        </p:nvSpPr>
        <p:spPr>
          <a:xfrm>
            <a:off x="11494484" y="3752268"/>
            <a:ext cx="3008751" cy="642572"/>
          </a:xfrm>
          <a:prstGeom prst="rect">
            <a:avLst/>
          </a:prstGeom>
          <a:solidFill>
            <a:srgbClr val="4473C5"/>
          </a:solidFill>
        </p:spPr>
        <p:txBody>
          <a:bodyPr wrap="square" lIns="0" tIns="0" rIns="0" bIns="0">
            <a:noAutofit/>
          </a:bodyPr>
          <a:lstStyle/>
          <a:p>
            <a:pPr algn="ctr" rtl="1">
              <a:lnSpc>
                <a:spcPct val="173000"/>
              </a:lnSpc>
            </a:pPr>
            <a:r>
              <a:rPr lang="ar-SA" sz="2480" b="1" dirty="0">
                <a:solidFill>
                  <a:srgbClr val="FFFFFF"/>
                </a:solidFill>
                <a:latin typeface="Arial"/>
              </a:rPr>
              <a:t>صغار المربيين</a:t>
            </a:r>
          </a:p>
        </p:txBody>
      </p:sp>
      <p:sp>
        <p:nvSpPr>
          <p:cNvPr id="11" name="Rectangle 10"/>
          <p:cNvSpPr/>
          <p:nvPr/>
        </p:nvSpPr>
        <p:spPr>
          <a:xfrm>
            <a:off x="11528504" y="5176709"/>
            <a:ext cx="2993632" cy="853019"/>
          </a:xfrm>
          <a:prstGeom prst="rect">
            <a:avLst/>
          </a:prstGeom>
          <a:solidFill>
            <a:srgbClr val="4473C5"/>
          </a:solidFill>
        </p:spPr>
        <p:txBody>
          <a:bodyPr wrap="square" lIns="0" tIns="0" rIns="0" bIns="0">
            <a:noAutofit/>
          </a:bodyPr>
          <a:lstStyle/>
          <a:p>
            <a:pPr algn="ctr" rtl="1"/>
            <a:r>
              <a:rPr lang="ar-SA" sz="1984" b="1" dirty="0">
                <a:solidFill>
                  <a:srgbClr val="FFFFFF"/>
                </a:solidFill>
                <a:latin typeface="Arial"/>
              </a:rPr>
              <a:t>المصانع التي تعاني من وجود </a:t>
            </a:r>
            <a:r>
              <a:rPr lang="ar-EG" sz="1984" b="1" dirty="0">
                <a:solidFill>
                  <a:srgbClr val="FFFFFF"/>
                </a:solidFill>
                <a:latin typeface="Arial"/>
              </a:rPr>
              <a:t>كمية</a:t>
            </a:r>
            <a:r>
              <a:rPr lang="ar-SA" sz="1984" b="1" dirty="0">
                <a:solidFill>
                  <a:srgbClr val="FFFFFF"/>
                </a:solidFill>
                <a:latin typeface="Arial"/>
              </a:rPr>
              <a:t> كبير</a:t>
            </a:r>
            <a:r>
              <a:rPr lang="ar-EG" sz="1984" b="1" dirty="0">
                <a:solidFill>
                  <a:srgbClr val="FFFFFF"/>
                </a:solidFill>
                <a:latin typeface="Arial"/>
              </a:rPr>
              <a:t>ة</a:t>
            </a:r>
            <a:r>
              <a:rPr lang="ar-SA" sz="1984" b="1" dirty="0">
                <a:solidFill>
                  <a:srgbClr val="FFFFFF"/>
                </a:solidFill>
                <a:latin typeface="Arial"/>
              </a:rPr>
              <a:t>' من المخلفات</a:t>
            </a:r>
          </a:p>
        </p:txBody>
      </p:sp>
      <p:sp>
        <p:nvSpPr>
          <p:cNvPr id="12" name="Rectangle 11"/>
          <p:cNvSpPr/>
          <p:nvPr/>
        </p:nvSpPr>
        <p:spPr>
          <a:xfrm>
            <a:off x="11528504" y="6160132"/>
            <a:ext cx="2974731" cy="750298"/>
          </a:xfrm>
          <a:prstGeom prst="rect">
            <a:avLst/>
          </a:prstGeom>
          <a:solidFill>
            <a:srgbClr val="4473C5"/>
          </a:solidFill>
        </p:spPr>
        <p:txBody>
          <a:bodyPr wrap="square" lIns="0" tIns="0" rIns="0" bIns="0">
            <a:noAutofit/>
          </a:bodyPr>
          <a:lstStyle/>
          <a:p>
            <a:pPr algn="ctr" rtl="1">
              <a:lnSpc>
                <a:spcPct val="90000"/>
              </a:lnSpc>
            </a:pPr>
            <a:r>
              <a:rPr lang="ar-SA" sz="1984" b="1" dirty="0">
                <a:solidFill>
                  <a:srgbClr val="FFFFFF"/>
                </a:solidFill>
                <a:latin typeface="Arial"/>
              </a:rPr>
              <a:t>المزارع التي تعتمد علي السماد العضوي كالنباتات الطبية والعطرية</a:t>
            </a:r>
          </a:p>
        </p:txBody>
      </p:sp>
      <p:sp>
        <p:nvSpPr>
          <p:cNvPr id="13" name="Rectangle 12"/>
          <p:cNvSpPr/>
          <p:nvPr/>
        </p:nvSpPr>
        <p:spPr>
          <a:xfrm>
            <a:off x="11494484" y="7029823"/>
            <a:ext cx="3027652" cy="472480"/>
          </a:xfrm>
          <a:prstGeom prst="rect">
            <a:avLst/>
          </a:prstGeom>
          <a:solidFill>
            <a:srgbClr val="4473C5"/>
          </a:solidFill>
        </p:spPr>
        <p:txBody>
          <a:bodyPr wrap="square" lIns="0" tIns="0" rIns="0" bIns="0">
            <a:noAutofit/>
          </a:bodyPr>
          <a:lstStyle/>
          <a:p>
            <a:pPr algn="r" rtl="1"/>
            <a:r>
              <a:rPr lang="ar-SA" sz="2232" b="1" dirty="0">
                <a:solidFill>
                  <a:srgbClr val="FFFFFF"/>
                </a:solidFill>
                <a:latin typeface="Arial"/>
              </a:rPr>
              <a:t>الأماكن النائية عن مصادر الطاقة</a:t>
            </a:r>
          </a:p>
        </p:txBody>
      </p:sp>
      <p:sp>
        <p:nvSpPr>
          <p:cNvPr id="14" name="Rectangle 13"/>
          <p:cNvSpPr/>
          <p:nvPr/>
        </p:nvSpPr>
        <p:spPr>
          <a:xfrm>
            <a:off x="11528504" y="7621696"/>
            <a:ext cx="2993631" cy="472479"/>
          </a:xfrm>
          <a:prstGeom prst="rect">
            <a:avLst/>
          </a:prstGeom>
          <a:solidFill>
            <a:srgbClr val="4473C5"/>
          </a:solidFill>
        </p:spPr>
        <p:txBody>
          <a:bodyPr wrap="square" lIns="0" tIns="0" rIns="0" bIns="0">
            <a:noAutofit/>
          </a:bodyPr>
          <a:lstStyle/>
          <a:p>
            <a:pPr algn="ctr" rtl="1"/>
            <a:r>
              <a:rPr lang="ar-SA" sz="2232" b="1" dirty="0">
                <a:solidFill>
                  <a:srgbClr val="FFFFFF"/>
                </a:solidFill>
                <a:latin typeface="Arial"/>
              </a:rPr>
              <a:t>محطات الصرف الصحي</a:t>
            </a:r>
          </a:p>
        </p:txBody>
      </p:sp>
      <p:sp>
        <p:nvSpPr>
          <p:cNvPr id="15" name="Rectangle 14"/>
          <p:cNvSpPr/>
          <p:nvPr/>
        </p:nvSpPr>
        <p:spPr>
          <a:xfrm>
            <a:off x="11528505" y="8277950"/>
            <a:ext cx="2993630" cy="696600"/>
          </a:xfrm>
          <a:prstGeom prst="rect">
            <a:avLst/>
          </a:prstGeom>
          <a:solidFill>
            <a:srgbClr val="4473C5"/>
          </a:solidFill>
        </p:spPr>
        <p:txBody>
          <a:bodyPr wrap="square" lIns="0" tIns="0" rIns="0" bIns="0">
            <a:noAutofit/>
          </a:bodyPr>
          <a:lstStyle/>
          <a:p>
            <a:pPr algn="ctr" rtl="1">
              <a:lnSpc>
                <a:spcPct val="94000"/>
              </a:lnSpc>
            </a:pPr>
            <a:r>
              <a:rPr lang="ar-SA" sz="2232" b="1" dirty="0">
                <a:solidFill>
                  <a:srgbClr val="FFFFFF"/>
                </a:solidFill>
                <a:latin typeface="Arial"/>
              </a:rPr>
              <a:t>أبناء المحافظات ذات النطاق الصحراوي الكبير</a:t>
            </a:r>
          </a:p>
        </p:txBody>
      </p:sp>
      <p:sp>
        <p:nvSpPr>
          <p:cNvPr id="16" name="Rectangle 15"/>
          <p:cNvSpPr/>
          <p:nvPr/>
        </p:nvSpPr>
        <p:spPr>
          <a:xfrm>
            <a:off x="11494485" y="9182441"/>
            <a:ext cx="3008750" cy="696600"/>
          </a:xfrm>
          <a:prstGeom prst="rect">
            <a:avLst/>
          </a:prstGeom>
          <a:solidFill>
            <a:srgbClr val="4473C5"/>
          </a:solidFill>
        </p:spPr>
        <p:txBody>
          <a:bodyPr wrap="square" lIns="0" tIns="0" rIns="0" bIns="0">
            <a:noAutofit/>
          </a:bodyPr>
          <a:lstStyle/>
          <a:p>
            <a:pPr algn="ctr" rtl="1"/>
            <a:r>
              <a:rPr lang="ar-SA" sz="2480" b="1" dirty="0">
                <a:solidFill>
                  <a:srgbClr val="FFFFFF"/>
                </a:solidFill>
                <a:latin typeface="Arial"/>
              </a:rPr>
              <a:t>المطلقات والارامل</a:t>
            </a:r>
          </a:p>
        </p:txBody>
      </p:sp>
      <p:sp>
        <p:nvSpPr>
          <p:cNvPr id="17" name="Rectangle 16"/>
          <p:cNvSpPr/>
          <p:nvPr/>
        </p:nvSpPr>
        <p:spPr>
          <a:xfrm>
            <a:off x="5348059" y="3141607"/>
            <a:ext cx="5064982" cy="774309"/>
          </a:xfrm>
          <a:prstGeom prst="rect">
            <a:avLst/>
          </a:prstGeom>
          <a:solidFill>
            <a:srgbClr val="4473C5"/>
          </a:solidFill>
        </p:spPr>
        <p:txBody>
          <a:bodyPr wrap="square" lIns="0" tIns="0" rIns="0" bIns="0">
            <a:noAutofit/>
          </a:bodyPr>
          <a:lstStyle/>
          <a:p>
            <a:pPr algn="ctr" rtl="1"/>
            <a:r>
              <a:rPr lang="ar-SA" sz="2356" dirty="0">
                <a:solidFill>
                  <a:srgbClr val="FFFFFF"/>
                </a:solidFill>
                <a:latin typeface="Arial"/>
              </a:rPr>
              <a:t>توفر ووجود الكثير من المخلفات العضوية كالمخالفات الزراعية وروث الحيوانات والقمامة باستدامة</a:t>
            </a:r>
          </a:p>
        </p:txBody>
      </p:sp>
      <p:sp>
        <p:nvSpPr>
          <p:cNvPr id="18" name="Rectangle 17"/>
          <p:cNvSpPr/>
          <p:nvPr/>
        </p:nvSpPr>
        <p:spPr>
          <a:xfrm>
            <a:off x="6478642" y="2341493"/>
            <a:ext cx="2551058" cy="774309"/>
          </a:xfrm>
          <a:prstGeom prst="rect">
            <a:avLst/>
          </a:prstGeom>
          <a:solidFill>
            <a:srgbClr val="FFFFFF"/>
          </a:solidFill>
        </p:spPr>
        <p:txBody>
          <a:bodyPr wrap="square" lIns="0" tIns="0" rIns="0" bIns="0">
            <a:noAutofit/>
          </a:bodyPr>
          <a:lstStyle/>
          <a:p>
            <a:pPr algn="ctr" rtl="1"/>
            <a:r>
              <a:rPr lang="ar-SA" sz="3200" b="1" i="1" dirty="0">
                <a:latin typeface="Tahoma"/>
              </a:rPr>
              <a:t>الميزة </a:t>
            </a:r>
            <a:r>
              <a:rPr lang="ar-EG" sz="3200" b="1" i="1" dirty="0">
                <a:latin typeface="Tahoma"/>
              </a:rPr>
              <a:t>التنافسية</a:t>
            </a:r>
            <a:r>
              <a:rPr lang="ar-SA" sz="3200" b="1" i="1" dirty="0">
                <a:latin typeface="Tahoma"/>
              </a:rPr>
              <a:t>:</a:t>
            </a:r>
          </a:p>
        </p:txBody>
      </p:sp>
      <p:sp>
        <p:nvSpPr>
          <p:cNvPr id="20" name="Rectangle 19"/>
          <p:cNvSpPr/>
          <p:nvPr/>
        </p:nvSpPr>
        <p:spPr>
          <a:xfrm>
            <a:off x="5374928" y="4873332"/>
            <a:ext cx="5038111" cy="699271"/>
          </a:xfrm>
          <a:prstGeom prst="rect">
            <a:avLst/>
          </a:prstGeom>
          <a:solidFill>
            <a:srgbClr val="4473C5"/>
          </a:solidFill>
        </p:spPr>
        <p:txBody>
          <a:bodyPr wrap="square" lIns="0" tIns="0" rIns="0" bIns="0">
            <a:noAutofit/>
          </a:bodyPr>
          <a:lstStyle/>
          <a:p>
            <a:pPr algn="ctr" rtl="1"/>
            <a:r>
              <a:rPr lang="ar-SA" sz="2356" dirty="0">
                <a:solidFill>
                  <a:srgbClr val="FFFFFF"/>
                </a:solidFill>
                <a:latin typeface="Arial"/>
              </a:rPr>
              <a:t>السماد العضوي غني بالمغذيات الكبرى والصغرى</a:t>
            </a:r>
            <a:endParaRPr lang="ar-EG" sz="2356" dirty="0">
              <a:solidFill>
                <a:srgbClr val="FFFFFF"/>
              </a:solidFill>
              <a:latin typeface="Arial"/>
            </a:endParaRPr>
          </a:p>
          <a:p>
            <a:pPr algn="ctr" rtl="1"/>
            <a:r>
              <a:rPr lang="ar-SA" sz="2356" dirty="0">
                <a:solidFill>
                  <a:srgbClr val="FFFFFF"/>
                </a:solidFill>
                <a:latin typeface="Arial"/>
              </a:rPr>
              <a:t>والهرمونات النباتية ومنظمات النمو</a:t>
            </a:r>
          </a:p>
          <a:p>
            <a:pPr algn="ctr" rtl="1"/>
            <a:endParaRPr lang="ar-SA" sz="2356" dirty="0">
              <a:solidFill>
                <a:srgbClr val="FFFFFF"/>
              </a:solidFill>
              <a:latin typeface="Arial"/>
            </a:endParaRPr>
          </a:p>
        </p:txBody>
      </p:sp>
      <p:sp>
        <p:nvSpPr>
          <p:cNvPr id="22" name="Rectangle 21"/>
          <p:cNvSpPr/>
          <p:nvPr/>
        </p:nvSpPr>
        <p:spPr>
          <a:xfrm>
            <a:off x="5374929" y="4040952"/>
            <a:ext cx="5038112" cy="661472"/>
          </a:xfrm>
          <a:prstGeom prst="rect">
            <a:avLst/>
          </a:prstGeom>
          <a:solidFill>
            <a:srgbClr val="4473C5"/>
          </a:solidFill>
        </p:spPr>
        <p:txBody>
          <a:bodyPr wrap="square" lIns="0" tIns="0" rIns="0" bIns="0">
            <a:noAutofit/>
          </a:bodyPr>
          <a:lstStyle/>
          <a:p>
            <a:pPr algn="ctr" rtl="1">
              <a:lnSpc>
                <a:spcPct val="88000"/>
              </a:lnSpc>
            </a:pPr>
            <a:r>
              <a:rPr lang="ar-SA" sz="2356" dirty="0">
                <a:solidFill>
                  <a:srgbClr val="FFFFFF"/>
                </a:solidFill>
                <a:latin typeface="Arial"/>
              </a:rPr>
              <a:t>السماد العضوي عالي الجودة' يعتمد عليه كثير من الزراعات العضوية ويقلل من استخدام المبيدات الحشرية</a:t>
            </a:r>
          </a:p>
        </p:txBody>
      </p:sp>
      <p:sp>
        <p:nvSpPr>
          <p:cNvPr id="24" name="Rectangle 23"/>
          <p:cNvSpPr/>
          <p:nvPr/>
        </p:nvSpPr>
        <p:spPr>
          <a:xfrm>
            <a:off x="5416509" y="7618104"/>
            <a:ext cx="5064982" cy="967478"/>
          </a:xfrm>
          <a:prstGeom prst="rect">
            <a:avLst/>
          </a:prstGeom>
          <a:solidFill>
            <a:srgbClr val="4473C5"/>
          </a:solidFill>
        </p:spPr>
        <p:txBody>
          <a:bodyPr wrap="square" lIns="0" tIns="0" rIns="0" bIns="0">
            <a:noAutofit/>
          </a:bodyPr>
          <a:lstStyle/>
          <a:p>
            <a:pPr algn="r" rtl="1">
              <a:lnSpc>
                <a:spcPct val="87000"/>
              </a:lnSpc>
            </a:pPr>
            <a:r>
              <a:rPr lang="ar-SA" sz="2356" b="1" dirty="0">
                <a:solidFill>
                  <a:srgbClr val="FFFFFF"/>
                </a:solidFill>
                <a:latin typeface="Arial"/>
              </a:rPr>
              <a:t>السماد الناتج في صوره سائله يمكن اضافته لنظام الري بالتنقيط ويمكن فلترته وتحويله للصورة' الصلبة وتعبئته</a:t>
            </a:r>
          </a:p>
        </p:txBody>
      </p:sp>
      <p:sp>
        <p:nvSpPr>
          <p:cNvPr id="25" name="Rectangle 24"/>
          <p:cNvSpPr/>
          <p:nvPr/>
        </p:nvSpPr>
        <p:spPr>
          <a:xfrm>
            <a:off x="5393826" y="6729457"/>
            <a:ext cx="5064982" cy="699271"/>
          </a:xfrm>
          <a:prstGeom prst="rect">
            <a:avLst/>
          </a:prstGeom>
          <a:solidFill>
            <a:srgbClr val="4473C5"/>
          </a:solidFill>
        </p:spPr>
        <p:txBody>
          <a:bodyPr wrap="square" lIns="0" tIns="0" rIns="0" bIns="0">
            <a:noAutofit/>
          </a:bodyPr>
          <a:lstStyle/>
          <a:p>
            <a:pPr algn="ctr" rtl="1"/>
            <a:r>
              <a:rPr lang="ar-SA" sz="2400" b="1" dirty="0">
                <a:solidFill>
                  <a:srgbClr val="FFFFFF"/>
                </a:solidFill>
                <a:latin typeface="Arial"/>
              </a:rPr>
              <a:t>من الممكن توليد الكهرباء بواسطة الغاز عن طريق المولدات</a:t>
            </a:r>
          </a:p>
        </p:txBody>
      </p:sp>
      <p:sp>
        <p:nvSpPr>
          <p:cNvPr id="26" name="Rectangle 25"/>
          <p:cNvSpPr/>
          <p:nvPr/>
        </p:nvSpPr>
        <p:spPr>
          <a:xfrm>
            <a:off x="535536" y="3292267"/>
            <a:ext cx="4260836" cy="691710"/>
          </a:xfrm>
          <a:prstGeom prst="rect">
            <a:avLst/>
          </a:prstGeom>
          <a:solidFill>
            <a:srgbClr val="4473C5"/>
          </a:solidFill>
          <a:ln>
            <a:noFill/>
          </a:ln>
        </p:spPr>
        <p:txBody>
          <a:bodyPr wrap="square" lIns="0" tIns="0" rIns="0" bIns="0">
            <a:noAutofit/>
          </a:bodyPr>
          <a:lstStyle/>
          <a:p>
            <a:pPr algn="r" rtl="1"/>
            <a:r>
              <a:rPr lang="ar-SA" sz="2480" b="1" dirty="0">
                <a:solidFill>
                  <a:srgbClr val="FFFFFF"/>
                </a:solidFill>
                <a:latin typeface="Arial"/>
              </a:rPr>
              <a:t>حمايه البيئة من التلوث بإعادة تدوير المخلفات</a:t>
            </a:r>
          </a:p>
        </p:txBody>
      </p:sp>
      <p:sp>
        <p:nvSpPr>
          <p:cNvPr id="27" name="Rectangle 26"/>
          <p:cNvSpPr/>
          <p:nvPr/>
        </p:nvSpPr>
        <p:spPr>
          <a:xfrm>
            <a:off x="543496" y="4128138"/>
            <a:ext cx="4244917" cy="753737"/>
          </a:xfrm>
          <a:prstGeom prst="rect">
            <a:avLst/>
          </a:prstGeom>
          <a:solidFill>
            <a:srgbClr val="4473C5"/>
          </a:solidFill>
        </p:spPr>
        <p:txBody>
          <a:bodyPr wrap="square" lIns="0" tIns="0" rIns="0" bIns="0">
            <a:noAutofit/>
          </a:bodyPr>
          <a:lstStyle/>
          <a:p>
            <a:pPr algn="ctr" rtl="1"/>
            <a:r>
              <a:rPr lang="ar-SA" sz="2480" b="1" dirty="0">
                <a:solidFill>
                  <a:srgbClr val="FFFFFF"/>
                </a:solidFill>
                <a:latin typeface="Arial"/>
              </a:rPr>
              <a:t>توفير صدر نظيف ومتجدد للطاقة</a:t>
            </a:r>
          </a:p>
        </p:txBody>
      </p:sp>
      <p:sp>
        <p:nvSpPr>
          <p:cNvPr id="28" name="Rectangle 27"/>
          <p:cNvSpPr/>
          <p:nvPr/>
        </p:nvSpPr>
        <p:spPr>
          <a:xfrm>
            <a:off x="506470" y="5018572"/>
            <a:ext cx="4244918" cy="729886"/>
          </a:xfrm>
          <a:prstGeom prst="rect">
            <a:avLst/>
          </a:prstGeom>
          <a:solidFill>
            <a:srgbClr val="4473C5"/>
          </a:solidFill>
        </p:spPr>
        <p:txBody>
          <a:bodyPr wrap="square" lIns="0" tIns="0" rIns="0" bIns="0">
            <a:noAutofit/>
          </a:bodyPr>
          <a:lstStyle/>
          <a:p>
            <a:pPr algn="ctr" rtl="1">
              <a:lnSpc>
                <a:spcPct val="90000"/>
              </a:lnSpc>
            </a:pPr>
            <a:r>
              <a:rPr lang="ar-SA" sz="2480" b="1" dirty="0">
                <a:solidFill>
                  <a:srgbClr val="FFFFFF"/>
                </a:solidFill>
                <a:latin typeface="Arial"/>
              </a:rPr>
              <a:t>القضاء علي الحشائش والفئران وبالتالي الامراض</a:t>
            </a:r>
          </a:p>
        </p:txBody>
      </p:sp>
      <p:sp>
        <p:nvSpPr>
          <p:cNvPr id="29" name="Rectangle 28"/>
          <p:cNvSpPr/>
          <p:nvPr/>
        </p:nvSpPr>
        <p:spPr>
          <a:xfrm>
            <a:off x="457200" y="5899465"/>
            <a:ext cx="4310107" cy="691710"/>
          </a:xfrm>
          <a:prstGeom prst="rect">
            <a:avLst/>
          </a:prstGeom>
          <a:solidFill>
            <a:srgbClr val="4473C5"/>
          </a:solidFill>
        </p:spPr>
        <p:txBody>
          <a:bodyPr wrap="square" lIns="0" tIns="0" rIns="0" bIns="0">
            <a:noAutofit/>
          </a:bodyPr>
          <a:lstStyle/>
          <a:p>
            <a:pPr algn="ctr" rtl="1">
              <a:lnSpc>
                <a:spcPct val="91000"/>
              </a:lnSpc>
            </a:pPr>
            <a:r>
              <a:rPr lang="ar-SA" sz="2480" b="1" dirty="0">
                <a:solidFill>
                  <a:srgbClr val="FFFFFF"/>
                </a:solidFill>
                <a:latin typeface="Arial"/>
              </a:rPr>
              <a:t>حمايه صحه الفلاح بعدم تداول الروث بالأيدي</a:t>
            </a:r>
          </a:p>
        </p:txBody>
      </p:sp>
      <p:sp>
        <p:nvSpPr>
          <p:cNvPr id="30" name="Rectangle 29"/>
          <p:cNvSpPr/>
          <p:nvPr/>
        </p:nvSpPr>
        <p:spPr>
          <a:xfrm>
            <a:off x="446469" y="6702866"/>
            <a:ext cx="4255648" cy="711099"/>
          </a:xfrm>
          <a:prstGeom prst="rect">
            <a:avLst/>
          </a:prstGeom>
          <a:solidFill>
            <a:srgbClr val="4473C5"/>
          </a:solidFill>
        </p:spPr>
        <p:txBody>
          <a:bodyPr wrap="square" lIns="0" tIns="0" rIns="0" bIns="0">
            <a:noAutofit/>
          </a:bodyPr>
          <a:lstStyle/>
          <a:p>
            <a:pPr algn="ctr" rtl="1">
              <a:lnSpc>
                <a:spcPct val="96000"/>
              </a:lnSpc>
            </a:pPr>
            <a:r>
              <a:rPr lang="ar-SA" sz="2480" b="1" dirty="0">
                <a:solidFill>
                  <a:srgbClr val="FFFFFF"/>
                </a:solidFill>
                <a:latin typeface="Arial"/>
              </a:rPr>
              <a:t>الحفاظ علي الصحة العامة بالتقليل من استخدام الكيماويات والمبيدات الحشرية</a:t>
            </a:r>
          </a:p>
        </p:txBody>
      </p:sp>
      <p:sp>
        <p:nvSpPr>
          <p:cNvPr id="31" name="Rectangle 30"/>
          <p:cNvSpPr/>
          <p:nvPr/>
        </p:nvSpPr>
        <p:spPr>
          <a:xfrm>
            <a:off x="506470" y="7610801"/>
            <a:ext cx="4195648" cy="902812"/>
          </a:xfrm>
          <a:prstGeom prst="rect">
            <a:avLst/>
          </a:prstGeom>
          <a:solidFill>
            <a:srgbClr val="4473C5"/>
          </a:solidFill>
        </p:spPr>
        <p:txBody>
          <a:bodyPr wrap="square" lIns="0" tIns="0" rIns="0" bIns="0">
            <a:noAutofit/>
          </a:bodyPr>
          <a:lstStyle/>
          <a:p>
            <a:pPr algn="ctr" rtl="1"/>
            <a:r>
              <a:rPr lang="ar-SA" sz="2800" b="1" dirty="0">
                <a:solidFill>
                  <a:srgbClr val="FFFFFF"/>
                </a:solidFill>
                <a:latin typeface="Arial"/>
              </a:rPr>
              <a:t>المساهمة بنسب</a:t>
            </a:r>
            <a:r>
              <a:rPr lang="ar-EG" sz="2800" b="1" dirty="0">
                <a:solidFill>
                  <a:srgbClr val="FFFFFF"/>
                </a:solidFill>
                <a:latin typeface="Arial"/>
              </a:rPr>
              <a:t>ة</a:t>
            </a:r>
            <a:r>
              <a:rPr lang="ar-SA" sz="2800" b="1" dirty="0">
                <a:solidFill>
                  <a:srgbClr val="FFFFFF"/>
                </a:solidFill>
                <a:latin typeface="Arial"/>
              </a:rPr>
              <a:t> كبير</a:t>
            </a:r>
            <a:r>
              <a:rPr lang="ar-EG" sz="2800" b="1" dirty="0">
                <a:solidFill>
                  <a:srgbClr val="FFFFFF"/>
                </a:solidFill>
                <a:latin typeface="Arial"/>
              </a:rPr>
              <a:t>ة </a:t>
            </a:r>
            <a:r>
              <a:rPr lang="ar-SA" sz="2800" b="1" dirty="0">
                <a:solidFill>
                  <a:srgbClr val="FFFFFF"/>
                </a:solidFill>
                <a:latin typeface="Arial"/>
              </a:rPr>
              <a:t>ف</a:t>
            </a:r>
            <a:r>
              <a:rPr lang="ar-EG" sz="2800" b="1" dirty="0">
                <a:solidFill>
                  <a:srgbClr val="FFFFFF"/>
                </a:solidFill>
                <a:latin typeface="Arial"/>
              </a:rPr>
              <a:t>ي</a:t>
            </a:r>
            <a:r>
              <a:rPr lang="ar-SA" sz="2800" b="1" dirty="0">
                <a:solidFill>
                  <a:srgbClr val="FFFFFF"/>
                </a:solidFill>
                <a:latin typeface="Arial"/>
              </a:rPr>
              <a:t> التقليل من التغيرات المناخية</a:t>
            </a:r>
          </a:p>
        </p:txBody>
      </p:sp>
      <p:sp>
        <p:nvSpPr>
          <p:cNvPr id="32" name="Rectangle 31"/>
          <p:cNvSpPr/>
          <p:nvPr/>
        </p:nvSpPr>
        <p:spPr>
          <a:xfrm>
            <a:off x="506470" y="8701749"/>
            <a:ext cx="4195648" cy="902811"/>
          </a:xfrm>
          <a:prstGeom prst="rect">
            <a:avLst/>
          </a:prstGeom>
          <a:solidFill>
            <a:srgbClr val="4473C5"/>
          </a:solidFill>
        </p:spPr>
        <p:txBody>
          <a:bodyPr wrap="square" lIns="0" tIns="0" rIns="0" bIns="0">
            <a:noAutofit/>
          </a:bodyPr>
          <a:lstStyle/>
          <a:p>
            <a:pPr algn="ctr" rtl="1"/>
            <a:r>
              <a:rPr lang="ar-SA" sz="2480" b="1" dirty="0">
                <a:solidFill>
                  <a:srgbClr val="FFFFFF"/>
                </a:solidFill>
                <a:latin typeface="Arial"/>
              </a:rPr>
              <a:t>بإعادة تدوير المخلفات وعدم حرقها</a:t>
            </a:r>
          </a:p>
        </p:txBody>
      </p:sp>
      <p:sp>
        <p:nvSpPr>
          <p:cNvPr id="19" name="Rectangle 18">
            <a:extLst>
              <a:ext uri="{FF2B5EF4-FFF2-40B4-BE49-F238E27FC236}">
                <a16:creationId xmlns:a16="http://schemas.microsoft.com/office/drawing/2014/main" id="{D2D5B57B-ACB2-FB15-FB6C-5C2678A19E1E}"/>
              </a:ext>
            </a:extLst>
          </p:cNvPr>
          <p:cNvSpPr/>
          <p:nvPr/>
        </p:nvSpPr>
        <p:spPr>
          <a:xfrm>
            <a:off x="11528504" y="4476543"/>
            <a:ext cx="2974731" cy="574482"/>
          </a:xfrm>
          <a:prstGeom prst="rect">
            <a:avLst/>
          </a:prstGeom>
          <a:solidFill>
            <a:schemeClr val="tx2">
              <a:lumMod val="60000"/>
              <a:lumOff val="40000"/>
            </a:schemeClr>
          </a:solidFill>
        </p:spPr>
        <p:txBody>
          <a:bodyPr wrap="square" lIns="0" tIns="0" rIns="0" bIns="0">
            <a:noAutofit/>
          </a:bodyPr>
          <a:lstStyle/>
          <a:p>
            <a:pPr algn="ctr" rtl="1">
              <a:lnSpc>
                <a:spcPct val="173000"/>
              </a:lnSpc>
            </a:pPr>
            <a:r>
              <a:rPr lang="ar-SA" sz="2480" b="1" dirty="0">
                <a:solidFill>
                  <a:srgbClr val="FFFFFF"/>
                </a:solidFill>
                <a:latin typeface="Arial"/>
              </a:rPr>
              <a:t>أصحاب المزارع</a:t>
            </a:r>
          </a:p>
        </p:txBody>
      </p:sp>
      <p:sp>
        <p:nvSpPr>
          <p:cNvPr id="23" name="Rectangle 22">
            <a:extLst>
              <a:ext uri="{FF2B5EF4-FFF2-40B4-BE49-F238E27FC236}">
                <a16:creationId xmlns:a16="http://schemas.microsoft.com/office/drawing/2014/main" id="{E916B135-E95A-4AA2-FF07-FB6311FBCAE4}"/>
              </a:ext>
            </a:extLst>
          </p:cNvPr>
          <p:cNvSpPr/>
          <p:nvPr/>
        </p:nvSpPr>
        <p:spPr>
          <a:xfrm>
            <a:off x="5374927" y="5785115"/>
            <a:ext cx="5038111" cy="750298"/>
          </a:xfrm>
          <a:prstGeom prst="rect">
            <a:avLst/>
          </a:prstGeom>
          <a:solidFill>
            <a:srgbClr val="4473C5"/>
          </a:solidFill>
        </p:spPr>
        <p:txBody>
          <a:bodyPr wrap="square" lIns="0" tIns="0" rIns="0" bIns="0">
            <a:noAutofit/>
          </a:bodyPr>
          <a:lstStyle/>
          <a:p>
            <a:pPr algn="ctr" rtl="1"/>
            <a:r>
              <a:rPr lang="ar-EG" sz="2356" dirty="0">
                <a:solidFill>
                  <a:srgbClr val="FFFFFF"/>
                </a:solidFill>
                <a:latin typeface="Arial"/>
              </a:rPr>
              <a:t>الغاز الحيوي على القيمة الحرارية ورخيص الثمن </a:t>
            </a:r>
          </a:p>
          <a:p>
            <a:pPr algn="ctr" rtl="1"/>
            <a:r>
              <a:rPr lang="ar-EG" sz="2356" dirty="0">
                <a:solidFill>
                  <a:srgbClr val="FFFFFF"/>
                </a:solidFill>
                <a:latin typeface="Arial"/>
              </a:rPr>
              <a:t>يستخدم في أغراض كثيرة كالطهي والإنارة</a:t>
            </a:r>
            <a:endParaRPr lang="ar-SA" sz="2356" dirty="0">
              <a:solidFill>
                <a:srgbClr val="FFFFFF"/>
              </a:solidFill>
              <a:latin typeface="Arial"/>
            </a:endParaRPr>
          </a:p>
        </p:txBody>
      </p:sp>
      <p:sp>
        <p:nvSpPr>
          <p:cNvPr id="33" name="Rectangle 32">
            <a:extLst>
              <a:ext uri="{FF2B5EF4-FFF2-40B4-BE49-F238E27FC236}">
                <a16:creationId xmlns:a16="http://schemas.microsoft.com/office/drawing/2014/main" id="{4F77961D-761C-5F3A-75A9-C9D53A835A06}"/>
              </a:ext>
            </a:extLst>
          </p:cNvPr>
          <p:cNvSpPr/>
          <p:nvPr/>
        </p:nvSpPr>
        <p:spPr>
          <a:xfrm>
            <a:off x="1143567" y="2474149"/>
            <a:ext cx="2551058" cy="774309"/>
          </a:xfrm>
          <a:prstGeom prst="rect">
            <a:avLst/>
          </a:prstGeom>
          <a:solidFill>
            <a:srgbClr val="FFFFFF"/>
          </a:solidFill>
        </p:spPr>
        <p:txBody>
          <a:bodyPr wrap="square" lIns="0" tIns="0" rIns="0" bIns="0">
            <a:noAutofit/>
          </a:bodyPr>
          <a:lstStyle/>
          <a:p>
            <a:pPr algn="ctr" rtl="1"/>
            <a:r>
              <a:rPr lang="ar-EG" sz="3200" b="1" i="1" dirty="0">
                <a:latin typeface="Tahoma"/>
              </a:rPr>
              <a:t>الأثر البيئي:</a:t>
            </a:r>
            <a:endParaRPr lang="ar-SA" sz="3200" b="1" i="1" dirty="0">
              <a:latin typeface="Tahoma"/>
            </a:endParaRP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503065" y="6271021"/>
            <a:ext cx="2487133" cy="434681"/>
          </a:xfrm>
          <a:prstGeom prst="rect">
            <a:avLst/>
          </a:prstGeom>
          <a:solidFill>
            <a:srgbClr val="FFFFFF"/>
          </a:solidFill>
        </p:spPr>
        <p:txBody>
          <a:bodyPr wrap="none" lIns="0" tIns="0" rIns="0" bIns="0">
            <a:noAutofit/>
          </a:bodyPr>
          <a:lstStyle/>
          <a:p>
            <a:pPr algn="r" rtl="1"/>
            <a:r>
              <a:rPr lang="ar-SA" sz="3472" b="1" dirty="0">
                <a:latin typeface="Arial"/>
              </a:rPr>
              <a:t>الخطط المستقبلية</a:t>
            </a:r>
          </a:p>
        </p:txBody>
      </p:sp>
      <p:sp>
        <p:nvSpPr>
          <p:cNvPr id="8" name="Rectangle 7"/>
          <p:cNvSpPr/>
          <p:nvPr/>
        </p:nvSpPr>
        <p:spPr>
          <a:xfrm>
            <a:off x="7559675" y="1730491"/>
            <a:ext cx="7223269" cy="4382286"/>
          </a:xfrm>
          <a:prstGeom prst="rect">
            <a:avLst/>
          </a:prstGeom>
          <a:solidFill>
            <a:srgbClr val="FFFFFF"/>
          </a:solidFill>
        </p:spPr>
        <p:txBody>
          <a:bodyPr lIns="0" tIns="0" rIns="0" bIns="0">
            <a:noAutofit/>
          </a:bodyPr>
          <a:lstStyle/>
          <a:p>
            <a:pPr indent="233089" algn="r" rtl="1">
              <a:spcAft>
                <a:spcPts val="260"/>
              </a:spcAft>
            </a:pPr>
            <a:r>
              <a:rPr lang="ar-SA" sz="3200" b="1" i="1" dirty="0">
                <a:latin typeface="Tahoma"/>
              </a:rPr>
              <a:t>الأثر الاجتماعي:</a:t>
            </a:r>
          </a:p>
          <a:p>
            <a:pPr algn="just" rtl="1">
              <a:lnSpc>
                <a:spcPct val="110000"/>
              </a:lnSpc>
            </a:pPr>
            <a:r>
              <a:rPr lang="ar-SA" sz="2232" b="1" dirty="0">
                <a:solidFill>
                  <a:srgbClr val="181717"/>
                </a:solidFill>
                <a:latin typeface="Arial"/>
              </a:rPr>
              <a:t>خلق فرص عمل للشباب من خلال تدريب مهندسين وفنيين علي انشاء الوحدات العائد من توفير ثمن انابيب الغاز سنويا في الوحدات الصغيرة حوالي ٤٠٠٠ جنيه او اكثر</a:t>
            </a:r>
            <a:endParaRPr lang="ar-EG" sz="2232" b="1" dirty="0">
              <a:solidFill>
                <a:srgbClr val="181717"/>
              </a:solidFill>
              <a:latin typeface="Arial"/>
            </a:endParaRPr>
          </a:p>
          <a:p>
            <a:pPr algn="just" rtl="1">
              <a:lnSpc>
                <a:spcPct val="110000"/>
              </a:lnSpc>
            </a:pPr>
            <a:r>
              <a:rPr lang="ar-SA" sz="2232" b="1" dirty="0">
                <a:solidFill>
                  <a:srgbClr val="181717"/>
                </a:solidFill>
                <a:latin typeface="Arial"/>
              </a:rPr>
              <a:t>والعائد من السماد العضوي ٩شكاير فوسفات و ١٢ يوريا</a:t>
            </a:r>
            <a:r>
              <a:rPr lang="ar-EG" sz="2232" b="1" dirty="0">
                <a:solidFill>
                  <a:srgbClr val="181717"/>
                </a:solidFill>
                <a:latin typeface="Arial"/>
              </a:rPr>
              <a:t> </a:t>
            </a:r>
            <a:r>
              <a:rPr lang="ar-SA" sz="2232" b="1" dirty="0">
                <a:solidFill>
                  <a:srgbClr val="181717"/>
                </a:solidFill>
                <a:latin typeface="Arial"/>
              </a:rPr>
              <a:t>حوالي ٦٠٠٠ جنيه مما يساعد في رفع مستوي معيشه المستفيد</a:t>
            </a:r>
            <a:endParaRPr lang="ar-EG" sz="2232" b="1" dirty="0">
              <a:solidFill>
                <a:srgbClr val="181717"/>
              </a:solidFill>
              <a:latin typeface="Arial"/>
            </a:endParaRPr>
          </a:p>
          <a:p>
            <a:pPr algn="just" rtl="1">
              <a:lnSpc>
                <a:spcPct val="110000"/>
              </a:lnSpc>
            </a:pPr>
            <a:r>
              <a:rPr lang="ar-SA" sz="2232" b="1" dirty="0">
                <a:solidFill>
                  <a:srgbClr val="181717"/>
                </a:solidFill>
                <a:latin typeface="Arial"/>
              </a:rPr>
              <a:t>رفع الوعي لدي الفادح المصري الناتج من استغلال المخلفات واعاده التدوير خلق مجتمع بيئي متكامل</a:t>
            </a:r>
            <a:endParaRPr lang="ar-EG" sz="2232" b="1" dirty="0">
              <a:solidFill>
                <a:srgbClr val="181717"/>
              </a:solidFill>
              <a:latin typeface="Arial"/>
            </a:endParaRPr>
          </a:p>
          <a:p>
            <a:pPr algn="just" rtl="1">
              <a:lnSpc>
                <a:spcPct val="110000"/>
              </a:lnSpc>
            </a:pPr>
            <a:r>
              <a:rPr lang="ar-EG" sz="2356" b="1" i="1" dirty="0">
                <a:latin typeface="Tahoma"/>
              </a:rPr>
              <a:t>ما تم إنشاءه </a:t>
            </a:r>
            <a:r>
              <a:rPr lang="ar-SA" sz="2356" b="1" i="1" dirty="0">
                <a:latin typeface="Tahoma"/>
              </a:rPr>
              <a:t>من</a:t>
            </a:r>
            <a:r>
              <a:rPr lang="ar-SA" sz="2480" b="1" i="1" dirty="0">
                <a:latin typeface="Arial"/>
              </a:rPr>
              <a:t> </a:t>
            </a:r>
            <a:r>
              <a:rPr lang="ar-SA" sz="2356" b="1" i="1" dirty="0">
                <a:latin typeface="Tahoma"/>
              </a:rPr>
              <a:t>المشروع</a:t>
            </a:r>
            <a:r>
              <a:rPr lang="ar-SA" sz="2480" b="1" i="1" dirty="0">
                <a:latin typeface="Arial"/>
              </a:rPr>
              <a:t> </a:t>
            </a:r>
            <a:r>
              <a:rPr lang="ar-SA" sz="2356" b="1" i="1" dirty="0">
                <a:latin typeface="Tahoma"/>
              </a:rPr>
              <a:t>في</a:t>
            </a:r>
            <a:r>
              <a:rPr lang="ar-SA" sz="2480" b="1" i="1" dirty="0">
                <a:latin typeface="Arial"/>
              </a:rPr>
              <a:t> </a:t>
            </a:r>
            <a:r>
              <a:rPr lang="ar-SA" sz="2356" b="1" i="1" dirty="0">
                <a:latin typeface="Tahoma"/>
              </a:rPr>
              <a:t>محافظه</a:t>
            </a:r>
            <a:r>
              <a:rPr lang="ar-SA" sz="2480" b="1" i="1" dirty="0">
                <a:latin typeface="Arial"/>
              </a:rPr>
              <a:t> </a:t>
            </a:r>
            <a:r>
              <a:rPr lang="ar-SA" sz="2356" b="1" i="1" dirty="0">
                <a:latin typeface="Tahoma"/>
              </a:rPr>
              <a:t>الغربية</a:t>
            </a:r>
            <a:r>
              <a:rPr lang="ar-SA" sz="2480" b="1" i="1" dirty="0">
                <a:latin typeface="Arial"/>
              </a:rPr>
              <a:t> </a:t>
            </a:r>
            <a:r>
              <a:rPr lang="ar-SA" sz="2356" b="1" i="1" dirty="0">
                <a:latin typeface="Tahoma"/>
              </a:rPr>
              <a:t>٠٠</a:t>
            </a:r>
          </a:p>
          <a:p>
            <a:pPr algn="r" rtl="1"/>
            <a:r>
              <a:rPr lang="ar-SA" sz="2480" b="1" dirty="0">
                <a:latin typeface="Arial"/>
              </a:rPr>
              <a:t>تم انشاء ٤٨ وحده غاز حيوي بمركز زفتي مساحه ٣ متر مكعب</a:t>
            </a:r>
            <a:endParaRPr lang="ar-EG" sz="2480" b="1" dirty="0">
              <a:latin typeface="Arial"/>
            </a:endParaRPr>
          </a:p>
          <a:p>
            <a:pPr algn="r" rtl="1"/>
            <a:r>
              <a:rPr lang="ar-SA" sz="2480" b="1" dirty="0">
                <a:latin typeface="Arial"/>
              </a:rPr>
              <a:t>تم انشاء وحدتين من الغاز الحيوي بمركز قطور</a:t>
            </a:r>
          </a:p>
          <a:p>
            <a:pPr algn="r" rtl="1"/>
            <a:endParaRPr lang="ar-SA" sz="2480" b="1" dirty="0">
              <a:latin typeface="Arial"/>
            </a:endParaRPr>
          </a:p>
        </p:txBody>
      </p:sp>
      <p:sp>
        <p:nvSpPr>
          <p:cNvPr id="10" name="Rectangle 9"/>
          <p:cNvSpPr/>
          <p:nvPr/>
        </p:nvSpPr>
        <p:spPr>
          <a:xfrm>
            <a:off x="556603" y="1820868"/>
            <a:ext cx="6633615" cy="3696681"/>
          </a:xfrm>
          <a:prstGeom prst="rect">
            <a:avLst/>
          </a:prstGeom>
          <a:solidFill>
            <a:srgbClr val="FFFFFF"/>
          </a:solidFill>
        </p:spPr>
        <p:txBody>
          <a:bodyPr lIns="0" tIns="0" rIns="0" bIns="0">
            <a:noAutofit/>
          </a:bodyPr>
          <a:lstStyle/>
          <a:p>
            <a:pPr algn="r" rtl="1"/>
            <a:r>
              <a:rPr lang="ar-EG" sz="3200" b="1" i="1" dirty="0">
                <a:latin typeface="Tahoma"/>
              </a:rPr>
              <a:t>الأثر الاقتصادي</a:t>
            </a:r>
            <a:r>
              <a:rPr lang="ar-SA" sz="3600" b="1" i="1" dirty="0">
                <a:latin typeface="Arial"/>
              </a:rPr>
              <a:t>:</a:t>
            </a:r>
          </a:p>
          <a:p>
            <a:pPr algn="ctr" rtl="1">
              <a:lnSpc>
                <a:spcPct val="119000"/>
              </a:lnSpc>
            </a:pPr>
            <a:r>
              <a:rPr lang="ar-SA" sz="2232" b="1" dirty="0">
                <a:latin typeface="Arial"/>
              </a:rPr>
              <a:t>تنميه القرية وال</a:t>
            </a:r>
            <a:r>
              <a:rPr lang="ar-EG" sz="2232" b="1" dirty="0">
                <a:latin typeface="Arial"/>
              </a:rPr>
              <a:t>ف</a:t>
            </a:r>
            <a:r>
              <a:rPr lang="ar-SA" sz="2232" b="1" dirty="0">
                <a:latin typeface="Arial"/>
              </a:rPr>
              <a:t>لاح المصري توفير فرص عمل</a:t>
            </a:r>
          </a:p>
          <a:p>
            <a:pPr algn="ctr" rtl="1"/>
            <a:r>
              <a:rPr lang="ar-SA" sz="2232" b="1" dirty="0">
                <a:latin typeface="Arial"/>
              </a:rPr>
              <a:t>توفير عائد اقتصادي مستدام ناتج من توفير الغاز والسماد اللازم للفلاح توفير مصدر دخل ناتج من بيع السماد والغاز</a:t>
            </a:r>
          </a:p>
          <a:p>
            <a:pPr algn="ctr" rtl="1">
              <a:lnSpc>
                <a:spcPct val="96000"/>
              </a:lnSpc>
            </a:pPr>
            <a:r>
              <a:rPr lang="ar-SA" sz="2232" b="1" dirty="0">
                <a:latin typeface="Arial"/>
              </a:rPr>
              <a:t>استخدام السماد ف الزراعات العضوية النباتات الطبية والعطرية مما يوفر عائد اقتصادي للمستفيدين</a:t>
            </a:r>
          </a:p>
          <a:p>
            <a:pPr algn="ctr" rtl="1">
              <a:lnSpc>
                <a:spcPct val="106000"/>
              </a:lnSpc>
            </a:pPr>
            <a:r>
              <a:rPr lang="ar-SA" sz="2232" b="1" dirty="0">
                <a:latin typeface="Arial"/>
              </a:rPr>
              <a:t>من الممكن استهداف قري بعينها بحيث يتم انشاء عدد من الوحدات تخدم القرية بالكامل بحيث تمد القرية باحتياجاتها اليومية من السماد والغاز</a:t>
            </a:r>
          </a:p>
          <a:p>
            <a:pPr algn="ctr" rtl="1">
              <a:lnSpc>
                <a:spcPct val="106000"/>
              </a:lnSpc>
            </a:pPr>
            <a:r>
              <a:rPr lang="ar-SA" sz="2232" b="1" dirty="0">
                <a:latin typeface="Arial"/>
              </a:rPr>
              <a:t>والطاقة</a:t>
            </a:r>
          </a:p>
          <a:p>
            <a:pPr algn="ctr" rtl="1">
              <a:lnSpc>
                <a:spcPct val="106000"/>
              </a:lnSpc>
            </a:pPr>
            <a:r>
              <a:rPr lang="ar-SA" sz="2232" b="1" dirty="0">
                <a:latin typeface="Arial"/>
              </a:rPr>
              <a:t>مما يساعد علي رفع المستوي الاقتصادي والصحة العامة</a:t>
            </a:r>
          </a:p>
        </p:txBody>
      </p:sp>
      <p:sp>
        <p:nvSpPr>
          <p:cNvPr id="11" name="Rectangle 10"/>
          <p:cNvSpPr/>
          <p:nvPr/>
        </p:nvSpPr>
        <p:spPr>
          <a:xfrm>
            <a:off x="164423" y="6863946"/>
            <a:ext cx="14790504" cy="2396417"/>
          </a:xfrm>
          <a:prstGeom prst="rect">
            <a:avLst/>
          </a:prstGeom>
          <a:solidFill>
            <a:srgbClr val="FFFFFF"/>
          </a:solidFill>
        </p:spPr>
        <p:txBody>
          <a:bodyPr lIns="0" tIns="0" rIns="0" bIns="0">
            <a:noAutofit/>
          </a:bodyPr>
          <a:lstStyle/>
          <a:p>
            <a:pPr indent="20159" algn="just" rtl="1">
              <a:lnSpc>
                <a:spcPct val="105000"/>
              </a:lnSpc>
            </a:pPr>
            <a:r>
              <a:rPr lang="ar-SA" sz="2232" dirty="0">
                <a:latin typeface="Arial"/>
              </a:rPr>
              <a:t>استصلاح الأراضي الصحراوية</a:t>
            </a:r>
            <a:r>
              <a:rPr lang="ar-EG" sz="2232" dirty="0">
                <a:latin typeface="Arial"/>
              </a:rPr>
              <a:t> (</a:t>
            </a:r>
            <a:r>
              <a:rPr lang="ar-SA" sz="2232" dirty="0">
                <a:latin typeface="Arial"/>
              </a:rPr>
              <a:t>استهداف منطقه صحراوية يتم تقسيمها بحيث فدان يتم فيه تربية عدد من رؤوس المواشي بجانبه وحدة</a:t>
            </a:r>
            <a:r>
              <a:rPr lang="ar-EG" sz="2232" dirty="0">
                <a:latin typeface="Arial"/>
              </a:rPr>
              <a:t> 50 </a:t>
            </a:r>
            <a:r>
              <a:rPr lang="ar-SA" sz="2232" dirty="0">
                <a:latin typeface="Arial"/>
              </a:rPr>
              <a:t>متر مكعب </a:t>
            </a:r>
            <a:r>
              <a:rPr lang="ar-SA" sz="2232" dirty="0" err="1">
                <a:latin typeface="Arial"/>
              </a:rPr>
              <a:t>بيوجاز</a:t>
            </a:r>
            <a:r>
              <a:rPr lang="ar-SA" sz="2232" dirty="0">
                <a:latin typeface="Arial"/>
              </a:rPr>
              <a:t>.</a:t>
            </a:r>
          </a:p>
          <a:p>
            <a:pPr algn="just" rtl="1">
              <a:lnSpc>
                <a:spcPct val="105000"/>
              </a:lnSpc>
            </a:pPr>
            <a:r>
              <a:rPr lang="ar-SA" sz="2232" dirty="0">
                <a:latin typeface="Arial"/>
              </a:rPr>
              <a:t>يتم تجميع روث الماشية وأضافته ف</a:t>
            </a:r>
            <a:r>
              <a:rPr lang="ar-EG" sz="2232" dirty="0">
                <a:latin typeface="Arial"/>
              </a:rPr>
              <a:t>ي</a:t>
            </a:r>
            <a:r>
              <a:rPr lang="ar-SA" sz="2232" dirty="0">
                <a:latin typeface="Arial"/>
              </a:rPr>
              <a:t> الوحدة واضافة كمية بسيطة من الماء له. ينتج من الوحدة سماد عضوي عالي القيمة وغنى بالعناصر الكبرى والصغرى والهرمونات النباتية وغاز حيوي. يتم</a:t>
            </a:r>
            <a:r>
              <a:rPr lang="ar-EG" sz="2232" dirty="0">
                <a:latin typeface="Arial"/>
              </a:rPr>
              <a:t> </a:t>
            </a:r>
            <a:r>
              <a:rPr lang="ar-SA" sz="2232" dirty="0">
                <a:latin typeface="Arial"/>
              </a:rPr>
              <a:t>حفر بئر ويتم توصيل الغاز الحيوي الناتج من الوحدة بمولد كهربائي </a:t>
            </a:r>
            <a:r>
              <a:rPr lang="ar-EG" sz="2232" dirty="0">
                <a:latin typeface="Arial"/>
              </a:rPr>
              <a:t>لإنتاج </a:t>
            </a:r>
            <a:r>
              <a:rPr lang="ar-SA" sz="2232" dirty="0">
                <a:latin typeface="Arial"/>
              </a:rPr>
              <a:t>طاقة تقوم برفع الماء من البئر</a:t>
            </a:r>
            <a:r>
              <a:rPr lang="ar-EG" sz="2232" dirty="0">
                <a:latin typeface="Arial"/>
              </a:rPr>
              <a:t> </a:t>
            </a:r>
            <a:r>
              <a:rPr lang="ar-SA" sz="2232" dirty="0">
                <a:latin typeface="Arial"/>
              </a:rPr>
              <a:t>يستخدم نظام الر</a:t>
            </a:r>
            <a:r>
              <a:rPr lang="ar-EG" sz="2232" dirty="0">
                <a:latin typeface="Arial"/>
              </a:rPr>
              <a:t>ي</a:t>
            </a:r>
            <a:r>
              <a:rPr lang="ar-SA" sz="2232" dirty="0">
                <a:latin typeface="Arial"/>
              </a:rPr>
              <a:t> بالتنقيط او الرش. السماد الناتج يكون سائل . ستخدم ماكينة فلترة لفصل الجزء السائل عن الصلب. السائل يتم اضافته مع نظام الر</a:t>
            </a:r>
            <a:r>
              <a:rPr lang="ar-EG" sz="2232" dirty="0">
                <a:latin typeface="Arial"/>
              </a:rPr>
              <a:t>ي</a:t>
            </a:r>
            <a:r>
              <a:rPr lang="ar-SA" sz="2232" dirty="0">
                <a:latin typeface="Arial"/>
              </a:rPr>
              <a:t> فيتم تسميد الارض حيث أن </a:t>
            </a:r>
            <a:r>
              <a:rPr lang="ar-SA" sz="2232" dirty="0" err="1">
                <a:latin typeface="Arial"/>
              </a:rPr>
              <a:t>السما</a:t>
            </a:r>
            <a:r>
              <a:rPr lang="ar-EG" sz="2232" dirty="0">
                <a:latin typeface="Arial"/>
              </a:rPr>
              <a:t>د</a:t>
            </a:r>
            <a:r>
              <a:rPr lang="ar-SA" sz="2232" dirty="0">
                <a:latin typeface="Arial"/>
              </a:rPr>
              <a:t> الناتج من الوحدة يكفى </a:t>
            </a:r>
            <a:r>
              <a:rPr lang="ar-SA" sz="2232" dirty="0" err="1">
                <a:latin typeface="Arial"/>
              </a:rPr>
              <a:t>فى</a:t>
            </a:r>
            <a:r>
              <a:rPr lang="ar-SA" sz="2232" dirty="0">
                <a:latin typeface="Arial"/>
              </a:rPr>
              <a:t> تسميد ٦٦ فدان سنويا. الجزء الصلب يمكن تعبئته </a:t>
            </a:r>
            <a:r>
              <a:rPr lang="ar-SA" sz="2232" dirty="0" err="1">
                <a:latin typeface="Arial"/>
              </a:rPr>
              <a:t>فى</a:t>
            </a:r>
            <a:r>
              <a:rPr lang="ar-SA" sz="2232" dirty="0">
                <a:latin typeface="Arial"/>
              </a:rPr>
              <a:t> شكائر واستخدامه </a:t>
            </a:r>
            <a:r>
              <a:rPr lang="ar-SA" sz="2232" dirty="0" err="1">
                <a:latin typeface="Arial"/>
              </a:rPr>
              <a:t>فى</a:t>
            </a:r>
            <a:r>
              <a:rPr lang="ar-SA" sz="2232" dirty="0">
                <a:latin typeface="Arial"/>
              </a:rPr>
              <a:t> عملية التسميد او بيعه. يتم زراعة النباتات العضوية والاعشاب الطبية والعطرية معتمدين على السماد العضوي عالي القيمة يتم تغذية رؤوس المواشي على الزراعات العضوية </a:t>
            </a:r>
            <a:r>
              <a:rPr lang="ar-SA" sz="2232" dirty="0" err="1">
                <a:latin typeface="Arial"/>
              </a:rPr>
              <a:t>بالتالى</a:t>
            </a:r>
            <a:r>
              <a:rPr lang="ar-SA" sz="2232" dirty="0">
                <a:latin typeface="Arial"/>
              </a:rPr>
              <a:t> سوف نزيد أعداد رؤوس الماشية وتزيد من </a:t>
            </a:r>
            <a:r>
              <a:rPr lang="ar-EG" sz="2232" dirty="0">
                <a:latin typeface="Arial"/>
              </a:rPr>
              <a:t>إنتاجية </a:t>
            </a:r>
            <a:r>
              <a:rPr lang="ar-SA" sz="2232" dirty="0">
                <a:latin typeface="Arial"/>
              </a:rPr>
              <a:t>اللبن الناتج و بالتالي وجه </a:t>
            </a:r>
            <a:r>
              <a:rPr lang="ar-EG" sz="2232" dirty="0">
                <a:latin typeface="Arial"/>
              </a:rPr>
              <a:t>الاستفادة </a:t>
            </a:r>
            <a:r>
              <a:rPr lang="ar-SA" sz="2232" dirty="0">
                <a:latin typeface="Arial"/>
              </a:rPr>
              <a:t>هو استصلاح عدد كبير من الأراضي الصحراوية زيادة الثروة الحيوانية توفير كم هائل من الطاقة</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1139</Words>
  <Application>Microsoft Office PowerPoint</Application>
  <PresentationFormat>Custom</PresentationFormat>
  <Paragraphs>69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Microsoft Sans Serif</vt:lpstr>
      <vt:lpstr>Tahoma</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Mohamed Elmelegy</cp:lastModifiedBy>
  <cp:revision>6</cp:revision>
  <dcterms:modified xsi:type="dcterms:W3CDTF">2022-10-21T12:41:26Z</dcterms:modified>
</cp:coreProperties>
</file>