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828" y="26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5343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7049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7534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4368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24/03/1444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723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4051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24/03/1444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411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24/03/1444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3118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24/03/1444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15159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1411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24/03/1444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68977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24/03/1444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724197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322414"/>
            <a:ext cx="11339513" cy="2045600"/>
          </a:xfrm>
        </p:spPr>
        <p:txBody>
          <a:bodyPr>
            <a:normAutofit/>
          </a:bodyPr>
          <a:lstStyle/>
          <a:p>
            <a:r>
              <a:rPr lang="ar-EG" sz="5456" dirty="0">
                <a:solidFill>
                  <a:schemeClr val="accent1">
                    <a:lumMod val="75000"/>
                  </a:schemeClr>
                </a:solidFill>
                <a:cs typeface="PT Bold Heading" pitchFamily="2" charset="-78"/>
              </a:rPr>
              <a:t>نموذج عرض المشروعات  الكبرى المتأهلة على مستوى محافظه اسيوط</a:t>
            </a:r>
            <a:endParaRPr lang="en-US" sz="5456" dirty="0">
              <a:solidFill>
                <a:schemeClr val="accent1">
                  <a:lumMod val="75000"/>
                </a:schemeClr>
              </a:solidFill>
              <a:cs typeface="PT Bold Heading" pitchFamily="2" charset="-78"/>
            </a:endParaRPr>
          </a:p>
        </p:txBody>
      </p:sp>
      <p:sp>
        <p:nvSpPr>
          <p:cNvPr id="4" name="Subtitle 2"/>
          <p:cNvSpPr>
            <a:spLocks noGrp="1"/>
          </p:cNvSpPr>
          <p:nvPr>
            <p:ph type="subTitle" idx="1"/>
          </p:nvPr>
        </p:nvSpPr>
        <p:spPr>
          <a:xfrm>
            <a:off x="1889919" y="5824903"/>
            <a:ext cx="11339513" cy="2479588"/>
          </a:xfrm>
        </p:spPr>
        <p:txBody>
          <a:bodyPr>
            <a:normAutofit/>
          </a:bodyPr>
          <a:lstStyle/>
          <a:p>
            <a:pPr rtl="1"/>
            <a:r>
              <a:rPr lang="ar-EG" sz="3472" dirty="0">
                <a:solidFill>
                  <a:schemeClr val="accent6">
                    <a:lumMod val="75000"/>
                  </a:schemeClr>
                </a:solidFill>
                <a:cs typeface="PT Bold Heading" pitchFamily="2" charset="-78"/>
              </a:rPr>
              <a:t>المبادرة الوطنية للمشروعات الخضراء الذكية</a:t>
            </a:r>
          </a:p>
          <a:p>
            <a:pPr rtl="1"/>
            <a:r>
              <a:rPr lang="ar-EG" sz="3472" dirty="0">
                <a:solidFill>
                  <a:schemeClr val="accent6">
                    <a:lumMod val="75000"/>
                  </a:schemeClr>
                </a:solidFill>
                <a:cs typeface="PT Bold Heading" pitchFamily="2" charset="-78"/>
              </a:rPr>
              <a:t>مشروع محافظة أسيوط</a:t>
            </a:r>
          </a:p>
          <a:p>
            <a:pPr rtl="1"/>
            <a:r>
              <a:rPr lang="ar-EG" sz="3472" dirty="0">
                <a:solidFill>
                  <a:schemeClr val="accent6">
                    <a:lumMod val="75000"/>
                  </a:schemeClr>
                </a:solidFill>
                <a:cs typeface="PT Bold Heading" pitchFamily="2" charset="-78"/>
              </a:rPr>
              <a:t>مجمع تدوير المخلفات الصلبه والزراعيه</a:t>
            </a:r>
            <a:endParaRPr lang="en-US" sz="3472" dirty="0">
              <a:solidFill>
                <a:schemeClr val="accent6">
                  <a:lumMod val="75000"/>
                </a:schemeClr>
              </a:solidFill>
              <a:cs typeface="PT Bold Heading" pitchFamily="2" charset="-78"/>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874500"/>
            <a:ext cx="13040439" cy="897638"/>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4464" u="sng" dirty="0">
                <a:solidFill>
                  <a:schemeClr val="accent1">
                    <a:lumMod val="75000"/>
                  </a:schemeClr>
                </a:solidFill>
                <a:latin typeface="Calibri Light" panose="020F0302020204030204"/>
                <a:cs typeface="PT Bold Heading" pitchFamily="2" charset="-78"/>
              </a:rPr>
              <a:t>عن المشروع وفكرته</a:t>
            </a:r>
            <a:endParaRPr lang="en-US" sz="4464" u="sng" dirty="0">
              <a:solidFill>
                <a:schemeClr val="accent1">
                  <a:lumMod val="75000"/>
                </a:schemeClr>
              </a:solidFill>
              <a:latin typeface="Calibri Light" panose="020F0302020204030204"/>
              <a:cs typeface="PT Bold Heading" pitchFamily="2" charset="-78"/>
            </a:endParaRPr>
          </a:p>
        </p:txBody>
      </p:sp>
      <p:sp>
        <p:nvSpPr>
          <p:cNvPr id="9" name="Content Placeholder 2"/>
          <p:cNvSpPr txBox="1">
            <a:spLocks/>
          </p:cNvSpPr>
          <p:nvPr/>
        </p:nvSpPr>
        <p:spPr>
          <a:xfrm>
            <a:off x="1039455" y="3216217"/>
            <a:ext cx="13040439" cy="6814530"/>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2976" u="sng" dirty="0">
                <a:solidFill>
                  <a:schemeClr val="accent1">
                    <a:lumMod val="75000"/>
                  </a:schemeClr>
                </a:solidFill>
                <a:latin typeface="Calibri" panose="020F0502020204030204"/>
                <a:cs typeface="PT Bold Heading" pitchFamily="2" charset="-78"/>
              </a:rPr>
              <a:t>عن مقدم المشروع</a:t>
            </a:r>
            <a:r>
              <a:rPr lang="ar-EG" sz="2976" dirty="0">
                <a:solidFill>
                  <a:schemeClr val="accent1">
                    <a:lumMod val="75000"/>
                  </a:schemeClr>
                </a:solidFill>
                <a:latin typeface="Calibri" panose="020F0502020204030204"/>
                <a:cs typeface="PT Bold Heading" pitchFamily="2" charset="-78"/>
              </a:rPr>
              <a:t> :</a:t>
            </a:r>
          </a:p>
          <a:p>
            <a:pPr algn="r" rtl="1">
              <a:defRPr/>
            </a:pPr>
            <a:r>
              <a:rPr lang="ar-EG" sz="2232" dirty="0">
                <a:solidFill>
                  <a:sysClr val="windowText" lastClr="000000"/>
                </a:solidFill>
                <a:latin typeface="Calibri" panose="020F0502020204030204"/>
                <a:cs typeface="+mj-cs"/>
              </a:rPr>
              <a:t>الاسم</a:t>
            </a:r>
            <a:r>
              <a:rPr lang="en-US" sz="2232" dirty="0">
                <a:solidFill>
                  <a:sysClr val="windowText" lastClr="000000"/>
                </a:solidFill>
                <a:latin typeface="Calibri" panose="020F0502020204030204"/>
                <a:cs typeface="+mj-cs"/>
              </a:rPr>
              <a:t> : </a:t>
            </a:r>
            <a:r>
              <a:rPr lang="ar-EG" sz="2232" dirty="0">
                <a:solidFill>
                  <a:sysClr val="windowText" lastClr="000000"/>
                </a:solidFill>
                <a:latin typeface="Calibri" panose="020F0502020204030204"/>
                <a:cs typeface="+mj-cs"/>
              </a:rPr>
              <a:t> </a:t>
            </a:r>
            <a:r>
              <a:rPr lang="ar-EG" sz="2232" dirty="0">
                <a:cs typeface="+mj-cs"/>
              </a:rPr>
              <a:t>حسام بيومى على حمدان </a:t>
            </a:r>
          </a:p>
          <a:p>
            <a:pPr algn="r" rtl="1">
              <a:defRPr/>
            </a:pPr>
            <a:r>
              <a:rPr lang="ar-EG" sz="2232" dirty="0">
                <a:solidFill>
                  <a:sysClr val="windowText" lastClr="000000"/>
                </a:solidFill>
                <a:latin typeface="Calibri" panose="020F0502020204030204"/>
                <a:cs typeface="+mj-cs"/>
              </a:rPr>
              <a:t>الوظيفة : المكتب الفني ــ مكتب السيد اللواء محافظ أسيوط </a:t>
            </a:r>
            <a:r>
              <a:rPr lang="ar-EG" sz="2232" dirty="0">
                <a:cs typeface="+mj-cs"/>
              </a:rPr>
              <a:t>(ممثل عن محافظة أسيوط )</a:t>
            </a:r>
            <a:endParaRPr lang="ar-EG" sz="2232" dirty="0">
              <a:solidFill>
                <a:sysClr val="windowText" lastClr="000000"/>
              </a:solidFill>
              <a:latin typeface="Calibri" panose="020F0502020204030204"/>
              <a:cs typeface="+mj-cs"/>
            </a:endParaRPr>
          </a:p>
          <a:p>
            <a:pPr marL="0" indent="0" algn="r" rtl="1">
              <a:buNone/>
              <a:defRPr/>
            </a:pPr>
            <a:r>
              <a:rPr lang="ar-EG" sz="2976" u="sng" dirty="0">
                <a:solidFill>
                  <a:schemeClr val="accent1">
                    <a:lumMod val="75000"/>
                  </a:schemeClr>
                </a:solidFill>
                <a:latin typeface="Calibri" panose="020F0502020204030204"/>
                <a:cs typeface="PT Bold Heading" pitchFamily="2" charset="-78"/>
              </a:rPr>
              <a:t>عن المشروع</a:t>
            </a:r>
            <a:r>
              <a:rPr lang="en-US" sz="2976" dirty="0">
                <a:solidFill>
                  <a:schemeClr val="accent1">
                    <a:lumMod val="75000"/>
                  </a:schemeClr>
                </a:solidFill>
                <a:latin typeface="Calibri" panose="020F0502020204030204"/>
                <a:cs typeface="Arial" panose="020B0604020202020204" pitchFamily="34" charset="0"/>
              </a:rPr>
              <a:t> :</a:t>
            </a:r>
            <a:endParaRPr lang="ar-EG" sz="2976" dirty="0">
              <a:solidFill>
                <a:schemeClr val="accent1">
                  <a:lumMod val="75000"/>
                </a:schemeClr>
              </a:solidFill>
              <a:latin typeface="Calibri" panose="020F0502020204030204"/>
              <a:cs typeface="Arial" panose="020B0604020202020204" pitchFamily="34" charset="0"/>
            </a:endParaRPr>
          </a:p>
          <a:p>
            <a:pPr algn="r" rtl="1">
              <a:defRPr/>
            </a:pPr>
            <a:r>
              <a:rPr lang="ar-EG" sz="2232" dirty="0">
                <a:solidFill>
                  <a:sysClr val="windowText" lastClr="000000"/>
                </a:solidFill>
                <a:latin typeface="Calibri" panose="020F0502020204030204"/>
                <a:cs typeface="+mj-cs"/>
              </a:rPr>
              <a:t>اسم المشروع : </a:t>
            </a:r>
            <a:r>
              <a:rPr lang="ar-EG" sz="2232" dirty="0">
                <a:latin typeface="Sakkal Majalla" panose="02000000000000000000" pitchFamily="2" charset="-78"/>
                <a:cs typeface="+mj-cs"/>
              </a:rPr>
              <a:t>مجمع تدوير المخلفات الصلبة والزراعية ضمن منظومة متكاملة لجمع وتدوير المخلفات الصلبة</a:t>
            </a:r>
            <a:endParaRPr lang="ar-AE" sz="2232" dirty="0">
              <a:latin typeface="Sakkal Majalla" panose="02000000000000000000" pitchFamily="2" charset="-78"/>
              <a:cs typeface="+mj-cs"/>
            </a:endParaRPr>
          </a:p>
          <a:p>
            <a:pPr algn="r" rtl="1">
              <a:defRPr/>
            </a:pPr>
            <a:r>
              <a:rPr lang="ar-EG" sz="2232" dirty="0">
                <a:solidFill>
                  <a:sysClr val="windowText" lastClr="000000"/>
                </a:solidFill>
                <a:latin typeface="Calibri" panose="020F0502020204030204"/>
                <a:cs typeface="+mj-cs"/>
              </a:rPr>
              <a:t>فكره المشروع: </a:t>
            </a:r>
            <a:r>
              <a:rPr lang="ar-EG" sz="2232" dirty="0">
                <a:cs typeface="+mj-cs"/>
              </a:rPr>
              <a:t>مجمع لتدوير المخلفات الصلبة – المخلفات الزراعية </a:t>
            </a:r>
          </a:p>
          <a:p>
            <a:pPr algn="r" rtl="1">
              <a:defRPr/>
            </a:pPr>
            <a:r>
              <a:rPr lang="ar-EG" sz="2232" dirty="0">
                <a:solidFill>
                  <a:sysClr val="windowText" lastClr="000000"/>
                </a:solidFill>
                <a:latin typeface="Calibri" panose="020F0502020204030204"/>
                <a:cs typeface="+mj-cs"/>
              </a:rPr>
              <a:t>الفئة المستفيدة من المشروع : </a:t>
            </a:r>
            <a:r>
              <a:rPr lang="ar-EG" sz="2232" dirty="0">
                <a:cs typeface="+mj-cs"/>
              </a:rPr>
              <a:t>خدمة مراكز منطقة جنوب المحافظة ( الغنايم ، أبوتيج ، صدفا ) بإجمالي 800 ألف نسمة</a:t>
            </a:r>
            <a:endParaRPr lang="ar-EG" sz="2232" dirty="0">
              <a:solidFill>
                <a:sysClr val="windowText" lastClr="000000"/>
              </a:solidFill>
              <a:latin typeface="Calibri" panose="020F0502020204030204"/>
              <a:cs typeface="+mj-cs"/>
            </a:endParaRPr>
          </a:p>
          <a:p>
            <a:pPr algn="r" rtl="1">
              <a:defRPr/>
            </a:pPr>
            <a:r>
              <a:rPr lang="ar-EG" sz="2232" dirty="0">
                <a:solidFill>
                  <a:sysClr val="windowText" lastClr="000000"/>
                </a:solidFill>
                <a:latin typeface="Calibri" panose="020F0502020204030204"/>
                <a:cs typeface="+mj-cs"/>
              </a:rPr>
              <a:t>الميزة التنافسية للمشروع :</a:t>
            </a:r>
            <a:r>
              <a:rPr lang="ar-EG" sz="2232" dirty="0">
                <a:cs typeface="+mj-cs"/>
              </a:rPr>
              <a:t>مجمع متكامل لتدوير المخلفات الصلبة </a:t>
            </a:r>
            <a:r>
              <a:rPr lang="ar-EG" sz="2232" dirty="0">
                <a:solidFill>
                  <a:sysClr val="windowText" lastClr="000000"/>
                </a:solidFill>
                <a:latin typeface="Calibri Light" panose="020F0302020204030204"/>
              </a:rPr>
              <a:t>والتخلص الأمن من المخلفات الصلبة و الزراعية بدلا من حرقها واستخدامها في انتاج الأسمدة العضوية ، الوقود البديل ، بلاط </a:t>
            </a:r>
            <a:r>
              <a:rPr lang="ar-EG" sz="2232" dirty="0" err="1">
                <a:solidFill>
                  <a:sysClr val="windowText" lastClr="000000"/>
                </a:solidFill>
                <a:latin typeface="Calibri Light" panose="020F0302020204030204"/>
              </a:rPr>
              <a:t>الانترلوك</a:t>
            </a:r>
            <a:r>
              <a:rPr lang="ar-EG" sz="2232" dirty="0">
                <a:solidFill>
                  <a:sysClr val="windowText" lastClr="000000"/>
                </a:solidFill>
                <a:latin typeface="Calibri Light" panose="020F0302020204030204"/>
              </a:rPr>
              <a:t> ، اعادة تدوير البلاستيك والورق .</a:t>
            </a:r>
          </a:p>
          <a:p>
            <a:pPr algn="r" rtl="1">
              <a:defRPr/>
            </a:pPr>
            <a:r>
              <a:rPr lang="ar-EG" sz="2232" u="sng" dirty="0">
                <a:solidFill>
                  <a:schemeClr val="accent1">
                    <a:lumMod val="75000"/>
                  </a:schemeClr>
                </a:solidFill>
                <a:cs typeface="PT Bold Heading" pitchFamily="2" charset="-78"/>
              </a:rPr>
              <a:t>أهمية اعادة التدوير</a:t>
            </a:r>
            <a:endParaRPr lang="ar-EG" sz="3472" dirty="0">
              <a:solidFill>
                <a:schemeClr val="accent1">
                  <a:lumMod val="75000"/>
                </a:schemeClr>
              </a:solidFill>
              <a:cs typeface="Arial" panose="020B0604020202020204" pitchFamily="34" charset="0"/>
            </a:endParaRPr>
          </a:p>
          <a:p>
            <a:pPr algn="r" rtl="1">
              <a:defRPr/>
            </a:pPr>
            <a:r>
              <a:rPr lang="ar-EG" sz="2232" u="sng" dirty="0">
                <a:cs typeface="+mj-cs"/>
              </a:rPr>
              <a:t>التقليل من مساحات مكبات النفايات </a:t>
            </a:r>
            <a:r>
              <a:rPr lang="ar-EG" sz="2232" dirty="0">
                <a:cs typeface="+mj-cs"/>
              </a:rPr>
              <a:t>: حيث تقوم عملية إعادة التدوير على تحويل النفايات إلى مواد قابلة </a:t>
            </a:r>
            <a:r>
              <a:rPr lang="ar-EG" sz="2232" dirty="0" err="1">
                <a:cs typeface="+mj-cs"/>
              </a:rPr>
              <a:t>للإستخدام</a:t>
            </a:r>
            <a:r>
              <a:rPr lang="ar-EG" sz="2232" dirty="0">
                <a:cs typeface="+mj-cs"/>
              </a:rPr>
              <a:t> مما ساعد على التقليل من المساحات المخصصة لمكبات النفايات .</a:t>
            </a:r>
          </a:p>
          <a:p>
            <a:pPr algn="r" rtl="1">
              <a:defRPr/>
            </a:pPr>
            <a:r>
              <a:rPr lang="ar-EG" sz="2232" u="sng" dirty="0">
                <a:cs typeface="+mj-cs"/>
              </a:rPr>
              <a:t>الحفاظ على الموارد الطبيعية </a:t>
            </a:r>
            <a:r>
              <a:rPr lang="ar-EG" sz="2232" dirty="0">
                <a:cs typeface="+mj-cs"/>
              </a:rPr>
              <a:t>: فإعادة التدوير للمعادن والزجاج و البلاستيك و الورق تقلل من الاستهلاك المفرط للموارد الطبيعية .</a:t>
            </a:r>
          </a:p>
          <a:p>
            <a:pPr algn="r" rtl="1">
              <a:defRPr/>
            </a:pPr>
            <a:r>
              <a:rPr lang="ar-EG" sz="2232" u="sng" dirty="0">
                <a:cs typeface="+mj-cs"/>
              </a:rPr>
              <a:t>التقليل من التلوث البيئي </a:t>
            </a:r>
            <a:r>
              <a:rPr lang="ar-EG" sz="2232" dirty="0">
                <a:cs typeface="+mj-cs"/>
              </a:rPr>
              <a:t>: فتراكم المخلفات في الشوارع و المقالب يكون له أثر سلبي على صحة المواطنين مما يساهم بشكل كبير في انتشار الأمراض ، بالإضافة إلى تأثير الحرق المكشوف للمخلفات على صحة الإنسان .</a:t>
            </a:r>
          </a:p>
          <a:p>
            <a:pPr algn="r" rtl="1">
              <a:defRPr/>
            </a:pPr>
            <a:endParaRPr lang="ar-EG" sz="2232" dirty="0">
              <a:cs typeface="+mj-cs"/>
            </a:endParaRPr>
          </a:p>
          <a:p>
            <a:pPr marL="283487" indent="-283487" algn="r" defTabSz="1133947" rtl="1">
              <a:spcBef>
                <a:spcPts val="1240"/>
              </a:spcBef>
              <a:defRPr/>
            </a:pPr>
            <a:endParaRPr lang="en-US" sz="1736" dirty="0">
              <a:solidFill>
                <a:sysClr val="windowText" lastClr="000000"/>
              </a:solidFill>
              <a:latin typeface="Calibri" panose="020F0502020204030204"/>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636999"/>
            <a:ext cx="13040439" cy="83155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rtl="1">
              <a:defRPr/>
            </a:pPr>
            <a:r>
              <a:rPr lang="ar-EG" sz="4464" dirty="0">
                <a:solidFill>
                  <a:schemeClr val="accent1">
                    <a:lumMod val="75000"/>
                  </a:schemeClr>
                </a:solidFill>
                <a:cs typeface="PT Bold Heading" pitchFamily="2" charset="-78"/>
              </a:rPr>
              <a:t>المخلفات الصلبة بمحافظة أسيوط</a:t>
            </a:r>
            <a:endParaRPr lang="en-US" sz="4464" dirty="0">
              <a:solidFill>
                <a:schemeClr val="accent1">
                  <a:lumMod val="75000"/>
                </a:schemeClr>
              </a:solidFill>
              <a:latin typeface="Calibri Light" panose="020F0302020204030204"/>
              <a:cs typeface="PT Bold Heading" pitchFamily="2" charset="-78"/>
            </a:endParaRPr>
          </a:p>
        </p:txBody>
      </p:sp>
      <p:sp>
        <p:nvSpPr>
          <p:cNvPr id="7" name="Content Placeholder 2"/>
          <p:cNvSpPr txBox="1">
            <a:spLocks/>
          </p:cNvSpPr>
          <p:nvPr/>
        </p:nvSpPr>
        <p:spPr>
          <a:xfrm>
            <a:off x="916601" y="2982906"/>
            <a:ext cx="13286146" cy="7399344"/>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41743" indent="0" algn="justLow" rtl="1">
              <a:lnSpc>
                <a:spcPct val="100000"/>
              </a:lnSpc>
              <a:spcBef>
                <a:spcPts val="600"/>
              </a:spcBef>
              <a:buNone/>
            </a:pPr>
            <a:r>
              <a:rPr lang="ar-EG" u="sng" dirty="0"/>
              <a:t>تم تقسيم المحافظة إلى خمسة مناطق خدمة </a:t>
            </a:r>
            <a:r>
              <a:rPr lang="ar-EG" dirty="0"/>
              <a:t>بحيث يكون لكل منطقة مشروعات البنية التحتية الخاصة بها بما يحقق التكامل والاستدامة للمنظومة من محطات وسيطة و مدفن صحي ومصنع تدوير المخلفات الصلبة التي تغطى تلك المنطقة </a:t>
            </a:r>
            <a:r>
              <a:rPr lang="ar-EG" u="sng" dirty="0"/>
              <a:t>على النحو التالي</a:t>
            </a:r>
            <a:r>
              <a:rPr lang="ar-EG" dirty="0"/>
              <a:t> :-</a:t>
            </a:r>
          </a:p>
          <a:p>
            <a:pPr marL="141743" indent="0" algn="justLow" rtl="1">
              <a:lnSpc>
                <a:spcPct val="100000"/>
              </a:lnSpc>
              <a:spcBef>
                <a:spcPts val="600"/>
              </a:spcBef>
              <a:buNone/>
            </a:pPr>
            <a:r>
              <a:rPr lang="ar-EG" sz="2400" dirty="0"/>
              <a:t>1 - </a:t>
            </a:r>
            <a:r>
              <a:rPr lang="ar-EG" sz="2400" u="sng" dirty="0"/>
              <a:t>منطقة الجنوب الغربي</a:t>
            </a:r>
            <a:r>
              <a:rPr lang="ar-EG" sz="2400" dirty="0"/>
              <a:t> : وتشمل مراكز ( </a:t>
            </a:r>
            <a:r>
              <a:rPr lang="ar-EG" sz="2400" dirty="0" err="1"/>
              <a:t>الغنايم</a:t>
            </a:r>
            <a:r>
              <a:rPr lang="ar-EG" sz="2400" dirty="0"/>
              <a:t> ، </a:t>
            </a:r>
            <a:r>
              <a:rPr lang="ar-EG" sz="2400" dirty="0" err="1"/>
              <a:t>أبوتيج</a:t>
            </a:r>
            <a:r>
              <a:rPr lang="ar-EG" sz="2400" dirty="0"/>
              <a:t> ، صدفا ) ويتولد عنها أكثر من ٣٠٠ طن / يوم </a:t>
            </a:r>
          </a:p>
          <a:p>
            <a:pPr marL="141743" indent="0" algn="justLow" rtl="1">
              <a:lnSpc>
                <a:spcPct val="100000"/>
              </a:lnSpc>
              <a:spcBef>
                <a:spcPts val="600"/>
              </a:spcBef>
              <a:buNone/>
            </a:pPr>
            <a:r>
              <a:rPr lang="ar-EG" sz="2400" dirty="0"/>
              <a:t>      </a:t>
            </a:r>
            <a:r>
              <a:rPr lang="ar-EG" sz="2400" u="sng" dirty="0"/>
              <a:t>تم تخصيص قطعة ارض على مساحة ( </a:t>
            </a:r>
            <a:r>
              <a:rPr lang="ar-EG" sz="2400" b="1" u="sng" dirty="0"/>
              <a:t>25</a:t>
            </a:r>
            <a:r>
              <a:rPr lang="ar-EG" sz="2400" u="sng" dirty="0"/>
              <a:t> ) فدان تقريباً لإنشاء مجمع تدوير المخلفات الصلبة بمركز </a:t>
            </a:r>
            <a:r>
              <a:rPr lang="ar-EG" sz="2400" u="sng" dirty="0" err="1"/>
              <a:t>الغنايم</a:t>
            </a:r>
            <a:r>
              <a:rPr lang="ar-EG" sz="2400" u="sng" dirty="0"/>
              <a:t>.</a:t>
            </a:r>
          </a:p>
          <a:p>
            <a:pPr marL="141743" indent="0" algn="justLow" rtl="1">
              <a:lnSpc>
                <a:spcPct val="100000"/>
              </a:lnSpc>
              <a:spcBef>
                <a:spcPts val="600"/>
              </a:spcBef>
              <a:buNone/>
            </a:pPr>
            <a:r>
              <a:rPr lang="ar-EG" sz="2400" dirty="0"/>
              <a:t>2- </a:t>
            </a:r>
            <a:r>
              <a:rPr lang="ar-EG" sz="2400" u="sng" dirty="0"/>
              <a:t>منطقة الشمال الغربي</a:t>
            </a:r>
            <a:r>
              <a:rPr lang="ar-EG" sz="2400" dirty="0"/>
              <a:t> : وتضم مراكز ( </a:t>
            </a:r>
            <a:r>
              <a:rPr lang="ar-EG" sz="2400" dirty="0" err="1"/>
              <a:t>القوصية</a:t>
            </a:r>
            <a:r>
              <a:rPr lang="ar-EG" sz="2400" dirty="0"/>
              <a:t> ، </a:t>
            </a:r>
            <a:r>
              <a:rPr lang="ar-EG" sz="2400" dirty="0" err="1"/>
              <a:t>ديروط</a:t>
            </a:r>
            <a:r>
              <a:rPr lang="ar-EG" sz="2400" dirty="0"/>
              <a:t> ، شمال </a:t>
            </a:r>
            <a:r>
              <a:rPr lang="ar-EG" sz="2400" dirty="0" err="1"/>
              <a:t>منفلوط</a:t>
            </a:r>
            <a:r>
              <a:rPr lang="ar-EG" sz="2400" dirty="0"/>
              <a:t> ) التمركز في </a:t>
            </a:r>
            <a:r>
              <a:rPr lang="ar-EG" sz="2400" dirty="0" err="1"/>
              <a:t>القوصية</a:t>
            </a:r>
            <a:r>
              <a:rPr lang="ar-EG" sz="2400" dirty="0"/>
              <a:t> ويتولد عنها ٤٥٠ طن / يوم .</a:t>
            </a:r>
          </a:p>
          <a:p>
            <a:pPr marL="141743" indent="0" algn="justLow" rtl="1">
              <a:lnSpc>
                <a:spcPct val="100000"/>
              </a:lnSpc>
              <a:spcBef>
                <a:spcPts val="600"/>
              </a:spcBef>
              <a:buNone/>
            </a:pPr>
            <a:r>
              <a:rPr lang="ar-EG" sz="2400" dirty="0"/>
              <a:t>3- </a:t>
            </a:r>
            <a:r>
              <a:rPr lang="ar-EG" sz="2400" u="sng" dirty="0"/>
              <a:t>منطقة وسط ( العاصمة )</a:t>
            </a:r>
            <a:r>
              <a:rPr lang="ar-EG" sz="2400" dirty="0"/>
              <a:t> : وتضم مركز ( أسيوط ، حي شرق ، حي غرب أسيوط  ، جنوب </a:t>
            </a:r>
            <a:r>
              <a:rPr lang="ar-EG" sz="2400" dirty="0" err="1"/>
              <a:t>منفلوط</a:t>
            </a:r>
            <a:r>
              <a:rPr lang="ar-EG" sz="2400" dirty="0"/>
              <a:t> ) ويتولد عنها ٤٥٠ طن / يوم .</a:t>
            </a:r>
          </a:p>
          <a:p>
            <a:pPr marL="141743" indent="0" algn="justLow" rtl="1">
              <a:lnSpc>
                <a:spcPct val="100000"/>
              </a:lnSpc>
              <a:spcBef>
                <a:spcPts val="600"/>
              </a:spcBef>
              <a:buNone/>
            </a:pPr>
            <a:r>
              <a:rPr lang="ar-EG" sz="2400" dirty="0"/>
              <a:t>4- </a:t>
            </a:r>
            <a:r>
              <a:rPr lang="ar-EG" sz="2400" u="sng" dirty="0"/>
              <a:t>منطقة الشمال الشرقي</a:t>
            </a:r>
            <a:r>
              <a:rPr lang="ar-EG" sz="2400" dirty="0"/>
              <a:t> : وتشمل مراكز ( أبنوب ، الفتح ) ويتولد عنها حوالي ٣٠٠ طن / يوم </a:t>
            </a:r>
          </a:p>
          <a:p>
            <a:pPr marL="141743" indent="0" algn="justLow" rtl="1">
              <a:lnSpc>
                <a:spcPct val="100000"/>
              </a:lnSpc>
              <a:spcBef>
                <a:spcPts val="600"/>
              </a:spcBef>
              <a:buNone/>
            </a:pPr>
            <a:r>
              <a:rPr lang="ar-EG" sz="2400" dirty="0"/>
              <a:t>     </a:t>
            </a:r>
            <a:r>
              <a:rPr lang="ar-EG" sz="2400" u="sng" dirty="0"/>
              <a:t>جاري السير في إجراءات تخصيص قطعة ارض على مساحة ( </a:t>
            </a:r>
            <a:r>
              <a:rPr lang="ar-EG" sz="2400" b="1" u="sng" dirty="0"/>
              <a:t>25</a:t>
            </a:r>
            <a:r>
              <a:rPr lang="ar-EG" sz="2400" u="sng" dirty="0"/>
              <a:t> ) فدان </a:t>
            </a:r>
            <a:r>
              <a:rPr lang="ar-EG" sz="2400" u="sng" dirty="0" err="1"/>
              <a:t>لانشاء</a:t>
            </a:r>
            <a:r>
              <a:rPr lang="ar-EG" sz="2400" u="sng" dirty="0"/>
              <a:t> مجمع تدوير المخلفات الصلبة بمركز ابنوب</a:t>
            </a:r>
          </a:p>
          <a:p>
            <a:pPr marL="141743" indent="0" algn="justLow" rtl="1">
              <a:lnSpc>
                <a:spcPct val="100000"/>
              </a:lnSpc>
              <a:spcBef>
                <a:spcPts val="600"/>
              </a:spcBef>
              <a:buNone/>
            </a:pPr>
            <a:r>
              <a:rPr lang="ar-EG" sz="2400" dirty="0"/>
              <a:t>5- </a:t>
            </a:r>
            <a:r>
              <a:rPr lang="ar-EG" sz="2400" u="sng" dirty="0"/>
              <a:t>منطقة الجنوب الشرقي</a:t>
            </a:r>
            <a:r>
              <a:rPr lang="ar-EG" sz="2400" dirty="0"/>
              <a:t>  : وتشمل مراكزي ( </a:t>
            </a:r>
            <a:r>
              <a:rPr lang="ar-EG" sz="2400" dirty="0" err="1"/>
              <a:t>البداري</a:t>
            </a:r>
            <a:r>
              <a:rPr lang="ar-EG" sz="2400" dirty="0"/>
              <a:t> ، ساحل سليم ) ويتولد عنها حوالي ٢٥٠ طن / يوم .</a:t>
            </a:r>
          </a:p>
          <a:p>
            <a:pPr marL="141743" indent="0" algn="justLow" rtl="1">
              <a:lnSpc>
                <a:spcPct val="100000"/>
              </a:lnSpc>
              <a:spcBef>
                <a:spcPts val="600"/>
              </a:spcBef>
              <a:buNone/>
            </a:pPr>
            <a:r>
              <a:rPr lang="ar-EG" sz="2400" dirty="0"/>
              <a:t>    </a:t>
            </a:r>
            <a:r>
              <a:rPr lang="ar-EG" sz="2400" u="sng" dirty="0"/>
              <a:t>جاري السير في إجراءات تخصيص ( </a:t>
            </a:r>
            <a:r>
              <a:rPr lang="ar-EG" sz="2400" b="1" u="sng" dirty="0"/>
              <a:t>50</a:t>
            </a:r>
            <a:r>
              <a:rPr lang="ar-EG" sz="2400" u="sng" dirty="0"/>
              <a:t> ) فدان تقريباً </a:t>
            </a:r>
            <a:r>
              <a:rPr lang="ar-EG" sz="2400" u="sng" dirty="0" err="1"/>
              <a:t>لانشاء</a:t>
            </a:r>
            <a:r>
              <a:rPr lang="ar-EG" sz="2400" u="sng" dirty="0"/>
              <a:t> مجمع تدوير المخلفات الصلبة بمركز ساحل سليم .</a:t>
            </a:r>
          </a:p>
          <a:p>
            <a:pPr marL="141743" indent="0" algn="justLow" rtl="1">
              <a:lnSpc>
                <a:spcPct val="100000"/>
              </a:lnSpc>
              <a:spcBef>
                <a:spcPts val="600"/>
              </a:spcBef>
              <a:buNone/>
            </a:pPr>
            <a:r>
              <a:rPr lang="ar-EG" sz="3200" u="sng" dirty="0"/>
              <a:t>تمتلك منظومة المخلفات الصلبة بالمحافظة امكانيات عالية من معدات وعمالة ومحطات وسيطة ستساهم بشكل كبير </a:t>
            </a:r>
            <a:r>
              <a:rPr lang="ar-EG" sz="3200" u="sng" dirty="0" err="1"/>
              <a:t>فى</a:t>
            </a:r>
            <a:r>
              <a:rPr lang="ar-EG" sz="3200" u="sng" dirty="0"/>
              <a:t> عملية جمع المخلفات بالمشاركة مع مؤسسات المجتمع المدني والقطاع الخاص لجمع المخلفات من المنازل </a:t>
            </a:r>
            <a:endParaRPr lang="en-US" sz="3200" u="sng" dirty="0"/>
          </a:p>
          <a:p>
            <a:pPr lvl="0" algn="r" rtl="1">
              <a:lnSpc>
                <a:spcPct val="100000"/>
              </a:lnSpc>
              <a:spcBef>
                <a:spcPts val="600"/>
              </a:spcBef>
              <a:defRPr/>
            </a:pPr>
            <a:endParaRPr lang="ar-EG" sz="1600" dirty="0">
              <a:solidFill>
                <a:sysClr val="windowText" lastClr="000000"/>
              </a:solidFill>
              <a:latin typeface="Calibri Light" panose="020F0302020204030204"/>
              <a:cs typeface="Times New Roman" panose="02020603050405020304" pitchFamily="18" charset="0"/>
            </a:endParaRPr>
          </a:p>
          <a:p>
            <a:pPr lvl="0" algn="r" rtl="1">
              <a:lnSpc>
                <a:spcPct val="100000"/>
              </a:lnSpc>
              <a:spcBef>
                <a:spcPts val="600"/>
              </a:spcBef>
              <a:defRPr/>
            </a:pPr>
            <a:endParaRPr lang="ar-EG" sz="2400" dirty="0">
              <a:solidFill>
                <a:sysClr val="windowText" lastClr="000000"/>
              </a:solidFill>
              <a:latin typeface="Calibri" panose="020F0502020204030204"/>
              <a:cs typeface="Arial" panose="020B0604020202020204" pitchFamily="34" charset="0"/>
            </a:endParaRPr>
          </a:p>
          <a:p>
            <a:pPr marL="0" indent="0" algn="r" defTabSz="1133947" rtl="1">
              <a:lnSpc>
                <a:spcPct val="100000"/>
              </a:lnSpc>
              <a:spcBef>
                <a:spcPts val="600"/>
              </a:spcBef>
              <a:buNone/>
              <a:defRPr/>
            </a:pPr>
            <a:endParaRPr lang="ar-EG" sz="240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224646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789399"/>
            <a:ext cx="13040439" cy="1133943"/>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chemeClr val="accent1">
                    <a:lumMod val="75000"/>
                  </a:schemeClr>
                </a:solidFill>
                <a:latin typeface="Calibri Light" panose="020F0302020204030204"/>
                <a:cs typeface="PT Bold Heading" pitchFamily="2" charset="-78"/>
              </a:rPr>
              <a:t>أثر المشروع وتطبيقاته</a:t>
            </a:r>
            <a:endParaRPr lang="en-US" sz="5456" dirty="0">
              <a:solidFill>
                <a:schemeClr val="accent1">
                  <a:lumMod val="75000"/>
                </a:schemeClr>
              </a:solidFill>
              <a:latin typeface="Calibri Light" panose="020F0302020204030204"/>
              <a:cs typeface="PT Bold Heading" pitchFamily="2" charset="-78"/>
            </a:endParaRPr>
          </a:p>
        </p:txBody>
      </p:sp>
      <p:sp>
        <p:nvSpPr>
          <p:cNvPr id="7" name="Content Placeholder 2"/>
          <p:cNvSpPr txBox="1">
            <a:spLocks/>
          </p:cNvSpPr>
          <p:nvPr/>
        </p:nvSpPr>
        <p:spPr>
          <a:xfrm>
            <a:off x="699269" y="3060923"/>
            <a:ext cx="13720809" cy="6376083"/>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3472" b="1" u="sng" dirty="0">
                <a:solidFill>
                  <a:schemeClr val="accent1">
                    <a:lumMod val="75000"/>
                  </a:schemeClr>
                </a:solidFill>
                <a:latin typeface="Calibri" panose="020F0502020204030204"/>
                <a:cs typeface="Arial" panose="020B0604020202020204" pitchFamily="34" charset="0"/>
              </a:rPr>
              <a:t>أثر المشروع الاقتصادي والاجتماعي والبيئي</a:t>
            </a:r>
            <a:r>
              <a:rPr lang="ar-EG" sz="3472" dirty="0">
                <a:solidFill>
                  <a:schemeClr val="accent1">
                    <a:lumMod val="75000"/>
                  </a:schemeClr>
                </a:solidFill>
                <a:latin typeface="Calibri" panose="020F0502020204030204"/>
                <a:cs typeface="Arial" panose="020B0604020202020204" pitchFamily="34" charset="0"/>
              </a:rPr>
              <a:t> :</a:t>
            </a:r>
          </a:p>
          <a:p>
            <a:pPr lvl="0" algn="r" rtl="1">
              <a:defRPr/>
            </a:pPr>
            <a:r>
              <a:rPr lang="ar-EG" sz="2232" dirty="0">
                <a:solidFill>
                  <a:sysClr val="windowText" lastClr="000000"/>
                </a:solidFill>
                <a:latin typeface="Calibri Light" panose="020F0302020204030204"/>
                <a:cs typeface="+mj-cs"/>
              </a:rPr>
              <a:t>عدد العمال حوالى 200 عامل ومهندس وادارى بالإضافة الى العمالة القائمة على جمع المخلفات من خلال الجمعيات الأهلية .</a:t>
            </a:r>
          </a:p>
          <a:p>
            <a:pPr lvl="0" algn="r" rtl="1">
              <a:defRPr/>
            </a:pPr>
            <a:r>
              <a:rPr lang="ar-EG" sz="2232" dirty="0">
                <a:solidFill>
                  <a:sysClr val="windowText" lastClr="000000"/>
                </a:solidFill>
                <a:latin typeface="Calibri Light" panose="020F0302020204030204"/>
                <a:cs typeface="+mj-cs"/>
              </a:rPr>
              <a:t>يستهدف المشروع التخلص الأمن من المخلفات البلدية و الزراعية بدلا من حرقها واستخدامها </a:t>
            </a:r>
            <a:r>
              <a:rPr lang="ar-EG" sz="2232" dirty="0">
                <a:solidFill>
                  <a:sysClr val="windowText" lastClr="000000"/>
                </a:solidFill>
                <a:latin typeface="Calibri Light" panose="020F0302020204030204"/>
              </a:rPr>
              <a:t>في انتاج الأسمدة العضوية ، الوقود البديل ، بلاط </a:t>
            </a:r>
            <a:r>
              <a:rPr lang="ar-EG" sz="2232" dirty="0" err="1">
                <a:solidFill>
                  <a:sysClr val="windowText" lastClr="000000"/>
                </a:solidFill>
                <a:latin typeface="Calibri Light" panose="020F0302020204030204"/>
              </a:rPr>
              <a:t>الانترلوك</a:t>
            </a:r>
            <a:r>
              <a:rPr lang="ar-EG" sz="2232" dirty="0">
                <a:solidFill>
                  <a:sysClr val="windowText" lastClr="000000"/>
                </a:solidFill>
                <a:latin typeface="Calibri Light" panose="020F0302020204030204"/>
              </a:rPr>
              <a:t> ، اعادة تدوير البلاستيك والورق </a:t>
            </a:r>
            <a:r>
              <a:rPr lang="ar-EG" sz="2232" dirty="0">
                <a:solidFill>
                  <a:sysClr val="windowText" lastClr="000000"/>
                </a:solidFill>
                <a:latin typeface="Calibri Light" panose="020F0302020204030204"/>
                <a:cs typeface="+mj-cs"/>
              </a:rPr>
              <a:t>، انتاج غاز الميثان ، المشروع بالكامل محاط بحزام أخضر .</a:t>
            </a:r>
          </a:p>
          <a:p>
            <a:pPr lvl="0" algn="r" rtl="1">
              <a:defRPr/>
            </a:pPr>
            <a:r>
              <a:rPr lang="ar-EG" sz="2232" dirty="0">
                <a:solidFill>
                  <a:sysClr val="windowText" lastClr="000000"/>
                </a:solidFill>
                <a:latin typeface="Calibri Light" panose="020F0302020204030204"/>
                <a:cs typeface="+mj-cs"/>
              </a:rPr>
              <a:t>استخدام المخلفات البلاستيكية كوقود أمن لمصانع الأسمنت يقلل من انبعاثات </a:t>
            </a:r>
            <a:r>
              <a:rPr lang="en-GB" sz="2232" dirty="0">
                <a:solidFill>
                  <a:sysClr val="windowText" lastClr="000000"/>
                </a:solidFill>
                <a:latin typeface="Calibri Light" panose="020F0302020204030204"/>
                <a:cs typeface="+mj-cs"/>
              </a:rPr>
              <a:t>CO2 </a:t>
            </a:r>
            <a:r>
              <a:rPr lang="ar-EG" sz="2232" dirty="0">
                <a:solidFill>
                  <a:sysClr val="windowText" lastClr="000000"/>
                </a:solidFill>
                <a:latin typeface="Calibri Light" panose="020F0302020204030204"/>
                <a:cs typeface="+mj-cs"/>
              </a:rPr>
              <a:t> الناتج من احتراق الفحم .</a:t>
            </a:r>
          </a:p>
          <a:p>
            <a:pPr lvl="0" algn="r" rtl="1">
              <a:defRPr/>
            </a:pPr>
            <a:r>
              <a:rPr lang="ar-EG" sz="2232" dirty="0">
                <a:solidFill>
                  <a:sysClr val="windowText" lastClr="000000"/>
                </a:solidFill>
                <a:latin typeface="Calibri Light" panose="020F0302020204030204"/>
                <a:cs typeface="+mj-cs"/>
              </a:rPr>
              <a:t>التقليل من مساحات مكبات النفايات.</a:t>
            </a:r>
          </a:p>
          <a:p>
            <a:pPr algn="r" rtl="1">
              <a:lnSpc>
                <a:spcPct val="100000"/>
              </a:lnSpc>
              <a:defRPr/>
            </a:pPr>
            <a:r>
              <a:rPr lang="ar-EG" sz="2232" dirty="0">
                <a:solidFill>
                  <a:sysClr val="windowText" lastClr="000000"/>
                </a:solidFill>
                <a:latin typeface="Calibri Light" panose="020F0302020204030204"/>
                <a:cs typeface="+mj-cs"/>
              </a:rPr>
              <a:t>الحفاظ على الموارد الطبيعية &amp; التقليل من التلوث البيئي.</a:t>
            </a:r>
          </a:p>
          <a:p>
            <a:pPr algn="r" rtl="1">
              <a:lnSpc>
                <a:spcPct val="100000"/>
              </a:lnSpc>
              <a:defRPr/>
            </a:pPr>
            <a:r>
              <a:rPr lang="ar-EG" sz="2232" dirty="0">
                <a:solidFill>
                  <a:sysClr val="windowText" lastClr="000000"/>
                </a:solidFill>
                <a:latin typeface="Calibri Light" panose="020F0302020204030204"/>
                <a:cs typeface="+mj-cs"/>
              </a:rPr>
              <a:t> </a:t>
            </a:r>
            <a:r>
              <a:rPr lang="ar-SA" sz="2232" dirty="0"/>
              <a:t>دمج المرأة في العمل البيئى من خلال تمكين السيدات من إدارة مخلفات منازلهن وتثقيف أسرهن حيث أن المرأة والتي تلعب دورا محوريا في الحفاظ على البيئة وصون الموارد الطبيعية وتحقيق التنمية المستدامة .</a:t>
            </a:r>
            <a:endParaRPr lang="ar-EG" sz="2232" dirty="0">
              <a:solidFill>
                <a:sysClr val="windowText" lastClr="000000"/>
              </a:solidFill>
              <a:latin typeface="Calibri Light" panose="020F0302020204030204"/>
              <a:cs typeface="+mj-cs"/>
            </a:endParaRPr>
          </a:p>
          <a:p>
            <a:pPr marL="0" indent="0" algn="r" defTabSz="1133947" rtl="1">
              <a:spcBef>
                <a:spcPts val="1240"/>
              </a:spcBef>
              <a:buNone/>
              <a:defRPr/>
            </a:pPr>
            <a:r>
              <a:rPr lang="ar-EG" sz="3472" b="1" u="sng" dirty="0">
                <a:solidFill>
                  <a:schemeClr val="accent1">
                    <a:lumMod val="75000"/>
                  </a:schemeClr>
                </a:solidFill>
                <a:latin typeface="Calibri" panose="020F0502020204030204"/>
                <a:cs typeface="Arial" panose="020B0604020202020204" pitchFamily="34" charset="0"/>
              </a:rPr>
              <a:t>ما تم تنفيذه والخطط المستقبلية للمشروع</a:t>
            </a:r>
            <a:r>
              <a:rPr lang="ar-EG" sz="3472" dirty="0">
                <a:solidFill>
                  <a:schemeClr val="accent1">
                    <a:lumMod val="75000"/>
                  </a:schemeClr>
                </a:solidFill>
                <a:latin typeface="Calibri" panose="020F0502020204030204"/>
                <a:cs typeface="Arial" panose="020B0604020202020204" pitchFamily="34" charset="0"/>
              </a:rPr>
              <a:t> :</a:t>
            </a:r>
          </a:p>
          <a:p>
            <a:pPr lvl="0" algn="r" rtl="1">
              <a:defRPr/>
            </a:pPr>
            <a:r>
              <a:rPr lang="ar-EG" sz="2232" dirty="0">
                <a:solidFill>
                  <a:sysClr val="windowText" lastClr="000000"/>
                </a:solidFill>
                <a:latin typeface="Calibri Light" panose="020F0302020204030204"/>
                <a:cs typeface="Times New Roman" panose="02020603050405020304" pitchFamily="18" charset="0"/>
              </a:rPr>
              <a:t>تخصيص الأرض المعدة لمشروع على مساحة حوالي 25 فدان بمركز </a:t>
            </a:r>
            <a:r>
              <a:rPr lang="ar-EG" sz="2232" dirty="0" err="1">
                <a:solidFill>
                  <a:sysClr val="windowText" lastClr="000000"/>
                </a:solidFill>
                <a:latin typeface="Calibri Light" panose="020F0302020204030204"/>
                <a:cs typeface="Times New Roman" panose="02020603050405020304" pitchFamily="18" charset="0"/>
              </a:rPr>
              <a:t>الغنايم</a:t>
            </a:r>
            <a:r>
              <a:rPr lang="ar-EG" sz="2232" dirty="0">
                <a:solidFill>
                  <a:sysClr val="windowText" lastClr="000000"/>
                </a:solidFill>
                <a:latin typeface="Calibri Light" panose="020F0302020204030204"/>
                <a:cs typeface="Times New Roman" panose="02020603050405020304" pitchFamily="18" charset="0"/>
              </a:rPr>
              <a:t> بمحافظة أسيوط .</a:t>
            </a:r>
          </a:p>
          <a:p>
            <a:pPr lvl="0" algn="r" rtl="1">
              <a:defRPr/>
            </a:pPr>
            <a:r>
              <a:rPr lang="ar-EG" sz="2232" dirty="0">
                <a:solidFill>
                  <a:sysClr val="windowText" lastClr="000000"/>
                </a:solidFill>
                <a:latin typeface="Calibri Light" panose="020F0302020204030204"/>
                <a:cs typeface="Times New Roman" panose="02020603050405020304" pitchFamily="18" charset="0"/>
              </a:rPr>
              <a:t>المشروع  مدرج  ضمن الخطة الاستثمارية للمحافظة .</a:t>
            </a:r>
          </a:p>
          <a:p>
            <a:pPr lvl="0" algn="r" rtl="1">
              <a:defRPr/>
            </a:pPr>
            <a:r>
              <a:rPr lang="ar-EG" sz="2232" dirty="0">
                <a:solidFill>
                  <a:sysClr val="windowText" lastClr="000000"/>
                </a:solidFill>
                <a:latin typeface="Calibri Light" panose="020F0302020204030204"/>
                <a:cs typeface="Times New Roman" panose="02020603050405020304" pitchFamily="18" charset="0"/>
              </a:rPr>
              <a:t>جاري الانتهاء من اعداد التصميمات وسيتم البدء في التنفيذ على الأرض .</a:t>
            </a:r>
          </a:p>
          <a:p>
            <a:pPr algn="r" rtl="1">
              <a:defRPr/>
            </a:pPr>
            <a:r>
              <a:rPr lang="ar-EG" sz="2232" dirty="0">
                <a:solidFill>
                  <a:sysClr val="windowText" lastClr="000000"/>
                </a:solidFill>
                <a:latin typeface="Calibri Light" panose="020F0302020204030204"/>
                <a:cs typeface="Times New Roman" panose="02020603050405020304" pitchFamily="18" charset="0"/>
              </a:rPr>
              <a:t>الخطة المستقبلية هي تنفيذ المشروع في باقى قطاعات المحافظة (4 قطاعات أخرى ) لتغطية المحافظة بالكامل .</a:t>
            </a:r>
          </a:p>
          <a:p>
            <a:pPr lvl="0" algn="r" rtl="1">
              <a:defRPr/>
            </a:pPr>
            <a:endParaRPr lang="ar-EG" sz="2232" dirty="0">
              <a:solidFill>
                <a:sysClr val="windowText" lastClr="000000"/>
              </a:solidFill>
              <a:latin typeface="Calibri Light" panose="020F0302020204030204"/>
              <a:cs typeface="Times New Roman" panose="02020603050405020304" pitchFamily="18" charset="0"/>
            </a:endParaRPr>
          </a:p>
          <a:p>
            <a:pPr lvl="0" algn="r"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341575" y="7141329"/>
            <a:ext cx="12738319" cy="2303017"/>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Low" rtl="1"/>
            <a:r>
              <a:rPr lang="ar-EG" sz="3472" dirty="0">
                <a:solidFill>
                  <a:schemeClr val="accent1">
                    <a:lumMod val="75000"/>
                  </a:schemeClr>
                </a:solidFill>
                <a:latin typeface="Calibri Light" panose="020F0302020204030204"/>
                <a:ea typeface="+mj-ea"/>
                <a:cs typeface="PT Bold Heading" pitchFamily="2" charset="-78"/>
              </a:rPr>
              <a:t>المرحلة الأولى </a:t>
            </a:r>
            <a:r>
              <a:rPr lang="ar-EG" sz="3472" dirty="0"/>
              <a:t>: مصنع التجميع و الفرز ، السماد العضوي ، الوقود البديل </a:t>
            </a:r>
            <a:r>
              <a:rPr lang="en-US" sz="3472" b="1" dirty="0"/>
              <a:t>RDF</a:t>
            </a:r>
            <a:r>
              <a:rPr lang="ar-EG" sz="3472" b="1" dirty="0"/>
              <a:t> </a:t>
            </a:r>
          </a:p>
          <a:p>
            <a:pPr algn="justLow" rtl="1"/>
            <a:r>
              <a:rPr lang="ar-EG" sz="2976" dirty="0">
                <a:solidFill>
                  <a:schemeClr val="accent1">
                    <a:lumMod val="75000"/>
                  </a:schemeClr>
                </a:solidFill>
                <a:latin typeface="Calibri Light" panose="020F0302020204030204"/>
                <a:ea typeface="+mj-ea"/>
                <a:cs typeface="PT Bold Heading" pitchFamily="2" charset="-78"/>
              </a:rPr>
              <a:t>المرحلة الثانية : </a:t>
            </a:r>
            <a:r>
              <a:rPr lang="ar-EG" sz="3472" dirty="0"/>
              <a:t>مصنع </a:t>
            </a:r>
            <a:r>
              <a:rPr lang="ar-EG" sz="3472" dirty="0" err="1"/>
              <a:t>الانتر</a:t>
            </a:r>
            <a:r>
              <a:rPr lang="ar-EG" sz="3472" dirty="0"/>
              <a:t> لوك ، مصنع الورق ، مصنع البلاستيك ، مصنع تدوير النفايات الطبية .</a:t>
            </a:r>
          </a:p>
        </p:txBody>
      </p:sp>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000" t="22060" r="13787" b="17818"/>
          <a:stretch/>
        </p:blipFill>
        <p:spPr bwMode="auto">
          <a:xfrm>
            <a:off x="1039455" y="2511028"/>
            <a:ext cx="13361726" cy="434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912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839697" y="1756194"/>
            <a:ext cx="13439955" cy="822959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defRPr/>
            </a:pPr>
            <a:r>
              <a:rPr lang="ar-EG" sz="3472" b="1" u="sng" dirty="0">
                <a:solidFill>
                  <a:schemeClr val="accent1">
                    <a:lumMod val="75000"/>
                  </a:schemeClr>
                </a:solidFill>
                <a:cs typeface="Arial" panose="020B0604020202020204" pitchFamily="34" charset="0"/>
              </a:rPr>
              <a:t>مشاركة مؤسسات المجتمع المدني والقطاع الخاص  في منظومة الجمع والنقل "الجمع الأولى</a:t>
            </a:r>
          </a:p>
          <a:p>
            <a:pPr marL="0" indent="0" algn="justLow" rtl="1">
              <a:buNone/>
              <a:defRPr/>
            </a:pPr>
            <a:r>
              <a:rPr lang="ar-EG" sz="2480" b="1" dirty="0">
                <a:solidFill>
                  <a:sysClr val="windowText" lastClr="000000"/>
                </a:solidFill>
                <a:latin typeface="Calibri Light" panose="020F0302020204030204"/>
                <a:cs typeface="+mj-cs"/>
              </a:rPr>
              <a:t>نجحت محافظة أسيوط في تشغيل عدد 65 مشروع لجمع المخلفات الصلبة من الوحدات السكنية والتجارية بالقرى والمدن من خلال الجمعيات الأهلية تعمل بموجب اتفاقيات تعاون تجريبية بينها وبين الوحدات المحلية في كل من مراكز (أبنوب - </a:t>
            </a:r>
            <a:r>
              <a:rPr lang="ar-EG" sz="2480" b="1" dirty="0" err="1">
                <a:solidFill>
                  <a:sysClr val="windowText" lastClr="000000"/>
                </a:solidFill>
                <a:latin typeface="Calibri Light" panose="020F0302020204030204"/>
                <a:cs typeface="+mj-cs"/>
              </a:rPr>
              <a:t>القوصية</a:t>
            </a:r>
            <a:r>
              <a:rPr lang="ar-EG" sz="2480" b="1" dirty="0">
                <a:solidFill>
                  <a:sysClr val="windowText" lastClr="000000"/>
                </a:solidFill>
                <a:latin typeface="Calibri Light" panose="020F0302020204030204"/>
                <a:cs typeface="+mj-cs"/>
              </a:rPr>
              <a:t> - أسيوط – صدفا - الفتح – </a:t>
            </a:r>
            <a:r>
              <a:rPr lang="ar-EG" sz="2480" b="1" dirty="0" err="1">
                <a:solidFill>
                  <a:sysClr val="windowText" lastClr="000000"/>
                </a:solidFill>
                <a:latin typeface="Calibri Light" panose="020F0302020204030204"/>
                <a:cs typeface="+mj-cs"/>
              </a:rPr>
              <a:t>منفلوط</a:t>
            </a:r>
            <a:r>
              <a:rPr lang="ar-EG" sz="2480" b="1" dirty="0">
                <a:solidFill>
                  <a:sysClr val="windowText" lastClr="000000"/>
                </a:solidFill>
                <a:latin typeface="Calibri Light" panose="020F0302020204030204"/>
                <a:cs typeface="+mj-cs"/>
              </a:rPr>
              <a:t>-  حي غرب ــ </a:t>
            </a:r>
            <a:r>
              <a:rPr lang="ar-EG" sz="2480" b="1" dirty="0" err="1">
                <a:solidFill>
                  <a:sysClr val="windowText" lastClr="000000"/>
                </a:solidFill>
                <a:latin typeface="Calibri Light" panose="020F0302020204030204"/>
                <a:cs typeface="+mj-cs"/>
              </a:rPr>
              <a:t>ديروط</a:t>
            </a:r>
            <a:r>
              <a:rPr lang="ar-EG" sz="2480" b="1" dirty="0">
                <a:solidFill>
                  <a:sysClr val="windowText" lastClr="000000"/>
                </a:solidFill>
                <a:latin typeface="Calibri Light" panose="020F0302020204030204"/>
                <a:cs typeface="+mj-cs"/>
              </a:rPr>
              <a:t> ــ ساحل سليم ) وجاري العمل على دمج عدد أخر من الجمعيات بمراكز وقرى المحافظة ، بلغ إجمالي عدد المشتركين حوالى 40000 الف أسرة مشتركة ومستهدف الزيادة .</a:t>
            </a:r>
          </a:p>
          <a:p>
            <a:pPr marL="0" indent="0" algn="r" rtl="1">
              <a:buNone/>
              <a:defRPr/>
            </a:pPr>
            <a:r>
              <a:rPr lang="ar-EG" sz="3472" b="1" u="sng" dirty="0">
                <a:solidFill>
                  <a:schemeClr val="accent1">
                    <a:lumMod val="75000"/>
                  </a:schemeClr>
                </a:solidFill>
                <a:cs typeface="Arial" panose="020B0604020202020204" pitchFamily="34" charset="0"/>
              </a:rPr>
              <a:t>دور المرآة في إدارة المخلفات الصلبة :</a:t>
            </a:r>
          </a:p>
          <a:p>
            <a:pPr marL="0" indent="0" algn="justLow" rtl="1">
              <a:buNone/>
              <a:defRPr/>
            </a:pPr>
            <a:r>
              <a:rPr lang="ar-EG" sz="2480" b="1" dirty="0">
                <a:solidFill>
                  <a:sysClr val="windowText" lastClr="000000"/>
                </a:solidFill>
                <a:latin typeface="Calibri Light" panose="020F0302020204030204"/>
                <a:cs typeface="+mj-cs"/>
              </a:rPr>
              <a:t>- يجب دمج المرأة في العمل البيئي من خلال تمكين السيدات من إدارة مخلفات منازلهن وتثقيف أسرهن حيث أن المرأة والتي تلعب دورا محوريا في الحفاظ على البيئة وصون الموارد الطبيعية وتحقيق التنمية المستدامة .</a:t>
            </a:r>
          </a:p>
          <a:p>
            <a:pPr marL="0" indent="0" algn="justLow" rtl="1">
              <a:buNone/>
              <a:defRPr/>
            </a:pPr>
            <a:r>
              <a:rPr lang="ar-EG" sz="2480" b="1" dirty="0">
                <a:solidFill>
                  <a:sysClr val="windowText" lastClr="000000"/>
                </a:solidFill>
                <a:latin typeface="Calibri Light" panose="020F0302020204030204"/>
                <a:cs typeface="+mj-cs"/>
              </a:rPr>
              <a:t>- تبني العديد من المبادرات البيئية للشباب والمجتمع المدني والقطاع الخاص ضمن حملات المشاركة المجتمعية لخلق بيئة نظيفة ، المساعدة في تكوين جمعيات أهلية نسائية تشارك في مشروعات حماية البيئة  ، الاهتمام بالمرأة الريفية وتفعيل دورها في حماية البيئة الريفية .</a:t>
            </a:r>
          </a:p>
          <a:p>
            <a:pPr marL="0" indent="0" algn="r" rtl="1">
              <a:buNone/>
              <a:defRPr/>
            </a:pPr>
            <a:r>
              <a:rPr lang="ar-EG" sz="2976" b="1" u="sng" dirty="0">
                <a:solidFill>
                  <a:schemeClr val="accent1">
                    <a:lumMod val="75000"/>
                  </a:schemeClr>
                </a:solidFill>
                <a:cs typeface="Arial" panose="020B0604020202020204" pitchFamily="34" charset="0"/>
              </a:rPr>
              <a:t>استخدام التكنولوجيا ووسائل الاتصالات الحديثة :</a:t>
            </a:r>
          </a:p>
          <a:p>
            <a:pPr lvl="0" algn="justLow" rtl="1">
              <a:defRPr/>
            </a:pPr>
            <a:r>
              <a:rPr lang="ar-EG" sz="2480" b="1" dirty="0">
                <a:solidFill>
                  <a:sysClr val="windowText" lastClr="000000"/>
                </a:solidFill>
                <a:latin typeface="Calibri Light" panose="020F0302020204030204"/>
                <a:cs typeface="Times New Roman" panose="02020603050405020304" pitchFamily="18" charset="0"/>
              </a:rPr>
              <a:t>سيتم استخدام احدث تكنولوجيا من خلال المعدات </a:t>
            </a:r>
            <a:r>
              <a:rPr lang="ar-EG" sz="2480" b="1" dirty="0" err="1">
                <a:solidFill>
                  <a:sysClr val="windowText" lastClr="000000"/>
                </a:solidFill>
                <a:latin typeface="Calibri Light" panose="020F0302020204030204"/>
                <a:cs typeface="Times New Roman" panose="02020603050405020304" pitchFamily="18" charset="0"/>
              </a:rPr>
              <a:t>التى</a:t>
            </a:r>
            <a:r>
              <a:rPr lang="ar-EG" sz="2480" b="1" dirty="0">
                <a:solidFill>
                  <a:sysClr val="windowText" lastClr="000000"/>
                </a:solidFill>
                <a:latin typeface="Calibri Light" panose="020F0302020204030204"/>
                <a:cs typeface="Times New Roman" panose="02020603050405020304" pitchFamily="18" charset="0"/>
              </a:rPr>
              <a:t> سيتم التعاقد عليها في عملية اعادة تدوير المخلفات الصلبة للحفاظ على البيئة</a:t>
            </a:r>
          </a:p>
          <a:p>
            <a:pPr lvl="0" algn="justLow" rtl="1">
              <a:defRPr/>
            </a:pPr>
            <a:r>
              <a:rPr lang="ar-EG" sz="2480" b="1" dirty="0">
                <a:solidFill>
                  <a:sysClr val="windowText" lastClr="000000"/>
                </a:solidFill>
                <a:latin typeface="Calibri Light" panose="020F0302020204030204"/>
                <a:cs typeface="Times New Roman" panose="02020603050405020304" pitchFamily="18" charset="0"/>
              </a:rPr>
              <a:t>من خلال التعاون مع وزارة الاتصالات يمكن الاستفادة من تكنولوجيا الاتصالات الحديثة في عمليات جمع المخلفات من خلال اطلاق تطبيق الكتروني لجمع المخلفات يساعد الاسر في طلب الخدمة الكترونياً بدلاً من تراكم المخلفات بالمنازل لأيام طويلة بما يؤثر على الصحة العامة .</a:t>
            </a:r>
          </a:p>
          <a:p>
            <a:pPr lvl="0" algn="justLow" rtl="1">
              <a:defRPr/>
            </a:pPr>
            <a:r>
              <a:rPr lang="ar-EG" sz="2480" b="1" dirty="0">
                <a:solidFill>
                  <a:sysClr val="windowText" lastClr="000000"/>
                </a:solidFill>
                <a:latin typeface="Calibri Light" panose="020F0302020204030204"/>
                <a:cs typeface="Times New Roman" panose="02020603050405020304" pitchFamily="18" charset="0"/>
              </a:rPr>
              <a:t>استخدام تكنولوجيا المعلومات ( خرائط جوجل ) في الوصول الى اماكن تراكم المخلفات لسهولة الوصول اليها ورصد هذه الاماكن ومتابعتها .</a:t>
            </a:r>
          </a:p>
          <a:p>
            <a:pPr lvl="0" algn="r"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16849705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960</Words>
  <Application>Microsoft Office PowerPoint</Application>
  <PresentationFormat>Custom</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Sakkal Majalla</vt:lpstr>
      <vt:lpstr>Office Theme</vt:lpstr>
      <vt:lpstr>نموذج عرض المشروعات  الكبرى المتأهلة على مستوى محافظه اسيوط</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25</cp:revision>
  <dcterms:created xsi:type="dcterms:W3CDTF">2022-09-29T13:35:57Z</dcterms:created>
  <dcterms:modified xsi:type="dcterms:W3CDTF">2022-10-19T20:59:43Z</dcterms:modified>
</cp:coreProperties>
</file>