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5119350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30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3951" y="1749795"/>
            <a:ext cx="12851448" cy="3722335"/>
          </a:xfrm>
        </p:spPr>
        <p:txBody>
          <a:bodyPr anchor="b"/>
          <a:lstStyle>
            <a:lvl1pPr algn="ctr"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89919" y="5615678"/>
            <a:ext cx="11339513" cy="2581379"/>
          </a:xfrm>
        </p:spPr>
        <p:txBody>
          <a:bodyPr/>
          <a:lstStyle>
            <a:lvl1pPr marL="0" indent="0" algn="ctr">
              <a:buNone/>
              <a:defRPr sz="3742"/>
            </a:lvl1pPr>
            <a:lvl2pPr marL="712775" indent="0" algn="ctr">
              <a:buNone/>
              <a:defRPr sz="3118"/>
            </a:lvl2pPr>
            <a:lvl3pPr marL="1425550" indent="0" algn="ctr">
              <a:buNone/>
              <a:defRPr sz="2806"/>
            </a:lvl3pPr>
            <a:lvl4pPr marL="2138324" indent="0" algn="ctr">
              <a:buNone/>
              <a:defRPr sz="2494"/>
            </a:lvl4pPr>
            <a:lvl5pPr marL="2851099" indent="0" algn="ctr">
              <a:buNone/>
              <a:defRPr sz="2494"/>
            </a:lvl5pPr>
            <a:lvl6pPr marL="3563874" indent="0" algn="ctr">
              <a:buNone/>
              <a:defRPr sz="2494"/>
            </a:lvl6pPr>
            <a:lvl7pPr marL="4276649" indent="0" algn="ctr">
              <a:buNone/>
              <a:defRPr sz="2494"/>
            </a:lvl7pPr>
            <a:lvl8pPr marL="4989424" indent="0" algn="ctr">
              <a:buNone/>
              <a:defRPr sz="2494"/>
            </a:lvl8pPr>
            <a:lvl9pPr marL="5702198" indent="0" algn="ctr">
              <a:buNone/>
              <a:defRPr sz="249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38926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354123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819786" y="569240"/>
            <a:ext cx="3260110" cy="90608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39456" y="569240"/>
            <a:ext cx="9591338" cy="90608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6034389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5806588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1582" y="2665532"/>
            <a:ext cx="13040439" cy="4447496"/>
          </a:xfrm>
        </p:spPr>
        <p:txBody>
          <a:bodyPr anchor="b"/>
          <a:lstStyle>
            <a:lvl1pPr>
              <a:defRPr sz="935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1582" y="7155103"/>
            <a:ext cx="13040439" cy="2338833"/>
          </a:xfrm>
        </p:spPr>
        <p:txBody>
          <a:bodyPr/>
          <a:lstStyle>
            <a:lvl1pPr marL="0" indent="0">
              <a:buNone/>
              <a:defRPr sz="3742">
                <a:solidFill>
                  <a:schemeClr val="tx1"/>
                </a:solidFill>
              </a:defRPr>
            </a:lvl1pPr>
            <a:lvl2pPr marL="712775" indent="0">
              <a:buNone/>
              <a:defRPr sz="3118">
                <a:solidFill>
                  <a:schemeClr val="tx1">
                    <a:tint val="75000"/>
                  </a:schemeClr>
                </a:solidFill>
              </a:defRPr>
            </a:lvl2pPr>
            <a:lvl3pPr marL="1425550" indent="0">
              <a:buNone/>
              <a:defRPr sz="2806">
                <a:solidFill>
                  <a:schemeClr val="tx1">
                    <a:tint val="75000"/>
                  </a:schemeClr>
                </a:solidFill>
              </a:defRPr>
            </a:lvl3pPr>
            <a:lvl4pPr marL="21383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4pPr>
            <a:lvl5pPr marL="285109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5pPr>
            <a:lvl6pPr marL="356387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6pPr>
            <a:lvl7pPr marL="4276649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7pPr>
            <a:lvl8pPr marL="4989424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8pPr>
            <a:lvl9pPr marL="5702198" indent="0">
              <a:buNone/>
              <a:defRPr sz="249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1862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39455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4171" y="2846200"/>
            <a:ext cx="6425724" cy="6783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64796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569242"/>
            <a:ext cx="13040439" cy="20665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1426" y="2620980"/>
            <a:ext cx="63961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426" y="3905482"/>
            <a:ext cx="63961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654172" y="2620980"/>
            <a:ext cx="6427693" cy="1284502"/>
          </a:xfrm>
        </p:spPr>
        <p:txBody>
          <a:bodyPr anchor="b"/>
          <a:lstStyle>
            <a:lvl1pPr marL="0" indent="0">
              <a:buNone/>
              <a:defRPr sz="3742" b="1"/>
            </a:lvl1pPr>
            <a:lvl2pPr marL="712775" indent="0">
              <a:buNone/>
              <a:defRPr sz="3118" b="1"/>
            </a:lvl2pPr>
            <a:lvl3pPr marL="1425550" indent="0">
              <a:buNone/>
              <a:defRPr sz="2806" b="1"/>
            </a:lvl3pPr>
            <a:lvl4pPr marL="2138324" indent="0">
              <a:buNone/>
              <a:defRPr sz="2494" b="1"/>
            </a:lvl4pPr>
            <a:lvl5pPr marL="2851099" indent="0">
              <a:buNone/>
              <a:defRPr sz="2494" b="1"/>
            </a:lvl5pPr>
            <a:lvl6pPr marL="3563874" indent="0">
              <a:buNone/>
              <a:defRPr sz="2494" b="1"/>
            </a:lvl6pPr>
            <a:lvl7pPr marL="4276649" indent="0">
              <a:buNone/>
              <a:defRPr sz="2494" b="1"/>
            </a:lvl7pPr>
            <a:lvl8pPr marL="4989424" indent="0">
              <a:buNone/>
              <a:defRPr sz="2494" b="1"/>
            </a:lvl8pPr>
            <a:lvl9pPr marL="5702198" indent="0">
              <a:buNone/>
              <a:defRPr sz="249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654172" y="3905482"/>
            <a:ext cx="6427693" cy="5744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924661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724655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704432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7693" y="1539425"/>
            <a:ext cx="7654171" cy="7598117"/>
          </a:xfrm>
        </p:spPr>
        <p:txBody>
          <a:bodyPr/>
          <a:lstStyle>
            <a:lvl1pPr>
              <a:defRPr sz="4989"/>
            </a:lvl1pPr>
            <a:lvl2pPr>
              <a:defRPr sz="4365"/>
            </a:lvl2pPr>
            <a:lvl3pPr>
              <a:defRPr sz="3742"/>
            </a:lvl3pPr>
            <a:lvl4pPr>
              <a:defRPr sz="3118"/>
            </a:lvl4pPr>
            <a:lvl5pPr>
              <a:defRPr sz="3118"/>
            </a:lvl5pPr>
            <a:lvl6pPr>
              <a:defRPr sz="3118"/>
            </a:lvl6pPr>
            <a:lvl7pPr>
              <a:defRPr sz="3118"/>
            </a:lvl7pPr>
            <a:lvl8pPr>
              <a:defRPr sz="3118"/>
            </a:lvl8pPr>
            <a:lvl9pPr>
              <a:defRPr sz="3118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11054004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1425" y="712788"/>
            <a:ext cx="4876384" cy="2494756"/>
          </a:xfrm>
        </p:spPr>
        <p:txBody>
          <a:bodyPr anchor="b"/>
          <a:lstStyle>
            <a:lvl1pPr>
              <a:defRPr sz="498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427693" y="1539425"/>
            <a:ext cx="7654171" cy="7598117"/>
          </a:xfrm>
        </p:spPr>
        <p:txBody>
          <a:bodyPr anchor="t"/>
          <a:lstStyle>
            <a:lvl1pPr marL="0" indent="0">
              <a:buNone/>
              <a:defRPr sz="4989"/>
            </a:lvl1pPr>
            <a:lvl2pPr marL="712775" indent="0">
              <a:buNone/>
              <a:defRPr sz="4365"/>
            </a:lvl2pPr>
            <a:lvl3pPr marL="1425550" indent="0">
              <a:buNone/>
              <a:defRPr sz="3742"/>
            </a:lvl3pPr>
            <a:lvl4pPr marL="2138324" indent="0">
              <a:buNone/>
              <a:defRPr sz="3118"/>
            </a:lvl4pPr>
            <a:lvl5pPr marL="2851099" indent="0">
              <a:buNone/>
              <a:defRPr sz="3118"/>
            </a:lvl5pPr>
            <a:lvl6pPr marL="3563874" indent="0">
              <a:buNone/>
              <a:defRPr sz="3118"/>
            </a:lvl6pPr>
            <a:lvl7pPr marL="4276649" indent="0">
              <a:buNone/>
              <a:defRPr sz="3118"/>
            </a:lvl7pPr>
            <a:lvl8pPr marL="4989424" indent="0">
              <a:buNone/>
              <a:defRPr sz="3118"/>
            </a:lvl8pPr>
            <a:lvl9pPr marL="5702198" indent="0">
              <a:buNone/>
              <a:defRPr sz="3118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41425" y="3207544"/>
            <a:ext cx="4876384" cy="5942372"/>
          </a:xfrm>
        </p:spPr>
        <p:txBody>
          <a:bodyPr/>
          <a:lstStyle>
            <a:lvl1pPr marL="0" indent="0">
              <a:buNone/>
              <a:defRPr sz="2494"/>
            </a:lvl1pPr>
            <a:lvl2pPr marL="712775" indent="0">
              <a:buNone/>
              <a:defRPr sz="2183"/>
            </a:lvl2pPr>
            <a:lvl3pPr marL="1425550" indent="0">
              <a:buNone/>
              <a:defRPr sz="1871"/>
            </a:lvl3pPr>
            <a:lvl4pPr marL="2138324" indent="0">
              <a:buNone/>
              <a:defRPr sz="1559"/>
            </a:lvl4pPr>
            <a:lvl5pPr marL="2851099" indent="0">
              <a:buNone/>
              <a:defRPr sz="1559"/>
            </a:lvl5pPr>
            <a:lvl6pPr marL="3563874" indent="0">
              <a:buNone/>
              <a:defRPr sz="1559"/>
            </a:lvl6pPr>
            <a:lvl7pPr marL="4276649" indent="0">
              <a:buNone/>
              <a:defRPr sz="1559"/>
            </a:lvl7pPr>
            <a:lvl8pPr marL="4989424" indent="0">
              <a:buNone/>
              <a:defRPr sz="1559"/>
            </a:lvl8pPr>
            <a:lvl9pPr marL="5702198" indent="0">
              <a:buNone/>
              <a:defRPr sz="155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E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361269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7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39456" y="569242"/>
            <a:ext cx="13040439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39456" y="2846200"/>
            <a:ext cx="13040439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9455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82D066-E1D5-435E-AAB1-000871C3FCD3}" type="datetimeFigureOut">
              <a:rPr lang="ar-EG" smtClean="0"/>
              <a:t>24/03/1444</a:t>
            </a:fld>
            <a:endParaRPr lang="ar-E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08285" y="9909729"/>
            <a:ext cx="5102781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E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041" y="9909729"/>
            <a:ext cx="3401854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7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8E38B-3A5B-40C5-9933-6260CA32EC75}" type="slidenum">
              <a:rPr lang="ar-EG" smtClean="0"/>
              <a:t>‹#›</a:t>
            </a:fld>
            <a:endParaRPr lang="ar-EG"/>
          </a:p>
        </p:txBody>
      </p:sp>
    </p:spTree>
    <p:extLst>
      <p:ext uri="{BB962C8B-B14F-4D97-AF65-F5344CB8AC3E}">
        <p14:creationId xmlns:p14="http://schemas.microsoft.com/office/powerpoint/2010/main" val="210540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425550" rtl="1" eaLnBrk="1" latinLnBrk="0" hangingPunct="1">
        <a:lnSpc>
          <a:spcPct val="90000"/>
        </a:lnSpc>
        <a:spcBef>
          <a:spcPct val="0"/>
        </a:spcBef>
        <a:buNone/>
        <a:defRPr sz="68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6387" indent="-356387" algn="r" defTabSz="1425550" rtl="1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sz="4365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742" kern="1200">
          <a:solidFill>
            <a:schemeClr val="tx1"/>
          </a:solidFill>
          <a:latin typeface="+mn-lt"/>
          <a:ea typeface="+mn-ea"/>
          <a:cs typeface="+mn-cs"/>
        </a:defRPr>
      </a:lvl2pPr>
      <a:lvl3pPr marL="178193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3118" kern="1200">
          <a:solidFill>
            <a:schemeClr val="tx1"/>
          </a:solidFill>
          <a:latin typeface="+mn-lt"/>
          <a:ea typeface="+mn-ea"/>
          <a:cs typeface="+mn-cs"/>
        </a:defRPr>
      </a:lvl3pPr>
      <a:lvl4pPr marL="2494712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3207487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92026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63303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5345811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6058586" indent="-356387" algn="r" defTabSz="1425550" rtl="1" eaLnBrk="1" latinLnBrk="0" hangingPunct="1">
        <a:lnSpc>
          <a:spcPct val="90000"/>
        </a:lnSpc>
        <a:spcBef>
          <a:spcPts val="780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1pPr>
      <a:lvl2pPr marL="712775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425550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3pPr>
      <a:lvl4pPr marL="21383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4pPr>
      <a:lvl5pPr marL="285109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5pPr>
      <a:lvl6pPr marL="356387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6pPr>
      <a:lvl7pPr marL="4276649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7pPr>
      <a:lvl8pPr marL="4989424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8pPr>
      <a:lvl9pPr marL="5702198" algn="r" defTabSz="1425550" rtl="1" eaLnBrk="1" latinLnBrk="0" hangingPunct="1">
        <a:defRPr sz="2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ctrTitle"/>
          </p:nvPr>
        </p:nvSpPr>
        <p:spPr>
          <a:xfrm>
            <a:off x="1889919" y="3176118"/>
            <a:ext cx="11339513" cy="2960873"/>
          </a:xfrm>
        </p:spPr>
        <p:txBody>
          <a:bodyPr>
            <a:normAutofit fontScale="90000"/>
          </a:bodyPr>
          <a:lstStyle/>
          <a:p>
            <a:r>
              <a:rPr lang="ar-EG" dirty="0"/>
              <a:t>نموذج لعرض المشروعات المتأهلة على مستوى المحافظات</a:t>
            </a:r>
            <a:endParaRPr lang="en-US" dirty="0"/>
          </a:p>
        </p:txBody>
      </p:sp>
      <p:sp>
        <p:nvSpPr>
          <p:cNvPr id="4" name="Subtitle 2"/>
          <p:cNvSpPr>
            <a:spLocks noGrp="1"/>
          </p:cNvSpPr>
          <p:nvPr>
            <p:ph type="subTitle" idx="1"/>
          </p:nvPr>
        </p:nvSpPr>
        <p:spPr>
          <a:xfrm>
            <a:off x="1889919" y="6251174"/>
            <a:ext cx="11339513" cy="2053317"/>
          </a:xfrm>
        </p:spPr>
        <p:txBody>
          <a:bodyPr/>
          <a:lstStyle/>
          <a:p>
            <a:r>
              <a:rPr lang="ar-EG" dirty="0"/>
              <a:t>المبادرة الوطنية للمشروعات الخضراء الذكية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50833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1039455" y="1702224"/>
            <a:ext cx="13040439" cy="1196251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6600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عن المشروع وفكرته</a:t>
            </a:r>
            <a:endParaRPr lang="en-US" sz="6600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1039455" y="3108413"/>
            <a:ext cx="13040439" cy="6311631"/>
          </a:xfrm>
          <a:prstGeom prst="rect">
            <a:avLst/>
          </a:prstGeom>
        </p:spPr>
        <p:txBody>
          <a:bodyPr vert="horz" lIns="113395" tIns="56698" rIns="113395" bIns="5669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مقدم المشروع </a:t>
            </a:r>
          </a:p>
          <a:p>
            <a:pPr lvl="0" algn="r" rtl="1">
              <a:defRPr/>
            </a:pPr>
            <a:r>
              <a:rPr lang="ar-SA" sz="3200" dirty="0">
                <a:solidFill>
                  <a:sysClr val="windowText" lastClr="000000"/>
                </a:solidFill>
              </a:rPr>
              <a:t>السيد عويس عمران عبيد </a:t>
            </a:r>
            <a:endParaRPr lang="ar-EG" sz="3200" dirty="0">
              <a:solidFill>
                <a:sysClr val="windowText" lastClr="000000"/>
              </a:solidFill>
            </a:endParaRPr>
          </a:p>
          <a:p>
            <a:pPr lvl="0" algn="r" rtl="1"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جامعة قناة السويس</a:t>
            </a:r>
          </a:p>
          <a:p>
            <a:pPr lvl="0" algn="r" rtl="1">
              <a:defRPr/>
            </a:pPr>
            <a:endParaRPr lang="ar-EG" sz="3200" dirty="0">
              <a:solidFill>
                <a:sysClr val="windowText" lastClr="000000"/>
              </a:solidFill>
            </a:endParaRPr>
          </a:p>
          <a:p>
            <a:pPr lvl="0" algn="r" rtl="1">
              <a:defRPr/>
            </a:pPr>
            <a:r>
              <a:rPr lang="ar-EG" sz="4000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عن المشروع :</a:t>
            </a:r>
          </a:p>
          <a:p>
            <a:pPr marL="0" indent="0" algn="r" rtl="1">
              <a:buNone/>
              <a:defRPr/>
            </a:pPr>
            <a:r>
              <a:rPr lang="ar-EG" sz="3200" dirty="0"/>
              <a:t>اسم المشروع :</a:t>
            </a:r>
            <a:r>
              <a:rPr lang="en-GB" sz="3200" dirty="0"/>
              <a:t>  </a:t>
            </a:r>
            <a:r>
              <a:rPr lang="ar-SA" sz="3200" dirty="0"/>
              <a:t>نظام أنذار ذكى بتقنية النانو للسيطرة</a:t>
            </a:r>
            <a:r>
              <a:rPr lang="ar-EG" sz="3200" dirty="0"/>
              <a:t> </a:t>
            </a:r>
            <a:r>
              <a:rPr lang="ar-SA" sz="3200" dirty="0"/>
              <a:t>والكشف المبكر عن سوسة النخيل الحمراء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إنشاء منصة الكترونية مع تطبيق الموبايل مزودة بنظم  لادارة حشرة سوسة النخيل الحمراء. وعمل نظام انذار مبكر ذكي ترسل رسائل نصية علي الهواتف الي المزارعين بخطر وجود سوسة النخيل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يعتمد نظام الكشف المبكر على المراقبة الصوتية لنشاط اليرقات داخل جذع النخيل استخدام جزيئات النانو من الخامات والمستخلصات الطبيعية للتحكم في يرقات الحشرة باشجار النخيل المصابة.</a:t>
            </a:r>
          </a:p>
          <a:p>
            <a:pPr marL="0" indent="0" algn="r" rtl="1">
              <a:buNone/>
              <a:defRPr/>
            </a:pPr>
            <a:r>
              <a:rPr lang="ar-EG" sz="3200" dirty="0">
                <a:solidFill>
                  <a:sysClr val="windowText" lastClr="000000"/>
                </a:solidFill>
              </a:rPr>
              <a:t>استخدام مستشعرات فائقة الصوت تعمل بالموجات فوق الصوتية لمكافحة والحد من مهاجمة الحشرة لاشجار النخيل</a:t>
            </a:r>
          </a:p>
        </p:txBody>
      </p:sp>
    </p:spTree>
    <p:extLst>
      <p:ext uri="{BB962C8B-B14F-4D97-AF65-F5344CB8AC3E}">
        <p14:creationId xmlns:p14="http://schemas.microsoft.com/office/powerpoint/2010/main" val="36437033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039456" y="1926508"/>
            <a:ext cx="13040439" cy="1643836"/>
          </a:xfrm>
          <a:prstGeom prst="rect">
            <a:avLst/>
          </a:prstGeom>
        </p:spPr>
        <p:txBody>
          <a:bodyPr vert="horz" lIns="113395" tIns="56698" rIns="113395" bIns="56698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defTabSz="1133947" rtl="1">
              <a:defRPr/>
            </a:pPr>
            <a:r>
              <a:rPr lang="ar-EG" sz="4960" b="1" dirty="0">
                <a:solidFill>
                  <a:sysClr val="windowText" lastClr="000000"/>
                </a:solidFill>
                <a:latin typeface="Calibri Light" panose="020F0302020204030204"/>
                <a:cs typeface="Times New Roman" panose="02020603050405020304" pitchFamily="18" charset="0"/>
              </a:rPr>
              <a:t>أثر المشروع وتطبيقاته</a:t>
            </a:r>
            <a:endParaRPr lang="en-US" sz="4960" b="1" dirty="0">
              <a:solidFill>
                <a:sysClr val="windowText" lastClr="000000"/>
              </a:solidFill>
              <a:latin typeface="Calibri Light" panose="020F0302020204030204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1039456" y="3737680"/>
            <a:ext cx="13040439" cy="5396112"/>
          </a:xfrm>
          <a:prstGeom prst="rect">
            <a:avLst/>
          </a:prstGeom>
        </p:spPr>
        <p:txBody>
          <a:bodyPr vert="horz" lIns="113395" tIns="56698" rIns="113395" bIns="56698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أثر المشروع الاقتصادي والاجتماعي والبيئي</a:t>
            </a:r>
            <a:endParaRPr lang="ar-EG" sz="3600" dirty="0">
              <a:solidFill>
                <a:sysClr val="windowText" lastClr="000000"/>
              </a:solidFill>
            </a:endParaRP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استخدام جزيئات النانو من الخامات والمستخلصات الطبيعية للتحكم في يرقات الحشرة باشجار النخيل المصابة.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الاعتمادعلى الطاقة الشمسية لتشغيل خط الانتاج والتعبئة للحد من مصادرالتلوث. اما المخلفات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الناتجةعن الانتاج فكلها مخلفات طبيعية وعضوية يتم اعادة تدويرها وانتاج سماد عضوى منها.</a:t>
            </a:r>
            <a:endParaRPr lang="ar-EG" sz="4400" b="1" dirty="0">
              <a:solidFill>
                <a:sysClr val="windowText" lastClr="000000"/>
              </a:solidFill>
              <a:latin typeface="Calibri" panose="020F0502020204030204"/>
              <a:cs typeface="Arial" panose="020B0604020202020204" pitchFamily="34" charset="0"/>
            </a:endParaRPr>
          </a:p>
          <a:p>
            <a:pPr marL="283487" indent="-283487" algn="r" defTabSz="1133947" rtl="1">
              <a:spcBef>
                <a:spcPts val="1240"/>
              </a:spcBef>
              <a:defRPr/>
            </a:pPr>
            <a:r>
              <a:rPr lang="ar-EG" sz="4400" b="1" dirty="0">
                <a:solidFill>
                  <a:sysClr val="windowText" lastClr="000000"/>
                </a:solidFill>
                <a:latin typeface="Calibri" panose="020F0502020204030204"/>
                <a:cs typeface="Arial" panose="020B0604020202020204" pitchFamily="34" charset="0"/>
              </a:rPr>
              <a:t>ما تم تنفيذه والخطط المستقبلية للمشروع </a:t>
            </a:r>
          </a:p>
          <a:p>
            <a:pPr marL="0" indent="0" algn="r" rtl="1">
              <a:buNone/>
              <a:defRPr/>
            </a:pPr>
            <a:r>
              <a:rPr lang="ar-EG" sz="3600" dirty="0">
                <a:solidFill>
                  <a:sysClr val="windowText" lastClr="000000"/>
                </a:solidFill>
              </a:rPr>
              <a:t>قيد التنفيذ _ تم تجربته علي مزارع كلية زراعة</a:t>
            </a:r>
          </a:p>
        </p:txBody>
      </p:sp>
    </p:spTree>
    <p:extLst>
      <p:ext uri="{BB962C8B-B14F-4D97-AF65-F5344CB8AC3E}">
        <p14:creationId xmlns:p14="http://schemas.microsoft.com/office/powerpoint/2010/main" val="868384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1041</TotalTime>
  <Words>180</Words>
  <Application>Microsoft Office PowerPoint</Application>
  <PresentationFormat>Custom</PresentationFormat>
  <Paragraphs>19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نموذج لعرض المشروعات المتأهلة على مستوى المحافظات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mohamed adel</dc:creator>
  <cp:lastModifiedBy>Mohamed Elmelegy</cp:lastModifiedBy>
  <cp:revision>23</cp:revision>
  <dcterms:created xsi:type="dcterms:W3CDTF">2022-09-29T13:35:57Z</dcterms:created>
  <dcterms:modified xsi:type="dcterms:W3CDTF">2022-10-19T21:11:30Z</dcterms:modified>
</cp:coreProperties>
</file>