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0" r:id="rId4"/>
    <p:sldId id="265" r:id="rId5"/>
    <p:sldId id="266" r:id="rId6"/>
    <p:sldId id="267" r:id="rId7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193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5016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0122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8255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0538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6862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291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3709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5815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1767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4358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9996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4667916"/>
            <a:ext cx="11339513" cy="2960873"/>
          </a:xfrm>
        </p:spPr>
        <p:txBody>
          <a:bodyPr>
            <a:noAutofit/>
          </a:bodyPr>
          <a:lstStyle/>
          <a:p>
            <a:r>
              <a:rPr lang="ar-EG" b="1" dirty="0"/>
              <a:t>إحياء تربية دودة القز وإنتاج الحرير الطبيعي بمحافظة قنا</a:t>
            </a:r>
            <a:br>
              <a:rPr lang="en-US" b="1" dirty="0"/>
            </a:b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964775" y="2905792"/>
            <a:ext cx="2870891" cy="650697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الاســــــــم      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</a:rPr>
              <a:t>الوظيفة         </a:t>
            </a: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30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</a:rPr>
              <a:t>الخلفية العلمية </a:t>
            </a: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marL="0" indent="0" algn="r" rtl="1"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endParaRPr lang="ar-EG" sz="223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الخبرات        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431" y="2848725"/>
            <a:ext cx="11300610" cy="626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/>
            <a:r>
              <a:rPr lang="ar-EG" sz="3472" b="1" dirty="0"/>
              <a:t>د/ وليد عبد الرحيم بريقع.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449" y="4062130"/>
            <a:ext cx="11392460" cy="573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المدير التنفيذي ( المؤسسة المصرية للتنمية المتكاملة ) النداء.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4497" y="4979414"/>
            <a:ext cx="11484346" cy="1208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دكتوراه في الإدارة الاستراتيجية بكلية إدارة الأعمال بلندن. </a:t>
            </a:r>
          </a:p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ماجستير إدارة الأعمال بالأكاديمية البحرية.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2128" y="6779246"/>
            <a:ext cx="11484346" cy="1688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مستشار إداري معتمد لدى الأمم المتحدة.</a:t>
            </a:r>
          </a:p>
          <a:p>
            <a:pPr algn="justLow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مدير إقليمي بمشروعات التنمية بجامعة ولاية </a:t>
            </a:r>
            <a:r>
              <a:rPr lang="ar-EG" sz="3472" b="1" dirty="0" err="1">
                <a:solidFill>
                  <a:schemeClr val="tx1"/>
                </a:solidFill>
              </a:rPr>
              <a:t>ميزورى</a:t>
            </a:r>
            <a:r>
              <a:rPr lang="ar-EG" sz="3472" b="1" dirty="0">
                <a:solidFill>
                  <a:schemeClr val="tx1"/>
                </a:solidFill>
              </a:rPr>
              <a:t> الأمريكية بالشرق الأوسط.</a:t>
            </a:r>
          </a:p>
        </p:txBody>
      </p:sp>
    </p:spTree>
    <p:extLst>
      <p:ext uri="{BB962C8B-B14F-4D97-AF65-F5344CB8AC3E}">
        <p14:creationId xmlns:p14="http://schemas.microsoft.com/office/powerpoint/2010/main" val="360397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964775" y="2647848"/>
            <a:ext cx="2870891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فكرة المشروع 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الفئة المستفيدة 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30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الميزة التنافسية: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431" y="2626173"/>
            <a:ext cx="11300610" cy="16952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/>
            <a:r>
              <a:rPr lang="ar-EG" sz="3472" b="1" dirty="0"/>
              <a:t>الإنتاج الأخضر للحرير الطبيعي عالي الجودة صديق للبيئة والتمكين الاقتصادي والاجتماعي للأسر الأكثر احتياجًا محققًا </a:t>
            </a:r>
            <a:r>
              <a:rPr lang="ar-EG" sz="3472" b="1" dirty="0">
                <a:solidFill>
                  <a:schemeClr val="accent6">
                    <a:lumMod val="75000"/>
                  </a:schemeClr>
                </a:solidFill>
              </a:rPr>
              <a:t>عشرة من أهداف التنمية الأممية المستدامة.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8582" y="4440165"/>
            <a:ext cx="11392460" cy="6266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EG" sz="3472" b="1" dirty="0"/>
              <a:t>الأسر الأكثر احتياجًا مع التركيز على تمكين المرأة.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0432" y="5342741"/>
            <a:ext cx="11484346" cy="4802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نموذج متفرد للإنتاج المتكامل للحرير الطبيعي معتمداً على استخدام مياه الصرف الصحي المعالج في زراعة أشجار التوت المتقزم.</a:t>
            </a:r>
          </a:p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يعتمد المشروع على سلاسل القيمة بدءًا من زراعة أشجار التوت والوصول إلى المنتج النهائي.</a:t>
            </a:r>
          </a:p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سد الفجوة الحالية بين الإنتاج والاستهلاك وتوفير العملة الصعبة. </a:t>
            </a:r>
          </a:p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نموذج اقتصادي تنموي كثيف العمالة قابل للتكرار.</a:t>
            </a:r>
          </a:p>
          <a:p>
            <a:pPr marL="566974" indent="-566974" algn="justLow" rtl="1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v"/>
            </a:pPr>
            <a:endParaRPr lang="ar-EG" sz="3472" b="1" dirty="0"/>
          </a:p>
          <a:p>
            <a:pPr marL="566974" indent="-566974" algn="justLow" rtl="1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v"/>
            </a:pPr>
            <a:endParaRPr lang="ar-EG" sz="3472" b="1" dirty="0"/>
          </a:p>
        </p:txBody>
      </p:sp>
    </p:spTree>
    <p:extLst>
      <p:ext uri="{BB962C8B-B14F-4D97-AF65-F5344CB8AC3E}">
        <p14:creationId xmlns:p14="http://schemas.microsoft.com/office/powerpoint/2010/main" val="3336906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964775" y="2647848"/>
            <a:ext cx="2882568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116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الاقتصادي: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31201" y="2938414"/>
            <a:ext cx="7969868" cy="28400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r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الحد من الاستيراد وتوفير العملة الأجنبية.</a:t>
            </a:r>
          </a:p>
          <a:p>
            <a:pPr marL="566974" indent="-566974" algn="r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جذب وتشجيع الصناعات ذات العائد المرتفع والمعتمدة على خيوط الحرير.</a:t>
            </a:r>
          </a:p>
          <a:p>
            <a:pPr marL="566974" indent="-566974" algn="r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التمكين الاقتصادي وتوفير فرص عمل تصل الى 4500 فرصة عمل مباشرة وغير مباشرة وزيادة الدخل.</a:t>
            </a:r>
          </a:p>
          <a:p>
            <a:pPr marL="566974" indent="-566974" algn="r" rtl="1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ar-EG" sz="2976" b="1" dirty="0">
                <a:solidFill>
                  <a:schemeClr val="accent6">
                    <a:lumMod val="75000"/>
                  </a:schemeClr>
                </a:solidFill>
              </a:rPr>
              <a:t>محققاً أربعة من أهداف التنمية الأممية المستدامة</a:t>
            </a:r>
            <a:r>
              <a:rPr lang="ar-EG" sz="2976" b="1" dirty="0"/>
              <a:t>.</a:t>
            </a:r>
          </a:p>
        </p:txBody>
      </p:sp>
      <p:pic>
        <p:nvPicPr>
          <p:cNvPr id="1026" name="Picture 2" descr="https://upload.wikimedia.org/wikipedia/commons/thumb/0/03/Sustainable_Development_Goal_1-ar.png/800px-Sustainable_Development_Goal_1-a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26" y="2647848"/>
            <a:ext cx="1917820" cy="148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7757" y="2669871"/>
            <a:ext cx="1917820" cy="1473096"/>
          </a:xfrm>
          <a:prstGeom prst="rect">
            <a:avLst/>
          </a:prstGeom>
        </p:spPr>
      </p:pic>
      <p:pic>
        <p:nvPicPr>
          <p:cNvPr id="1028" name="Picture 4" descr="https://upload.wikimedia.org/wikipedia/commons/thumb/1/1c/Sustainable_Development_Goal_5.ar.png/800px-Sustainable_Development_Goal_5.ar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0" y="4315695"/>
            <a:ext cx="1917820" cy="148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61607" y="4315695"/>
            <a:ext cx="1917820" cy="149874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48A2E-3334-99E6-964C-E278B60F5999}"/>
              </a:ext>
            </a:extLst>
          </p:cNvPr>
          <p:cNvSpPr txBox="1">
            <a:spLocks/>
          </p:cNvSpPr>
          <p:nvPr/>
        </p:nvSpPr>
        <p:spPr>
          <a:xfrm>
            <a:off x="12100779" y="5562691"/>
            <a:ext cx="2882568" cy="1234005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116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الاجتماعي: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01D0D4-98FB-E27C-F76E-27324FF936DA}"/>
              </a:ext>
            </a:extLst>
          </p:cNvPr>
          <p:cNvSpPr txBox="1"/>
          <p:nvPr/>
        </p:nvSpPr>
        <p:spPr>
          <a:xfrm>
            <a:off x="817789" y="5913392"/>
            <a:ext cx="11335978" cy="34420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إتاحة فرص عمل لائقة للمرأة الريفية.</a:t>
            </a:r>
          </a:p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الحد من ظاهرة الهجرة الداخلية من محافظة قنا.</a:t>
            </a:r>
          </a:p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رفع الوعى الاجتماعي للمرأة من خلال البرامج التدريبية والتوعوية.</a:t>
            </a:r>
          </a:p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إحياء صناعة الفركة اعتمادًا على خيوط الحرير الطبيعي.</a:t>
            </a:r>
          </a:p>
          <a:p>
            <a:pPr marL="566974" indent="-566974" algn="r" rtl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ar-EG" sz="2976" b="1" dirty="0">
                <a:solidFill>
                  <a:schemeClr val="accent6">
                    <a:lumMod val="75000"/>
                  </a:schemeClr>
                </a:solidFill>
              </a:rPr>
              <a:t>محققًا هدفين من أهداف التنمية الأممية المستدامة.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5534D1-A6AB-C6C2-9244-C0F9CA6775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5420" y="6113501"/>
            <a:ext cx="1917820" cy="1468471"/>
          </a:xfrm>
          <a:prstGeom prst="rect">
            <a:avLst/>
          </a:prstGeom>
        </p:spPr>
      </p:pic>
      <p:pic>
        <p:nvPicPr>
          <p:cNvPr id="12" name="Picture 8" descr="https://upload.wikimedia.org/wikipedia/commons/thumb/b/ba/Sustainable_Development_Goal_10-ar.png/800px-Sustainable_Development_Goal_10-ar.png">
            <a:extLst>
              <a:ext uri="{FF2B5EF4-FFF2-40B4-BE49-F238E27FC236}">
                <a16:creationId xmlns:a16="http://schemas.microsoft.com/office/drawing/2014/main" id="{667F5DF7-903C-FF93-99F8-B67C61956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19" y="7899357"/>
            <a:ext cx="1917820" cy="1462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20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2049556" y="2833308"/>
            <a:ext cx="2882568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البيـــــــئي: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9589" y="2996764"/>
            <a:ext cx="11484346" cy="43668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الاعتماد الكامل على مصادر الطاقة المتجددة (الطاقة الشمسية) في إدارة وتشغيل عناصر المشروع.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العمل على الإدارة المتكاملة للمخلفات المتولدة وإعادة تدويرها. 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الحد من الأثر البيئي لمحطات معالجة الصرف الصحي.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زيادة الغطاء النباتي بالمناطق الصحراوية للحد من التصحر.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الحد من انبعاث غازات الاحتباس الحرارى والتكيف مع التغيرات المناخية.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الاعتماد على الزراعة النظيفة صديقة البيئة.</a:t>
            </a:r>
          </a:p>
          <a:p>
            <a:pPr marL="566974" indent="-566974" algn="justLow" rtl="1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schemeClr val="accent6">
                    <a:lumMod val="75000"/>
                  </a:schemeClr>
                </a:solidFill>
              </a:rPr>
              <a:t>محققًا أربعة من أهداف التنمية الأممية المستدامة.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248" y="7479766"/>
            <a:ext cx="2537145" cy="17248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2019" y="7479766"/>
            <a:ext cx="2537145" cy="1724872"/>
          </a:xfrm>
          <a:prstGeom prst="rect">
            <a:avLst/>
          </a:prstGeom>
        </p:spPr>
      </p:pic>
      <p:pic>
        <p:nvPicPr>
          <p:cNvPr id="2050" name="Picture 2" descr="https://upload.wikimedia.org/wikipedia/commons/thumb/1/11/Sustainable_Development_Goal_13-ar.png/800px-Sustainable_Development_Goal_13-ar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985" y="7479766"/>
            <a:ext cx="2557340" cy="172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25937" y="7487429"/>
            <a:ext cx="2520627" cy="167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98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964775" y="2647848"/>
            <a:ext cx="2882568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3570" y="2818755"/>
            <a:ext cx="12206653" cy="40765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480" b="1" dirty="0">
                <a:solidFill>
                  <a:sysClr val="windowText" lastClr="000000"/>
                </a:solidFill>
              </a:rPr>
              <a:t>زراعة مساحة (20) فدانًا من أشجار التوت المتقزم بنظام الري الحديث.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480" b="1" dirty="0">
                <a:solidFill>
                  <a:sysClr val="windowText" lastClr="000000"/>
                </a:solidFill>
              </a:rPr>
              <a:t>تم إنشاء (3) وحدات لإنتاج الكهرباء باستخدام الطاقة الشمسية قدرة (30) حصانا. 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480" b="1" dirty="0">
                <a:solidFill>
                  <a:sysClr val="windowText" lastClr="000000"/>
                </a:solidFill>
              </a:rPr>
              <a:t>تم إنشاء مشتل لأشجار التوت المتقزم بمساحة (5) أفدنة. 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480" b="1" dirty="0">
                <a:solidFill>
                  <a:sysClr val="windowText" lastClr="000000"/>
                </a:solidFill>
              </a:rPr>
              <a:t>إنشاء مبنى مركزي لتربية الديدان وصناعة الحرير والتدريب على مساحة ( 1200 م2).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480" b="1" dirty="0">
                <a:solidFill>
                  <a:sysClr val="windowText" lastClr="000000"/>
                </a:solidFill>
              </a:rPr>
              <a:t>مجفف شرانق (صناعة مصرية ) بتصميم خبراء النداء.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3025" b="1" dirty="0">
                <a:solidFill>
                  <a:sysClr val="windowText" lastClr="000000"/>
                </a:solidFill>
              </a:rPr>
              <a:t>عنبر شامل معدات آلية لحل شرانق الحرير بتصميم خبراء النداء (</a:t>
            </a:r>
            <a:r>
              <a:rPr lang="ar-EG" sz="3025" b="1" dirty="0">
                <a:solidFill>
                  <a:srgbClr val="00B050"/>
                </a:solidFill>
              </a:rPr>
              <a:t>صناعة مصرية</a:t>
            </a:r>
            <a:r>
              <a:rPr lang="ar-EG" sz="3025" b="1" dirty="0">
                <a:solidFill>
                  <a:sysClr val="windowText" lastClr="000000"/>
                </a:solidFill>
              </a:rPr>
              <a:t>) ومعدات تسدية نسيج ومعدات قص السجاد.  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480" b="1" dirty="0">
                <a:solidFill>
                  <a:sysClr val="windowText" lastClr="000000"/>
                </a:solidFill>
              </a:rPr>
              <a:t>عنبر لأعمال النسيج والسجاد يشمل أنوال الفركة والسجاد. 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480" b="1" dirty="0">
                <a:solidFill>
                  <a:sysClr val="windowText" lastClr="000000"/>
                </a:solidFill>
              </a:rPr>
              <a:t>معدات تدوير لفرم المخلفات الزراعية وعمل كومات سماد.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480" b="1" dirty="0">
                <a:solidFill>
                  <a:sysClr val="windowText" lastClr="000000"/>
                </a:solidFill>
              </a:rPr>
              <a:t>أحواض غسيل سجاد للتشطيب النهائي.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6C86A-06E4-BA1B-CB4E-517916267AD5}"/>
              </a:ext>
            </a:extLst>
          </p:cNvPr>
          <p:cNvSpPr txBox="1">
            <a:spLocks/>
          </p:cNvSpPr>
          <p:nvPr/>
        </p:nvSpPr>
        <p:spPr>
          <a:xfrm>
            <a:off x="12100779" y="6230739"/>
            <a:ext cx="2882568" cy="3271591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480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الخطط المستقبلية: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0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097145-90C5-05DE-81CF-3950C68A2C75}"/>
              </a:ext>
            </a:extLst>
          </p:cNvPr>
          <p:cNvSpPr txBox="1"/>
          <p:nvPr/>
        </p:nvSpPr>
        <p:spPr>
          <a:xfrm>
            <a:off x="773816" y="6895256"/>
            <a:ext cx="11866407" cy="27637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توسيع الرقعة الخضراء بزيادة مساحة اشجار التوت الى (1000 فدان).  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480" b="1" dirty="0">
                <a:solidFill>
                  <a:sysClr val="windowText" lastClr="000000"/>
                </a:solidFill>
              </a:rPr>
              <a:t>زيادة عنابر تربية الديدان لاستيعاب توسعات المشروع لإنتاج (100طن) حرير بدلا من (2طن).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زيادة عدد مجففات الشرانق لاستيعاب الطاقة الإنتاجية من الشرانق. 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زيادة معدات حل الحرير لاستيعاب الطاقة التوسعية للمشروع.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زيادة عدد أنوال المنسوجات الحريرية والسجاد لاستيعاب طاقة المشروع التوسعية.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إنشاء أول مركز بحثى لتطوير إنتاج البيض المخصب بالشرق الأوسط بخبرات مصرية.</a:t>
            </a:r>
          </a:p>
        </p:txBody>
      </p:sp>
    </p:spTree>
    <p:extLst>
      <p:ext uri="{BB962C8B-B14F-4D97-AF65-F5344CB8AC3E}">
        <p14:creationId xmlns:p14="http://schemas.microsoft.com/office/powerpoint/2010/main" val="5890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</TotalTime>
  <Words>515</Words>
  <Application>Microsoft Office PowerPoint</Application>
  <PresentationFormat>Custom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إحياء تربية دودة القز وإنتاج الحرير الطبيعي بمحافظة قنا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76</cp:revision>
  <dcterms:created xsi:type="dcterms:W3CDTF">2022-09-29T13:35:57Z</dcterms:created>
  <dcterms:modified xsi:type="dcterms:W3CDTF">2022-10-22T03:00:07Z</dcterms:modified>
</cp:coreProperties>
</file>