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1" r:id="rId3"/>
    <p:sldId id="262" r:id="rId4"/>
    <p:sldId id="263" r:id="rId5"/>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64D006-6AB4-495C-A803-DB49E7601B55}"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131295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4D006-6AB4-495C-A803-DB49E7601B55}"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155930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4D006-6AB4-495C-A803-DB49E7601B55}"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204437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4D006-6AB4-495C-A803-DB49E7601B55}"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73651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4D006-6AB4-495C-A803-DB49E7601B55}"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255653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64D006-6AB4-495C-A803-DB49E7601B55}"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349525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64D006-6AB4-495C-A803-DB49E7601B55}" type="datetimeFigureOut">
              <a:rPr lang="ar-EG" smtClean="0"/>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114129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64D006-6AB4-495C-A803-DB49E7601B55}" type="datetimeFigureOut">
              <a:rPr lang="ar-EG" smtClean="0"/>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144236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4D006-6AB4-495C-A803-DB49E7601B55}" type="datetimeFigureOut">
              <a:rPr lang="ar-EG" smtClean="0"/>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329216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AD64D006-6AB4-495C-A803-DB49E7601B55}"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253252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AD64D006-6AB4-495C-A803-DB49E7601B55}"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2D2551F-A911-4984-8461-E22A01CF5E69}" type="slidenum">
              <a:rPr lang="ar-EG" smtClean="0"/>
              <a:t>‹#›</a:t>
            </a:fld>
            <a:endParaRPr lang="ar-EG"/>
          </a:p>
        </p:txBody>
      </p:sp>
    </p:spTree>
    <p:extLst>
      <p:ext uri="{BB962C8B-B14F-4D97-AF65-F5344CB8AC3E}">
        <p14:creationId xmlns:p14="http://schemas.microsoft.com/office/powerpoint/2010/main" val="261941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AD64D006-6AB4-495C-A803-DB49E7601B55}" type="datetimeFigureOut">
              <a:rPr lang="ar-EG" smtClean="0"/>
              <a:t>29/03/1444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92D2551F-A911-4984-8461-E22A01CF5E69}" type="slidenum">
              <a:rPr lang="ar-EG" smtClean="0"/>
              <a:t>‹#›</a:t>
            </a:fld>
            <a:endParaRPr lang="ar-EG"/>
          </a:p>
        </p:txBody>
      </p:sp>
    </p:spTree>
    <p:extLst>
      <p:ext uri="{BB962C8B-B14F-4D97-AF65-F5344CB8AC3E}">
        <p14:creationId xmlns:p14="http://schemas.microsoft.com/office/powerpoint/2010/main" val="3043951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drive/folders/1tY135klVBkB-mOTePISQQzlvjlsnTZjx?usp=sharin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950161" y="7388404"/>
            <a:ext cx="8872025" cy="511235"/>
          </a:xfrm>
        </p:spPr>
        <p:txBody>
          <a:bodyPr>
            <a:normAutofit lnSpcReduction="10000"/>
          </a:bodyPr>
          <a:lstStyle/>
          <a:p>
            <a:r>
              <a:rPr lang="ar-EG" sz="3200" b="1" dirty="0"/>
              <a:t>المبادرة الوطنية للمشروعات الخضراء الذكية</a:t>
            </a:r>
            <a:endParaRPr lang="en-US" sz="3200" b="1" dirty="0"/>
          </a:p>
        </p:txBody>
      </p:sp>
      <p:pic>
        <p:nvPicPr>
          <p:cNvPr id="7" name="Picture 3">
            <a:extLst>
              <a:ext uri="{FF2B5EF4-FFF2-40B4-BE49-F238E27FC236}">
                <a16:creationId xmlns:a16="http://schemas.microsoft.com/office/drawing/2014/main" id="{64149F82-A75B-744C-4BE7-43B74E423FAC}"/>
              </a:ext>
            </a:extLst>
          </p:cNvPr>
          <p:cNvPicPr>
            <a:picLocks noChangeAspect="1"/>
          </p:cNvPicPr>
          <p:nvPr/>
        </p:nvPicPr>
        <p:blipFill rotWithShape="1">
          <a:blip r:embed="rId2"/>
          <a:srcRect l="15532" t="8844" r="-3" b="8775"/>
          <a:stretch/>
        </p:blipFill>
        <p:spPr>
          <a:xfrm>
            <a:off x="5140033" y="3098663"/>
            <a:ext cx="5073747" cy="2247243"/>
          </a:xfrm>
          <a:prstGeom prst="rect">
            <a:avLst/>
          </a:prstGeom>
        </p:spPr>
      </p:pic>
      <p:sp>
        <p:nvSpPr>
          <p:cNvPr id="9" name="مربع نص 8">
            <a:extLst>
              <a:ext uri="{FF2B5EF4-FFF2-40B4-BE49-F238E27FC236}">
                <a16:creationId xmlns:a16="http://schemas.microsoft.com/office/drawing/2014/main" id="{D698DB3D-6ED9-9680-721C-5D5A0F95C2BC}"/>
              </a:ext>
            </a:extLst>
          </p:cNvPr>
          <p:cNvSpPr txBox="1"/>
          <p:nvPr/>
        </p:nvSpPr>
        <p:spPr>
          <a:xfrm>
            <a:off x="3134214" y="5680297"/>
            <a:ext cx="8598877" cy="1346010"/>
          </a:xfrm>
          <a:prstGeom prst="rect">
            <a:avLst/>
          </a:prstGeom>
          <a:noFill/>
        </p:spPr>
        <p:txBody>
          <a:bodyPr wrap="square">
            <a:spAutoFit/>
          </a:bodyPr>
          <a:lstStyle/>
          <a:p>
            <a:pPr algn="r" defTabSz="914400" rtl="1">
              <a:lnSpc>
                <a:spcPct val="90000"/>
              </a:lnSpc>
              <a:spcBef>
                <a:spcPts val="1000"/>
              </a:spcBef>
              <a:defRPr/>
            </a:pPr>
            <a:r>
              <a:rPr lang="ar-EG" sz="2400" b="1" dirty="0">
                <a:solidFill>
                  <a:srgbClr val="C00000"/>
                </a:solidFill>
                <a:latin typeface="Calibri" panose="020F0502020204030204"/>
                <a:cs typeface="Arial" panose="020B0604020202020204" pitchFamily="34" charset="0"/>
              </a:rPr>
              <a:t>مقدم المشروع :</a:t>
            </a:r>
            <a:r>
              <a:rPr lang="ar-EG" sz="2400" b="1" dirty="0">
                <a:latin typeface="Calibri" panose="020F0502020204030204"/>
                <a:cs typeface="Arial" panose="020B0604020202020204" pitchFamily="34" charset="0"/>
              </a:rPr>
              <a:t> </a:t>
            </a:r>
            <a:r>
              <a:rPr lang="ar-EG" sz="2400" b="1" dirty="0">
                <a:latin typeface="CairoRegular"/>
              </a:rPr>
              <a:t>ماجد محمود احمد </a:t>
            </a:r>
            <a:r>
              <a:rPr lang="ar-EG" sz="2400" b="1" dirty="0" err="1">
                <a:latin typeface="CairoRegular"/>
              </a:rPr>
              <a:t>الحلفاوى</a:t>
            </a:r>
            <a:endParaRPr lang="ar-EG" sz="2400" b="1" dirty="0">
              <a:latin typeface="Calibri" panose="020F0502020204030204"/>
              <a:cs typeface="Arial" panose="020B0604020202020204" pitchFamily="34" charset="0"/>
            </a:endParaRPr>
          </a:p>
          <a:p>
            <a:pPr algn="r" defTabSz="914400" rtl="1">
              <a:lnSpc>
                <a:spcPct val="90000"/>
              </a:lnSpc>
              <a:spcBef>
                <a:spcPts val="1000"/>
              </a:spcBef>
              <a:defRPr/>
            </a:pPr>
            <a:r>
              <a:rPr lang="ar-EG" sz="2400" b="1" dirty="0">
                <a:solidFill>
                  <a:srgbClr val="C00000"/>
                </a:solidFill>
                <a:latin typeface="Calibri" panose="020F0502020204030204"/>
                <a:cs typeface="Arial" panose="020B0604020202020204" pitchFamily="34" charset="0"/>
              </a:rPr>
              <a:t>الوظيفة : </a:t>
            </a:r>
            <a:r>
              <a:rPr lang="ar-EG" sz="2400" b="1" dirty="0">
                <a:latin typeface="Calibri" panose="020F0502020204030204"/>
                <a:cs typeface="Arial" panose="020B0604020202020204" pitchFamily="34" charset="0"/>
              </a:rPr>
              <a:t>مدير الموارد البشرية – شركة نستله للمياه مصر.</a:t>
            </a:r>
          </a:p>
          <a:p>
            <a:pPr algn="r" defTabSz="914400" rtl="1">
              <a:lnSpc>
                <a:spcPct val="90000"/>
              </a:lnSpc>
              <a:spcBef>
                <a:spcPts val="1000"/>
              </a:spcBef>
              <a:defRPr/>
            </a:pPr>
            <a:r>
              <a:rPr lang="ar-EG" sz="2400" b="1" dirty="0">
                <a:solidFill>
                  <a:srgbClr val="C00000"/>
                </a:solidFill>
                <a:latin typeface="Calibri" panose="020F0502020204030204"/>
                <a:cs typeface="Arial" panose="020B0604020202020204" pitchFamily="34" charset="0"/>
              </a:rPr>
              <a:t>الخلفية العلمية/الخبرات: </a:t>
            </a:r>
            <a:r>
              <a:rPr lang="ar-EG" sz="2400" b="1" dirty="0">
                <a:latin typeface="Calibri" panose="020F0502020204030204"/>
                <a:cs typeface="Arial" panose="020B0604020202020204" pitchFamily="34" charset="0"/>
              </a:rPr>
              <a:t>رئيس فريق مشروعات </a:t>
            </a:r>
            <a:r>
              <a:rPr lang="ar-EG" sz="2400" b="1" dirty="0" err="1">
                <a:latin typeface="Calibri" panose="020F0502020204030204"/>
                <a:cs typeface="Arial" panose="020B0604020202020204" pitchFamily="34" charset="0"/>
              </a:rPr>
              <a:t>الإستدامة</a:t>
            </a:r>
            <a:r>
              <a:rPr lang="ar-EG" sz="2400" b="1" dirty="0">
                <a:latin typeface="Calibri" panose="020F0502020204030204"/>
                <a:cs typeface="Arial" panose="020B0604020202020204" pitchFamily="34" charset="0"/>
              </a:rPr>
              <a:t> بمصنع الشركة </a:t>
            </a:r>
          </a:p>
        </p:txBody>
      </p:sp>
    </p:spTree>
    <p:extLst>
      <p:ext uri="{BB962C8B-B14F-4D97-AF65-F5344CB8AC3E}">
        <p14:creationId xmlns:p14="http://schemas.microsoft.com/office/powerpoint/2010/main" val="59159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229225" y="1810686"/>
            <a:ext cx="2660899" cy="75743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ar-EG"/>
            </a:defPPr>
            <a:lvl1pPr marR="0" lvl="0" indent="0" algn="r" rtl="1" fontAlgn="auto">
              <a:lnSpc>
                <a:spcPct val="90000"/>
              </a:lnSpc>
              <a:spcBef>
                <a:spcPct val="0"/>
              </a:spcBef>
              <a:spcAft>
                <a:spcPts val="0"/>
              </a:spcAft>
              <a:buClrTx/>
              <a:buSzTx/>
              <a:buFontTx/>
              <a:buNone/>
              <a:tabLst/>
              <a:defRPr kumimoji="0" sz="3600" b="0" i="0" u="none" strike="noStrike" cap="none" spc="0" normalizeH="0" baseline="0">
                <a:ln>
                  <a:noFill/>
                </a:ln>
                <a:solidFill>
                  <a:sysClr val="windowText" lastClr="000000"/>
                </a:solidFill>
                <a:effectLst/>
                <a:uLnTx/>
                <a:uFillTx/>
                <a:latin typeface="Calibri Light" panose="020F0302020204030204"/>
                <a:ea typeface="+mj-ea"/>
                <a:cs typeface="Times New Roman" panose="02020603050405020304" pitchFamily="18" charset="0"/>
              </a:defRPr>
            </a:lvl1pPr>
          </a:lstStyle>
          <a:p>
            <a:r>
              <a:rPr lang="ar-EG" dirty="0"/>
              <a:t>المشروع وفكرته</a:t>
            </a:r>
            <a:endParaRPr lang="en-US" dirty="0"/>
          </a:p>
        </p:txBody>
      </p:sp>
      <p:sp>
        <p:nvSpPr>
          <p:cNvPr id="9" name="Content Placeholder 2"/>
          <p:cNvSpPr txBox="1">
            <a:spLocks/>
          </p:cNvSpPr>
          <p:nvPr/>
        </p:nvSpPr>
        <p:spPr>
          <a:xfrm>
            <a:off x="1745026" y="2846717"/>
            <a:ext cx="11769969" cy="7228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sz="1800" b="1" dirty="0">
                <a:latin typeface="Roboto" panose="02000000000000000000" pitchFamily="2" charset="0"/>
                <a:cs typeface="Arial" panose="020B0604020202020204" pitchFamily="34" charset="0"/>
              </a:rPr>
              <a:t>ظهرت فكرة هذا المشروع عندما أجرينا بحثا ميدانيا مع جامعي المخلفات في جميع أنحاء محافظة القليوبية حيث علمنا أن مشكلتهم الرئيسية في جمع المخلفات هي كيفية ضغطها، ومكان ضغطها ومكان تخزين المخلفات التى يتم فرزها نظرا لكبر حجم السعه التخزيتيه لتلك المخلفات، لذا طرات فكرة امتلاك هذا النوع من المكابس المحمولة المتنقله التي يمكنها الوصول إلى جميع الأماكن وإيجاد طريقة مناسبة لجامعى المخلفات لحفظ حقوقهم الماديه في ما يتم جمعه يوميا من المخلفات و انشاء قاعدة بيانات كبيره تضم كل القائمين علي هذا العمل يُمكْنهم من اجراء اتحاد عمال للمهنه مبني علي مدخلات صحيحه تعكس عدد المشاركين الحقيقي، فضلا عن وضع ضوابط لتحديد جودة المنتج "المخلفات المجمعة والمفروزة" وتتبعها وكذلك الاستفاده القصوي من المساحة المستخدمة للتخزين،</a:t>
            </a:r>
            <a:r>
              <a:rPr lang="en-GB" sz="1800" b="1" dirty="0">
                <a:latin typeface="Roboto" panose="02000000000000000000" pitchFamily="2" charset="0"/>
                <a:cs typeface="Arial" panose="020B0604020202020204" pitchFamily="34" charset="0"/>
              </a:rPr>
              <a:t> </a:t>
            </a:r>
            <a:r>
              <a:rPr lang="ar-EG" sz="1800" b="1" dirty="0">
                <a:latin typeface="Roboto" panose="02000000000000000000" pitchFamily="2" charset="0"/>
                <a:cs typeface="Arial" panose="020B0604020202020204" pitchFamily="34" charset="0"/>
              </a:rPr>
              <a:t>وتقليل الوقت، ورضا المستخدم النهائي "المصانع".و ذلك عن طريق تركيب مكبس محمول متنقل خاص بالمخلفات البلاستيكية " </a:t>
            </a:r>
            <a:r>
              <a:rPr lang="en-US" sz="1800" b="1" dirty="0">
                <a:latin typeface="Roboto" panose="02000000000000000000" pitchFamily="2" charset="0"/>
                <a:cs typeface="Arial" panose="020B0604020202020204" pitchFamily="34" charset="0"/>
              </a:rPr>
              <a:t>PETE,LDPE&amp;HDPE " </a:t>
            </a:r>
            <a:r>
              <a:rPr lang="ar-EG" sz="1800" b="1" dirty="0">
                <a:latin typeface="Roboto" panose="02000000000000000000" pitchFamily="2" charset="0"/>
                <a:cs typeface="Arial" panose="020B0604020202020204" pitchFamily="34" charset="0"/>
              </a:rPr>
              <a:t>بسعة 1 طن يسمى "اكبسني" في البداية سيتم تنفيذها في نطاق محدد داخل محافظة القليوبية من خلال تطبيق ذكى لتتبع دورة المخلفات من المصدر)مثل المصانع ، مقالب المخلفات والنباشين( الي اماكن اعادة تدوير المخلفات البلاستيكية داخل نطاق محدد "فى بداية المشروع" و ايضا جهاز التتبع للسياره الذي يسهم ايجابيا في توفير الوقت و تكثيف الجهود التي و من شأنها ان تساهم في زيادة دخل الفئات المذكوره، وسيتم تجميع نقاط من خلال تطبيق الايصالات المُميكنه) سيتم الشرح لاحقا( يمكن استبدالها بهدايا عينية بسيطة طبقا للكميات وعدد النقاط مثل : (بطاطين، تسديد مصاريف المدارس الحكومية،..).</a:t>
            </a:r>
          </a:p>
          <a:p>
            <a:pPr marL="0" indent="0" algn="r" rtl="1">
              <a:lnSpc>
                <a:spcPct val="100000"/>
              </a:lnSpc>
              <a:spcBef>
                <a:spcPts val="0"/>
              </a:spcBef>
              <a:buNone/>
            </a:pPr>
            <a:r>
              <a:rPr lang="ar-EG" sz="2400" b="1" dirty="0">
                <a:solidFill>
                  <a:srgbClr val="C00000"/>
                </a:solidFill>
                <a:latin typeface="Calibri" panose="020F0502020204030204" pitchFamily="34" charset="0"/>
                <a:ea typeface="Calibri" panose="020F0502020204030204" pitchFamily="34" charset="0"/>
              </a:rPr>
              <a:t>" فيديو توضيحى"</a:t>
            </a:r>
            <a:endParaRPr lang="en-US" sz="2400" b="1" dirty="0">
              <a:solidFill>
                <a:srgbClr val="C00000"/>
              </a:solidFill>
              <a:latin typeface="Times New Roman" panose="02020603050405020304" pitchFamily="18" charset="0"/>
              <a:ea typeface="Calibri" panose="020F0502020204030204" pitchFamily="34" charset="0"/>
            </a:endParaRPr>
          </a:p>
          <a:p>
            <a:pPr marL="0" indent="0" rtl="1">
              <a:lnSpc>
                <a:spcPct val="100000"/>
              </a:lnSpc>
              <a:spcBef>
                <a:spcPts val="0"/>
              </a:spcBef>
              <a:buNone/>
            </a:pPr>
            <a:r>
              <a:rPr lang="en-US" sz="2400" u="sng" dirty="0">
                <a:latin typeface="Times New Roman" panose="02020603050405020304" pitchFamily="18" charset="0"/>
                <a:ea typeface="Calibri" panose="020F0502020204030204" pitchFamily="34" charset="0"/>
                <a:hlinkClick r:id="rId2"/>
              </a:rPr>
              <a:t>https://drive.google.com/drive/folders/1tY135klVBkB-mOTePISQQzlvjlsnTZjx?usp=sharing</a:t>
            </a:r>
            <a:endParaRPr lang="en-US" sz="2400" u="sng" dirty="0">
              <a:latin typeface="Times New Roman" panose="02020603050405020304" pitchFamily="18" charset="0"/>
              <a:ea typeface="Calibri" panose="020F0502020204030204" pitchFamily="34" charset="0"/>
            </a:endParaRPr>
          </a:p>
          <a:p>
            <a:pPr marL="0" indent="0" rtl="1">
              <a:lnSpc>
                <a:spcPct val="100000"/>
              </a:lnSpc>
              <a:spcBef>
                <a:spcPts val="0"/>
              </a:spcBef>
              <a:buNone/>
            </a:pPr>
            <a:endParaRPr lang="ar-EG" sz="1100" b="1" dirty="0">
              <a:latin typeface="CairoRegular"/>
              <a:cs typeface="Arial" panose="020B0604020202020204" pitchFamily="34" charset="0"/>
            </a:endParaRPr>
          </a:p>
          <a:p>
            <a:pPr marL="0" indent="0" algn="just" rtl="1">
              <a:lnSpc>
                <a:spcPct val="100000"/>
              </a:lnSpc>
              <a:buNone/>
            </a:pPr>
            <a:r>
              <a:rPr lang="ar-SA" sz="1600" b="1" dirty="0">
                <a:latin typeface="Roboto" panose="02000000000000000000" pitchFamily="2" charset="0"/>
                <a:cs typeface="Arial" panose="020B0604020202020204" pitchFamily="34" charset="0"/>
              </a:rPr>
              <a:t> استخدام شاحنة متوسطة الحجم ( حمولة 6 طن)</a:t>
            </a:r>
            <a:r>
              <a:rPr lang="ar-EG" sz="1600" b="1" dirty="0">
                <a:latin typeface="Roboto" panose="02000000000000000000" pitchFamily="2" charset="0"/>
                <a:cs typeface="Arial" panose="020B0604020202020204" pitchFamily="34" charset="0"/>
              </a:rPr>
              <a:t>، </a:t>
            </a:r>
            <a:r>
              <a:rPr lang="ar-SA" sz="1600" b="1" dirty="0">
                <a:latin typeface="Roboto" panose="02000000000000000000" pitchFamily="2" charset="0"/>
                <a:cs typeface="Arial" panose="020B0604020202020204" pitchFamily="34" charset="0"/>
              </a:rPr>
              <a:t> تزويد الشاحنه بمكبس محمول لضغط البلاستيك مصمم بتصميم خاص يتناسب مع حجم الشاحنة</a:t>
            </a:r>
            <a:r>
              <a:rPr lang="ar-EG" sz="1600" b="1" dirty="0">
                <a:latin typeface="Roboto" panose="02000000000000000000" pitchFamily="2" charset="0"/>
                <a:cs typeface="Arial" panose="020B0604020202020204" pitchFamily="34" charset="0"/>
              </a:rPr>
              <a:t>،</a:t>
            </a:r>
            <a:r>
              <a:rPr lang="ar-SA" sz="1600" b="1" dirty="0">
                <a:latin typeface="Roboto" panose="02000000000000000000" pitchFamily="2" charset="0"/>
                <a:cs typeface="Arial" panose="020B0604020202020204" pitchFamily="34" charset="0"/>
              </a:rPr>
              <a:t> تزويد سقف وجدران الشاحنة بألواح شمسية لإنتاج الكهرباء الكافية التي يمكنها إدارة احتياجات المكبس من الطاقة</a:t>
            </a:r>
            <a:r>
              <a:rPr lang="ar-EG" sz="1600" b="1" dirty="0">
                <a:latin typeface="Roboto" panose="02000000000000000000" pitchFamily="2" charset="0"/>
                <a:cs typeface="Arial" panose="020B0604020202020204" pitchFamily="34" charset="0"/>
              </a:rPr>
              <a:t>،</a:t>
            </a:r>
            <a:r>
              <a:rPr lang="ar-SA" sz="1600" b="1" dirty="0">
                <a:latin typeface="Roboto" panose="02000000000000000000" pitchFamily="2" charset="0"/>
                <a:cs typeface="Arial" panose="020B0604020202020204" pitchFamily="34" charset="0"/>
              </a:rPr>
              <a:t> اضافة بطاريات للتخزين وعاكس لتحويل الطاقة الناتجة من الالواح الشمسية الى تيار كهرباء صالح للاستعمال لتشغيل المكبس</a:t>
            </a:r>
            <a:r>
              <a:rPr lang="ar-EG" sz="1600" b="1" dirty="0">
                <a:latin typeface="Roboto" panose="02000000000000000000" pitchFamily="2" charset="0"/>
                <a:cs typeface="Arial" panose="020B0604020202020204" pitchFamily="34" charset="0"/>
              </a:rPr>
              <a:t> فضلا عن تجهيز الشاحنه بماكينة ضخ هايدروليك لاستخدامها في وقت انتهاء شحن الالواح الشمسيه و بطاريات التخزين متصله بدوره داخليه بموتور الشاحنه تستخدم عند الحاجه، </a:t>
            </a:r>
            <a:r>
              <a:rPr lang="ar-SA" sz="1600" b="1" dirty="0">
                <a:latin typeface="Roboto" panose="02000000000000000000" pitchFamily="2" charset="0"/>
                <a:cs typeface="Arial" panose="020B0604020202020204" pitchFamily="34" charset="0"/>
              </a:rPr>
              <a:t>يتم تركيب جهاز لتنقيه العادم المنبعث من الشاحنه و تحويله الي احبار يمكن اعادة استخدامها في اعمال الطباعه، (تم التواصل مع شركة هندية لدراسة </a:t>
            </a:r>
            <a:r>
              <a:rPr lang="en-US" sz="1600" b="1" dirty="0">
                <a:latin typeface="Roboto" panose="02000000000000000000" pitchFamily="2" charset="0"/>
                <a:cs typeface="Arial" panose="020B0604020202020204" pitchFamily="34" charset="0"/>
              </a:rPr>
              <a:t>MSDS</a:t>
            </a:r>
            <a:r>
              <a:rPr lang="ar-SA" sz="1600" b="1" dirty="0">
                <a:latin typeface="Roboto" panose="02000000000000000000" pitchFamily="2" charset="0"/>
                <a:cs typeface="Arial" panose="020B0604020202020204" pitchFamily="34" charset="0"/>
              </a:rPr>
              <a:t> لفلاتر تنقية الانبعاثات لضمان سلامتها وفاعلياتها في تحويل عادم السيارات الى احبار لاعادة </a:t>
            </a:r>
            <a:r>
              <a:rPr lang="ar-SA" sz="1600" b="1" dirty="0">
                <a:latin typeface="Roboto" panose="02000000000000000000" pitchFamily="2" charset="0"/>
                <a:ea typeface="Calibri" panose="020F0502020204030204" pitchFamily="34" charset="0"/>
                <a:cs typeface="Arial" panose="020B0604020202020204" pitchFamily="34" charset="0"/>
              </a:rPr>
              <a:t>استخدامها ثم تُقدم الدراسة الى شركات طباعة يمكنها استخدام هذا الحبر و ذلك لزيادة  مصدر دخل المشروع و المساهمة فى استدامته.</a:t>
            </a:r>
            <a:endParaRPr lang="ar-EG" sz="1600" dirty="0">
              <a:latin typeface="CairoRegular"/>
              <a:cs typeface="Arial" panose="020B0604020202020204" pitchFamily="34" charset="0"/>
            </a:endParaRPr>
          </a:p>
          <a:p>
            <a:pPr algn="r" rtl="1">
              <a:defRPr/>
            </a:pPr>
            <a:r>
              <a:rPr lang="ar-EG" sz="2400" b="1" dirty="0">
                <a:solidFill>
                  <a:srgbClr val="C00000"/>
                </a:solidFill>
                <a:latin typeface="Calibri" panose="020F0502020204030204"/>
                <a:cs typeface="Arial" panose="020B0604020202020204" pitchFamily="34" charset="0"/>
              </a:rPr>
              <a:t>الفئة المستفيدة</a:t>
            </a:r>
            <a:r>
              <a:rPr lang="ar-EG" sz="2400" b="1" dirty="0">
                <a:solidFill>
                  <a:srgbClr val="C00000"/>
                </a:solidFill>
                <a:latin typeface="CairoRegular"/>
                <a:cs typeface="Arial" panose="020B0604020202020204" pitchFamily="34" charset="0"/>
              </a:rPr>
              <a:t>: فئة المشروعات صغيرة الحجم(حياه كريمة) </a:t>
            </a:r>
          </a:p>
          <a:p>
            <a:pPr algn="r" rtl="1">
              <a:defRPr/>
            </a:pPr>
            <a:r>
              <a:rPr lang="ar-EG" sz="2400" b="1" dirty="0">
                <a:solidFill>
                  <a:srgbClr val="C00000"/>
                </a:solidFill>
                <a:latin typeface="Calibri" panose="020F0502020204030204"/>
                <a:cs typeface="Arial" panose="020B0604020202020204" pitchFamily="34" charset="0"/>
              </a:rPr>
              <a:t>الميزة التنافسية</a:t>
            </a:r>
            <a:r>
              <a:rPr lang="ar-EG" sz="2400" b="1" dirty="0">
                <a:solidFill>
                  <a:srgbClr val="C00000"/>
                </a:solidFill>
                <a:latin typeface="CairoRegular"/>
                <a:cs typeface="Arial" panose="020B0604020202020204" pitchFamily="34" charset="0"/>
              </a:rPr>
              <a:t>: </a:t>
            </a:r>
            <a:r>
              <a:rPr lang="ar-SA" sz="1600" b="1" dirty="0">
                <a:latin typeface="Roboto" panose="02000000000000000000" pitchFamily="2" charset="0"/>
                <a:ea typeface="Calibri" panose="020F0502020204030204" pitchFamily="34" charset="0"/>
                <a:cs typeface="Arial" panose="020B0604020202020204" pitchFamily="34" charset="0"/>
              </a:rPr>
              <a:t>في الحفاظ علي النظافه العامه، </a:t>
            </a:r>
            <a:r>
              <a:rPr lang="ar-EG" sz="1600" b="1" dirty="0">
                <a:latin typeface="Roboto" panose="02000000000000000000" pitchFamily="2" charset="0"/>
                <a:ea typeface="Calibri" panose="020F0502020204030204" pitchFamily="34" charset="0"/>
                <a:cs typeface="Arial" panose="020B0604020202020204" pitchFamily="34" charset="0"/>
              </a:rPr>
              <a:t>المكاسب </a:t>
            </a:r>
            <a:r>
              <a:rPr lang="ar-EG" sz="1600" b="1" dirty="0" err="1">
                <a:latin typeface="Roboto" panose="02000000000000000000" pitchFamily="2" charset="0"/>
                <a:ea typeface="Calibri" panose="020F0502020204030204" pitchFamily="34" charset="0"/>
                <a:cs typeface="Arial" panose="020B0604020202020204" pitchFamily="34" charset="0"/>
              </a:rPr>
              <a:t>الماليه</a:t>
            </a:r>
            <a:r>
              <a:rPr lang="ar-EG" sz="1600" b="1" dirty="0">
                <a:latin typeface="Roboto" panose="02000000000000000000" pitchFamily="2" charset="0"/>
                <a:ea typeface="Calibri" panose="020F0502020204030204" pitchFamily="34" charset="0"/>
                <a:cs typeface="Arial" panose="020B0604020202020204" pitchFamily="34" charset="0"/>
              </a:rPr>
              <a:t>، </a:t>
            </a:r>
            <a:r>
              <a:rPr lang="ar-SA" sz="1600" b="1" dirty="0" err="1">
                <a:latin typeface="Roboto" panose="02000000000000000000" pitchFamily="2" charset="0"/>
                <a:ea typeface="Calibri" panose="020F0502020204030204" pitchFamily="34" charset="0"/>
                <a:cs typeface="Arial" panose="020B0604020202020204" pitchFamily="34" charset="0"/>
              </a:rPr>
              <a:t>الصحه</a:t>
            </a:r>
            <a:r>
              <a:rPr lang="ar-SA" sz="1600" b="1" dirty="0">
                <a:latin typeface="Roboto" panose="02000000000000000000" pitchFamily="2" charset="0"/>
                <a:ea typeface="Calibri" panose="020F0502020204030204" pitchFamily="34" charset="0"/>
                <a:cs typeface="Arial" panose="020B0604020202020204" pitchFamily="34" charset="0"/>
              </a:rPr>
              <a:t>، </a:t>
            </a:r>
            <a:r>
              <a:rPr lang="ar-EG" sz="1600" b="1" dirty="0">
                <a:latin typeface="Roboto" panose="02000000000000000000" pitchFamily="2" charset="0"/>
                <a:ea typeface="Calibri" panose="020F0502020204030204" pitchFamily="34" charset="0"/>
                <a:cs typeface="Arial" panose="020B0604020202020204" pitchFamily="34" charset="0"/>
              </a:rPr>
              <a:t>تقليل الانبعاثات، </a:t>
            </a:r>
            <a:r>
              <a:rPr lang="ar-SA" sz="1600" b="1" dirty="0">
                <a:latin typeface="Roboto" panose="02000000000000000000" pitchFamily="2" charset="0"/>
                <a:ea typeface="Calibri" panose="020F0502020204030204" pitchFamily="34" charset="0"/>
                <a:cs typeface="Arial" panose="020B0604020202020204" pitchFamily="34" charset="0"/>
              </a:rPr>
              <a:t>البيئه و امكانية التخلص الامن من المخلفات و فرزها لامكانية  توجيه كافة انواع المخلفات للقنوات المناسبه لها للحصول علي الاستفاده القصوي من اعادة تدويرها و ذلك عن طريق تركيب مكبس محمول خاص بالمخلفات البلاستيكية "</a:t>
            </a:r>
            <a:r>
              <a:rPr lang="en-GB" sz="1600" b="1" dirty="0">
                <a:latin typeface="Roboto" panose="02000000000000000000" pitchFamily="2" charset="0"/>
                <a:ea typeface="Calibri" panose="020F0502020204030204" pitchFamily="34" charset="0"/>
                <a:cs typeface="Arial" panose="020B0604020202020204" pitchFamily="34" charset="0"/>
              </a:rPr>
              <a:t>PETE,LDPE&amp;HDPE</a:t>
            </a:r>
            <a:r>
              <a:rPr lang="ar-EG" sz="1600" b="1" dirty="0">
                <a:latin typeface="Roboto" panose="02000000000000000000" pitchFamily="2" charset="0"/>
                <a:ea typeface="Calibri" panose="020F0502020204030204" pitchFamily="34" charset="0"/>
                <a:cs typeface="Arial" panose="020B0604020202020204" pitchFamily="34" charset="0"/>
              </a:rPr>
              <a:t>، فضلا عن تشغيل كافة المنظومه بمكون زكي يدير كافة العمليات.</a:t>
            </a:r>
            <a:endParaRPr lang="en-GB" sz="1600" b="1" dirty="0">
              <a:latin typeface="Roboto" panose="02000000000000000000" pitchFamily="2" charset="0"/>
              <a:ea typeface="Calibri" panose="020F0502020204030204" pitchFamily="34" charset="0"/>
              <a:cs typeface="Arial" panose="020B0604020202020204" pitchFamily="34" charset="0"/>
            </a:endParaRPr>
          </a:p>
          <a:p>
            <a:pPr algn="r" rtl="1">
              <a:defRPr/>
            </a:pPr>
            <a:endParaRPr lang="en-US" sz="2400" b="1" dirty="0">
              <a:latin typeface="Calibri" panose="020F0502020204030204"/>
            </a:endParaRPr>
          </a:p>
        </p:txBody>
      </p:sp>
    </p:spTree>
    <p:extLst>
      <p:ext uri="{BB962C8B-B14F-4D97-AF65-F5344CB8AC3E}">
        <p14:creationId xmlns:p14="http://schemas.microsoft.com/office/powerpoint/2010/main" val="422027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42307" y="1572336"/>
            <a:ext cx="3870614" cy="72944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3600" b="1" dirty="0">
                <a:solidFill>
                  <a:sysClr val="windowText" lastClr="000000"/>
                </a:solidFill>
                <a:latin typeface="Calibri Light" panose="020F0302020204030204"/>
                <a:cs typeface="Times New Roman" panose="02020603050405020304" pitchFamily="18" charset="0"/>
              </a:rPr>
              <a:t>أثر المشروع وتطبيقاته</a:t>
            </a:r>
            <a:endParaRPr lang="en-US" sz="3600" b="1" dirty="0">
              <a:solidFill>
                <a:sysClr val="windowText" lastClr="000000"/>
              </a:solidFill>
              <a:latin typeface="Calibri Light" panose="020F0302020204030204"/>
            </a:endParaRPr>
          </a:p>
        </p:txBody>
      </p:sp>
      <p:sp>
        <p:nvSpPr>
          <p:cNvPr id="7" name="Content Placeholder 2"/>
          <p:cNvSpPr txBox="1">
            <a:spLocks/>
          </p:cNvSpPr>
          <p:nvPr/>
        </p:nvSpPr>
        <p:spPr>
          <a:xfrm>
            <a:off x="1463676" y="2829464"/>
            <a:ext cx="12027876" cy="68838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r>
              <a:rPr lang="ar-EG" sz="3200" b="1" dirty="0">
                <a:solidFill>
                  <a:srgbClr val="C00000"/>
                </a:solidFill>
                <a:latin typeface="Calibri" panose="020F0502020204030204"/>
                <a:cs typeface="Arial" panose="020B0604020202020204" pitchFamily="34" charset="0"/>
              </a:rPr>
              <a:t>أثر المشروع الاقتصادي والاجتماعي والبيئي:</a:t>
            </a:r>
            <a:endParaRPr lang="en-GB" sz="3200" b="1" dirty="0">
              <a:solidFill>
                <a:srgbClr val="C00000"/>
              </a:solidFill>
              <a:latin typeface="Calibri" panose="020F0502020204030204"/>
              <a:cs typeface="Arial" panose="020B0604020202020204" pitchFamily="34" charset="0"/>
            </a:endParaRPr>
          </a:p>
          <a:p>
            <a:pPr marL="0" indent="0" algn="r" rtl="1">
              <a:buNone/>
              <a:defRPr/>
            </a:pPr>
            <a:r>
              <a:rPr lang="ar-EG" sz="1800" b="1" dirty="0">
                <a:latin typeface="Calibri" panose="020F0502020204030204"/>
                <a:cs typeface="Arial" panose="020B0604020202020204" pitchFamily="34" charset="0"/>
              </a:rPr>
              <a:t>1 . تقليل وقت نقل القمامة .</a:t>
            </a:r>
          </a:p>
          <a:p>
            <a:pPr marL="0" indent="0" algn="r" rtl="1">
              <a:buNone/>
              <a:defRPr/>
            </a:pPr>
            <a:r>
              <a:rPr lang="ar-EG" sz="1800" b="1" dirty="0">
                <a:latin typeface="Calibri" panose="020F0502020204030204"/>
                <a:cs typeface="Arial" panose="020B0604020202020204" pitchFamily="34" charset="0"/>
              </a:rPr>
              <a:t>2 . زيادة قدرة النباشين علي اجراء اكثر من دورة عمل واحده في الورديه و تعظيم استفادته.</a:t>
            </a:r>
          </a:p>
          <a:p>
            <a:pPr marL="0" indent="0" algn="r" rtl="1">
              <a:buNone/>
              <a:defRPr/>
            </a:pPr>
            <a:r>
              <a:rPr lang="ar-EG" sz="1800" b="1" dirty="0">
                <a:latin typeface="Calibri" panose="020F0502020204030204"/>
                <a:cs typeface="Arial" panose="020B0604020202020204" pitchFamily="34" charset="0"/>
              </a:rPr>
              <a:t>3 . الاستفادة من كافة السعة التخزينية .</a:t>
            </a:r>
          </a:p>
          <a:p>
            <a:pPr marL="0" indent="0" algn="r" rtl="1">
              <a:buNone/>
              <a:defRPr/>
            </a:pPr>
            <a:r>
              <a:rPr lang="ar-EG" sz="1800" b="1" dirty="0">
                <a:latin typeface="Calibri" panose="020F0502020204030204"/>
                <a:cs typeface="Arial" panose="020B0604020202020204" pitchFamily="34" charset="0"/>
              </a:rPr>
              <a:t>4 . تسهيل عملية جمع القمامة في القليوبية/جميع أنحاء مصر . (في المراحل المستقبليه).</a:t>
            </a:r>
          </a:p>
          <a:p>
            <a:pPr marL="0" indent="0" algn="r" rtl="1">
              <a:buNone/>
              <a:defRPr/>
            </a:pPr>
            <a:r>
              <a:rPr lang="ar-EG" sz="1800" b="1" dirty="0">
                <a:latin typeface="Calibri" panose="020F0502020204030204"/>
                <a:cs typeface="Arial" panose="020B0604020202020204" pitchFamily="34" charset="0"/>
              </a:rPr>
              <a:t>5 . التأكد من توثيق المستندات التي تحفظ حقوق اصحابها.</a:t>
            </a:r>
          </a:p>
          <a:p>
            <a:pPr marL="0" indent="0" algn="r" rtl="1">
              <a:buNone/>
              <a:defRPr/>
            </a:pPr>
            <a:r>
              <a:rPr lang="ar-EG" sz="1800" b="1" dirty="0">
                <a:latin typeface="Calibri" panose="020F0502020204030204"/>
                <a:cs typeface="Arial" panose="020B0604020202020204" pitchFamily="34" charset="0"/>
              </a:rPr>
              <a:t>6 . ضمان إمكانية تتبع المنتج لضمان الجودة .</a:t>
            </a:r>
          </a:p>
          <a:p>
            <a:pPr marL="0" indent="0" algn="r" rtl="1">
              <a:buNone/>
              <a:defRPr/>
            </a:pPr>
            <a:r>
              <a:rPr lang="ar-EG" sz="1800" b="1" dirty="0">
                <a:latin typeface="Calibri" panose="020F0502020204030204"/>
                <a:cs typeface="Arial" panose="020B0604020202020204" pitchFamily="34" charset="0"/>
              </a:rPr>
              <a:t>7 . استخدام وسيلة انتاج طاقه خضراء كاملة لكي يتم ضغط النفايات البلاستيكية.</a:t>
            </a:r>
          </a:p>
          <a:p>
            <a:pPr marL="0" indent="0" algn="r" rtl="1">
              <a:buNone/>
              <a:defRPr/>
            </a:pPr>
            <a:r>
              <a:rPr lang="ar-EG" sz="1800" b="1" dirty="0">
                <a:latin typeface="Calibri" panose="020F0502020204030204"/>
                <a:cs typeface="Arial" panose="020B0604020202020204" pitchFamily="34" charset="0"/>
              </a:rPr>
              <a:t>8. الوصول إلى كل جامعي القمامة في منطقة عملهم دون الحاجة إلى توجههم الي المكان الضخم الخاص بتجميع المخلفات.</a:t>
            </a:r>
          </a:p>
          <a:p>
            <a:pPr marL="0" indent="0" algn="r" rtl="1">
              <a:buNone/>
              <a:defRPr/>
            </a:pPr>
            <a:r>
              <a:rPr lang="ar-EG" sz="1800" b="1" dirty="0">
                <a:latin typeface="Calibri" panose="020F0502020204030204"/>
                <a:cs typeface="Arial" panose="020B0604020202020204" pitchFamily="34" charset="0"/>
              </a:rPr>
              <a:t>9 . مشروع يهدف الي تقليل الإنبعاثات بقدر كبير.</a:t>
            </a:r>
          </a:p>
          <a:p>
            <a:pPr marL="0" indent="0" algn="r" rtl="1">
              <a:buNone/>
              <a:defRPr/>
            </a:pPr>
            <a:r>
              <a:rPr lang="ar-EG" sz="1800" b="1" dirty="0">
                <a:latin typeface="Calibri" panose="020F0502020204030204"/>
                <a:cs typeface="Arial" panose="020B0604020202020204" pitchFamily="34" charset="0"/>
              </a:rPr>
              <a:t>10 . حفظ جميع الحقوق لأصحابها جامع المخلفات، المصنع المورد للمخلفات، المصنع المستخدم للمنتج النهائي،الشركة التي تتبنى فكرة جمع المخلفات البلاستيكية </a:t>
            </a:r>
          </a:p>
          <a:p>
            <a:pPr marL="0" indent="0" algn="r" rtl="1">
              <a:buNone/>
              <a:defRPr/>
            </a:pPr>
            <a:r>
              <a:rPr lang="ar-EG" sz="1800" b="1" dirty="0">
                <a:latin typeface="Calibri" panose="020F0502020204030204"/>
                <a:cs typeface="Arial" panose="020B0604020202020204" pitchFamily="34" charset="0"/>
              </a:rPr>
              <a:t>11 . يمكن لجميع الشركات التي تعمل بمجالات البلاستيك و لديها مخلفات ناتجه عن عمليات التصنيع التعاقد مع سيارات اكبسني للاستفاده من مشروع ضغط تلك المخلفات في مكان التصنيع.</a:t>
            </a:r>
          </a:p>
          <a:p>
            <a:pPr marL="0" indent="0" algn="r" rtl="1">
              <a:buNone/>
              <a:defRPr/>
            </a:pPr>
            <a:r>
              <a:rPr lang="ar-EG" sz="1800" b="1" dirty="0">
                <a:latin typeface="Calibri" panose="020F0502020204030204"/>
                <a:cs typeface="Arial" panose="020B0604020202020204" pitchFamily="34" charset="0"/>
              </a:rPr>
              <a:t>12 . - يمكن للشركات أيضًا الاستفادة من هذا المشروع وطلب المكبس المتنقل (اكبسني) للقيام بزيارة يومية مدفوعة الأجر لضغط منتجاتها البلاستيكية في مواقعها دون</a:t>
            </a:r>
          </a:p>
          <a:p>
            <a:pPr marL="0" indent="0" algn="r" rtl="1">
              <a:buNone/>
              <a:defRPr/>
            </a:pPr>
            <a:r>
              <a:rPr lang="ar-EG" sz="1800" b="1" dirty="0">
                <a:latin typeface="Calibri" panose="020F0502020204030204"/>
                <a:cs typeface="Arial" panose="020B0604020202020204" pitchFamily="34" charset="0"/>
              </a:rPr>
              <a:t> نقلها يتم تخزنها بموقع انتاجها و ذلك ايضا عن طريق التطبيق .</a:t>
            </a:r>
          </a:p>
          <a:p>
            <a:pPr marL="0" indent="0" algn="r" rtl="1">
              <a:buNone/>
              <a:defRPr/>
            </a:pPr>
            <a:r>
              <a:rPr lang="ar-EG" sz="1800" b="1" dirty="0">
                <a:latin typeface="Calibri" panose="020F0502020204030204"/>
                <a:cs typeface="Arial" panose="020B0604020202020204" pitchFamily="34" charset="0"/>
              </a:rPr>
              <a:t>13 . انشاء قاعدة بيانات كبيره تجمع في طياتها جميع الفئات القائمه علي هذه المهنه التي من المحتمل ان يكون ليس لهم بيانات كامله لدي الجهات </a:t>
            </a:r>
            <a:r>
              <a:rPr lang="ar-EG" sz="1800" b="1" dirty="0" err="1">
                <a:latin typeface="Calibri" panose="020F0502020204030204"/>
                <a:cs typeface="Arial" panose="020B0604020202020204" pitchFamily="34" charset="0"/>
              </a:rPr>
              <a:t>الحكوميه</a:t>
            </a:r>
            <a:r>
              <a:rPr lang="ar-EG" sz="1800" b="1" dirty="0">
                <a:latin typeface="Calibri" panose="020F0502020204030204"/>
                <a:cs typeface="Arial" panose="020B0604020202020204" pitchFamily="34" charset="0"/>
              </a:rPr>
              <a:t> </a:t>
            </a:r>
            <a:r>
              <a:rPr lang="ar-EG" sz="1800" b="1" dirty="0" err="1">
                <a:latin typeface="Calibri" panose="020F0502020204030204"/>
                <a:cs typeface="Arial" panose="020B0604020202020204" pitchFamily="34" charset="0"/>
              </a:rPr>
              <a:t>المختصه</a:t>
            </a:r>
            <a:r>
              <a:rPr lang="ar-EG" sz="1800" b="1" dirty="0">
                <a:latin typeface="Calibri" panose="020F0502020204030204"/>
                <a:cs typeface="Arial" panose="020B0604020202020204" pitchFamily="34" charset="0"/>
              </a:rPr>
              <a:t>.</a:t>
            </a:r>
          </a:p>
          <a:p>
            <a:pPr marL="0" indent="0" algn="r" rtl="1">
              <a:buNone/>
              <a:defRPr/>
            </a:pPr>
            <a:r>
              <a:rPr lang="ar-EG" sz="3200" b="1" dirty="0">
                <a:solidFill>
                  <a:srgbClr val="C00000"/>
                </a:solidFill>
                <a:latin typeface="Calibri" panose="020F0502020204030204"/>
                <a:cs typeface="Arial" panose="020B0604020202020204" pitchFamily="34" charset="0"/>
              </a:rPr>
              <a:t>ما تم تنفيذه والخطط المستقبلية للمشروع : </a:t>
            </a:r>
            <a:r>
              <a:rPr lang="en-GB" sz="3200" b="1" dirty="0">
                <a:solidFill>
                  <a:srgbClr val="C00000"/>
                </a:solidFill>
                <a:latin typeface="Calibri" panose="020F0502020204030204"/>
                <a:cs typeface="Arial" panose="020B0604020202020204" pitchFamily="34" charset="0"/>
              </a:rPr>
              <a:t> </a:t>
            </a:r>
            <a:r>
              <a:rPr lang="ar-EG" sz="2000" b="1" dirty="0">
                <a:latin typeface="Calibri" panose="020F0502020204030204"/>
                <a:cs typeface="Arial" panose="020B0604020202020204" pitchFamily="34" charset="0"/>
              </a:rPr>
              <a:t>دراسة جدوي للمشروع – عرض اسعار بالمشروع -  نموذج تجريبي للمشروع، نموذج تجريبي للتطبيق.</a:t>
            </a:r>
          </a:p>
          <a:p>
            <a:pPr marL="0" indent="0" algn="r" rtl="1">
              <a:buNone/>
              <a:defRPr/>
            </a:pPr>
            <a:endParaRPr lang="ar-EG" sz="1050" dirty="0">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F0672B14-3A5E-C4E9-0D73-CCBAD31992FD}"/>
              </a:ext>
            </a:extLst>
          </p:cNvPr>
          <p:cNvPicPr>
            <a:picLocks noChangeAspect="1"/>
          </p:cNvPicPr>
          <p:nvPr/>
        </p:nvPicPr>
        <p:blipFill>
          <a:blip r:embed="rId2"/>
          <a:stretch>
            <a:fillRect/>
          </a:stretch>
        </p:blipFill>
        <p:spPr>
          <a:xfrm>
            <a:off x="2285442" y="4831307"/>
            <a:ext cx="1366564" cy="349755"/>
          </a:xfrm>
          <a:prstGeom prst="rect">
            <a:avLst/>
          </a:prstGeom>
        </p:spPr>
      </p:pic>
    </p:spTree>
    <p:extLst>
      <p:ext uri="{BB962C8B-B14F-4D97-AF65-F5344CB8AC3E}">
        <p14:creationId xmlns:p14="http://schemas.microsoft.com/office/powerpoint/2010/main" val="286815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86B796-5ED4-5714-D4DD-A9E679D84B8C}"/>
              </a:ext>
            </a:extLst>
          </p:cNvPr>
          <p:cNvPicPr>
            <a:picLocks noChangeAspect="1"/>
          </p:cNvPicPr>
          <p:nvPr/>
        </p:nvPicPr>
        <p:blipFill rotWithShape="1">
          <a:blip r:embed="rId2"/>
          <a:srcRect l="8186" t="9907" r="4529" b="8699"/>
          <a:stretch/>
        </p:blipFill>
        <p:spPr>
          <a:xfrm>
            <a:off x="1463675" y="1916906"/>
            <a:ext cx="6096000" cy="3362036"/>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3" name="Picture 2">
            <a:extLst>
              <a:ext uri="{FF2B5EF4-FFF2-40B4-BE49-F238E27FC236}">
                <a16:creationId xmlns:a16="http://schemas.microsoft.com/office/drawing/2014/main" id="{E71E251A-3DC1-9656-0ADB-6D9539FC7DCD}"/>
              </a:ext>
            </a:extLst>
          </p:cNvPr>
          <p:cNvPicPr>
            <a:picLocks noChangeAspect="1"/>
          </p:cNvPicPr>
          <p:nvPr/>
        </p:nvPicPr>
        <p:blipFill>
          <a:blip r:embed="rId3"/>
          <a:stretch>
            <a:fillRect/>
          </a:stretch>
        </p:blipFill>
        <p:spPr>
          <a:xfrm>
            <a:off x="6099257" y="4558507"/>
            <a:ext cx="1460418" cy="731981"/>
          </a:xfrm>
          <a:prstGeom prst="rect">
            <a:avLst/>
          </a:prstGeom>
        </p:spPr>
      </p:pic>
      <p:pic>
        <p:nvPicPr>
          <p:cNvPr id="4" name="Picture 3">
            <a:extLst>
              <a:ext uri="{FF2B5EF4-FFF2-40B4-BE49-F238E27FC236}">
                <a16:creationId xmlns:a16="http://schemas.microsoft.com/office/drawing/2014/main" id="{70BD22D4-3C30-F5BA-F84F-C1D059517FCE}"/>
              </a:ext>
            </a:extLst>
          </p:cNvPr>
          <p:cNvPicPr>
            <a:picLocks noChangeAspect="1"/>
          </p:cNvPicPr>
          <p:nvPr/>
        </p:nvPicPr>
        <p:blipFill rotWithShape="1">
          <a:blip r:embed="rId4"/>
          <a:srcRect l="15532" t="8844" r="-3" b="8775"/>
          <a:stretch/>
        </p:blipFill>
        <p:spPr>
          <a:xfrm>
            <a:off x="7559675" y="1905361"/>
            <a:ext cx="6095999" cy="3362036"/>
          </a:xfrm>
          <a:prstGeom prst="rect">
            <a:avLst/>
          </a:prstGeom>
        </p:spPr>
      </p:pic>
      <p:pic>
        <p:nvPicPr>
          <p:cNvPr id="5" name="Picture 4">
            <a:extLst>
              <a:ext uri="{FF2B5EF4-FFF2-40B4-BE49-F238E27FC236}">
                <a16:creationId xmlns:a16="http://schemas.microsoft.com/office/drawing/2014/main" id="{D20DD715-5D45-49DF-5C57-E356330D1CF2}"/>
              </a:ext>
            </a:extLst>
          </p:cNvPr>
          <p:cNvPicPr>
            <a:picLocks noChangeAspect="1"/>
          </p:cNvPicPr>
          <p:nvPr/>
        </p:nvPicPr>
        <p:blipFill rotWithShape="1">
          <a:blip r:embed="rId5"/>
          <a:srcRect l="18230" t="19854" r="22534" b="24461"/>
          <a:stretch/>
        </p:blipFill>
        <p:spPr>
          <a:xfrm>
            <a:off x="1463675" y="5290487"/>
            <a:ext cx="6095999" cy="3484419"/>
          </a:xfrm>
          <a:prstGeom prst="rect">
            <a:avLst/>
          </a:prstGeom>
        </p:spPr>
      </p:pic>
      <p:pic>
        <p:nvPicPr>
          <p:cNvPr id="6" name="Picture 5">
            <a:extLst>
              <a:ext uri="{FF2B5EF4-FFF2-40B4-BE49-F238E27FC236}">
                <a16:creationId xmlns:a16="http://schemas.microsoft.com/office/drawing/2014/main" id="{4432C7A9-179B-AFAB-840A-115D1E7AD07D}"/>
              </a:ext>
            </a:extLst>
          </p:cNvPr>
          <p:cNvPicPr>
            <a:picLocks noChangeAspect="1"/>
          </p:cNvPicPr>
          <p:nvPr/>
        </p:nvPicPr>
        <p:blipFill rotWithShape="1">
          <a:blip r:embed="rId6"/>
          <a:srcRect r="4044" b="8897"/>
          <a:stretch/>
        </p:blipFill>
        <p:spPr>
          <a:xfrm>
            <a:off x="7559674" y="5278942"/>
            <a:ext cx="6095999" cy="3484419"/>
          </a:xfrm>
          <a:prstGeom prst="rect">
            <a:avLst/>
          </a:prstGeom>
        </p:spPr>
      </p:pic>
    </p:spTree>
    <p:extLst>
      <p:ext uri="{BB962C8B-B14F-4D97-AF65-F5344CB8AC3E}">
        <p14:creationId xmlns:p14="http://schemas.microsoft.com/office/powerpoint/2010/main" val="2642070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811</Words>
  <Application>Microsoft Office PowerPoint</Application>
  <PresentationFormat>Custom</PresentationFormat>
  <Paragraphs>29</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CairoRegular</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Elmelegy</dc:creator>
  <cp:lastModifiedBy>Mohamed Elmelegy</cp:lastModifiedBy>
  <cp:revision>3</cp:revision>
  <dcterms:created xsi:type="dcterms:W3CDTF">2022-10-24T08:59:46Z</dcterms:created>
  <dcterms:modified xsi:type="dcterms:W3CDTF">2022-10-24T09:02:47Z</dcterms:modified>
</cp:coreProperties>
</file>