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1" r:id="rId5"/>
    <p:sldId id="260" r:id="rId6"/>
    <p:sldId id="258" r:id="rId7"/>
  </p:sldIdLst>
  <p:sldSz cx="15119350"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8B00C"/>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56" d="100"/>
          <a:sy n="56" d="100"/>
        </p:scale>
        <p:origin x="582"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33951" y="1749795"/>
            <a:ext cx="12851448" cy="3722335"/>
          </a:xfrm>
        </p:spPr>
        <p:txBody>
          <a:bodyPr anchor="b"/>
          <a:lstStyle>
            <a:lvl1pPr algn="ctr">
              <a:defRPr sz="9354"/>
            </a:lvl1pPr>
          </a:lstStyle>
          <a:p>
            <a:r>
              <a:rPr lang="en-US"/>
              <a:t>Click to edit Master title style</a:t>
            </a:r>
            <a:endParaRPr lang="en-US" dirty="0"/>
          </a:p>
        </p:txBody>
      </p:sp>
      <p:sp>
        <p:nvSpPr>
          <p:cNvPr id="3" name="Subtitle 2"/>
          <p:cNvSpPr>
            <a:spLocks noGrp="1"/>
          </p:cNvSpPr>
          <p:nvPr>
            <p:ph type="subTitle" idx="1"/>
          </p:nvPr>
        </p:nvSpPr>
        <p:spPr>
          <a:xfrm>
            <a:off x="1889919" y="5615678"/>
            <a:ext cx="11339513" cy="2581379"/>
          </a:xfrm>
        </p:spPr>
        <p:txBody>
          <a:bodyPr/>
          <a:lstStyle>
            <a:lvl1pPr marL="0" indent="0" algn="ctr">
              <a:buNone/>
              <a:defRPr sz="3742"/>
            </a:lvl1pPr>
            <a:lvl2pPr marL="712775" indent="0" algn="ctr">
              <a:buNone/>
              <a:defRPr sz="3118"/>
            </a:lvl2pPr>
            <a:lvl3pPr marL="1425550" indent="0" algn="ctr">
              <a:buNone/>
              <a:defRPr sz="2806"/>
            </a:lvl3pPr>
            <a:lvl4pPr marL="2138324" indent="0" algn="ctr">
              <a:buNone/>
              <a:defRPr sz="2494"/>
            </a:lvl4pPr>
            <a:lvl5pPr marL="2851099" indent="0" algn="ctr">
              <a:buNone/>
              <a:defRPr sz="2494"/>
            </a:lvl5pPr>
            <a:lvl6pPr marL="3563874" indent="0" algn="ctr">
              <a:buNone/>
              <a:defRPr sz="2494"/>
            </a:lvl6pPr>
            <a:lvl7pPr marL="4276649" indent="0" algn="ctr">
              <a:buNone/>
              <a:defRPr sz="2494"/>
            </a:lvl7pPr>
            <a:lvl8pPr marL="4989424" indent="0" algn="ctr">
              <a:buNone/>
              <a:defRPr sz="2494"/>
            </a:lvl8pPr>
            <a:lvl9pPr marL="5702198" indent="0" algn="ctr">
              <a:buNone/>
              <a:defRPr sz="2494"/>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27/03/1444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3753199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27/03/1444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2302361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819786" y="569240"/>
            <a:ext cx="3260110" cy="90608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39456" y="569240"/>
            <a:ext cx="9591338" cy="9060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27/03/1444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37055537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27/03/1444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36387215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31582" y="2665532"/>
            <a:ext cx="13040439" cy="4447496"/>
          </a:xfrm>
        </p:spPr>
        <p:txBody>
          <a:bodyPr anchor="b"/>
          <a:lstStyle>
            <a:lvl1pPr>
              <a:defRPr sz="9354"/>
            </a:lvl1pPr>
          </a:lstStyle>
          <a:p>
            <a:r>
              <a:rPr lang="en-US"/>
              <a:t>Click to edit Master title style</a:t>
            </a:r>
            <a:endParaRPr lang="en-US" dirty="0"/>
          </a:p>
        </p:txBody>
      </p:sp>
      <p:sp>
        <p:nvSpPr>
          <p:cNvPr id="3" name="Text Placeholder 2"/>
          <p:cNvSpPr>
            <a:spLocks noGrp="1"/>
          </p:cNvSpPr>
          <p:nvPr>
            <p:ph type="body" idx="1"/>
          </p:nvPr>
        </p:nvSpPr>
        <p:spPr>
          <a:xfrm>
            <a:off x="1031582" y="7155103"/>
            <a:ext cx="13040439" cy="2338833"/>
          </a:xfrm>
        </p:spPr>
        <p:txBody>
          <a:bodyPr/>
          <a:lstStyle>
            <a:lvl1pPr marL="0" indent="0">
              <a:buNone/>
              <a:defRPr sz="3742">
                <a:solidFill>
                  <a:schemeClr val="tx1"/>
                </a:solidFill>
              </a:defRPr>
            </a:lvl1pPr>
            <a:lvl2pPr marL="712775" indent="0">
              <a:buNone/>
              <a:defRPr sz="3118">
                <a:solidFill>
                  <a:schemeClr val="tx1">
                    <a:tint val="75000"/>
                  </a:schemeClr>
                </a:solidFill>
              </a:defRPr>
            </a:lvl2pPr>
            <a:lvl3pPr marL="1425550" indent="0">
              <a:buNone/>
              <a:defRPr sz="2806">
                <a:solidFill>
                  <a:schemeClr val="tx1">
                    <a:tint val="75000"/>
                  </a:schemeClr>
                </a:solidFill>
              </a:defRPr>
            </a:lvl3pPr>
            <a:lvl4pPr marL="2138324" indent="0">
              <a:buNone/>
              <a:defRPr sz="2494">
                <a:solidFill>
                  <a:schemeClr val="tx1">
                    <a:tint val="75000"/>
                  </a:schemeClr>
                </a:solidFill>
              </a:defRPr>
            </a:lvl4pPr>
            <a:lvl5pPr marL="2851099" indent="0">
              <a:buNone/>
              <a:defRPr sz="2494">
                <a:solidFill>
                  <a:schemeClr val="tx1">
                    <a:tint val="75000"/>
                  </a:schemeClr>
                </a:solidFill>
              </a:defRPr>
            </a:lvl5pPr>
            <a:lvl6pPr marL="3563874" indent="0">
              <a:buNone/>
              <a:defRPr sz="2494">
                <a:solidFill>
                  <a:schemeClr val="tx1">
                    <a:tint val="75000"/>
                  </a:schemeClr>
                </a:solidFill>
              </a:defRPr>
            </a:lvl6pPr>
            <a:lvl7pPr marL="4276649" indent="0">
              <a:buNone/>
              <a:defRPr sz="2494">
                <a:solidFill>
                  <a:schemeClr val="tx1">
                    <a:tint val="75000"/>
                  </a:schemeClr>
                </a:solidFill>
              </a:defRPr>
            </a:lvl7pPr>
            <a:lvl8pPr marL="4989424" indent="0">
              <a:buNone/>
              <a:defRPr sz="2494">
                <a:solidFill>
                  <a:schemeClr val="tx1">
                    <a:tint val="75000"/>
                  </a:schemeClr>
                </a:solidFill>
              </a:defRPr>
            </a:lvl8pPr>
            <a:lvl9pPr marL="5702198" indent="0">
              <a:buNone/>
              <a:defRPr sz="2494">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682D066-E1D5-435E-AAB1-000871C3FCD3}" type="datetimeFigureOut">
              <a:rPr lang="ar-EG" smtClean="0"/>
              <a:t>27/03/1444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8592112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39455" y="2846200"/>
            <a:ext cx="6425724"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654171" y="2846200"/>
            <a:ext cx="6425724"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682D066-E1D5-435E-AAB1-000871C3FCD3}" type="datetimeFigureOut">
              <a:rPr lang="ar-EG" smtClean="0"/>
              <a:t>27/03/1444</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3310429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41425" y="569242"/>
            <a:ext cx="13040439" cy="2066590"/>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41426" y="2620980"/>
            <a:ext cx="63961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US"/>
              <a:t>Click to edit Master text styles</a:t>
            </a:r>
          </a:p>
        </p:txBody>
      </p:sp>
      <p:sp>
        <p:nvSpPr>
          <p:cNvPr id="4" name="Content Placeholder 3"/>
          <p:cNvSpPr>
            <a:spLocks noGrp="1"/>
          </p:cNvSpPr>
          <p:nvPr>
            <p:ph sz="half" idx="2"/>
          </p:nvPr>
        </p:nvSpPr>
        <p:spPr>
          <a:xfrm>
            <a:off x="1041426" y="3905482"/>
            <a:ext cx="6396193"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654172" y="2620980"/>
            <a:ext cx="64276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US"/>
              <a:t>Click to edit Master text styles</a:t>
            </a:r>
          </a:p>
        </p:txBody>
      </p:sp>
      <p:sp>
        <p:nvSpPr>
          <p:cNvPr id="6" name="Content Placeholder 5"/>
          <p:cNvSpPr>
            <a:spLocks noGrp="1"/>
          </p:cNvSpPr>
          <p:nvPr>
            <p:ph sz="quarter" idx="4"/>
          </p:nvPr>
        </p:nvSpPr>
        <p:spPr>
          <a:xfrm>
            <a:off x="7654172" y="3905482"/>
            <a:ext cx="6427693"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682D066-E1D5-435E-AAB1-000871C3FCD3}" type="datetimeFigureOut">
              <a:rPr lang="ar-EG" smtClean="0"/>
              <a:t>27/03/1444</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38997649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682D066-E1D5-435E-AAB1-000871C3FCD3}" type="datetimeFigureOut">
              <a:rPr lang="ar-EG" smtClean="0"/>
              <a:t>27/03/1444</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33935811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82D066-E1D5-435E-AAB1-000871C3FCD3}" type="datetimeFigureOut">
              <a:rPr lang="ar-EG" smtClean="0"/>
              <a:t>27/03/1444</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26141155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US"/>
              <a:t>Click to edit Master title style</a:t>
            </a:r>
            <a:endParaRPr lang="en-US" dirty="0"/>
          </a:p>
        </p:txBody>
      </p:sp>
      <p:sp>
        <p:nvSpPr>
          <p:cNvPr id="3" name="Content Placeholder 2"/>
          <p:cNvSpPr>
            <a:spLocks noGrp="1"/>
          </p:cNvSpPr>
          <p:nvPr>
            <p:ph idx="1"/>
          </p:nvPr>
        </p:nvSpPr>
        <p:spPr>
          <a:xfrm>
            <a:off x="6427693" y="1539425"/>
            <a:ext cx="7654171" cy="7598117"/>
          </a:xfrm>
        </p:spPr>
        <p:txBody>
          <a:bodyPr/>
          <a:lstStyle>
            <a:lvl1pPr>
              <a:defRPr sz="4989"/>
            </a:lvl1pPr>
            <a:lvl2pPr>
              <a:defRPr sz="4365"/>
            </a:lvl2pPr>
            <a:lvl3pPr>
              <a:defRPr sz="3742"/>
            </a:lvl3pPr>
            <a:lvl4pPr>
              <a:defRPr sz="3118"/>
            </a:lvl4pPr>
            <a:lvl5pPr>
              <a:defRPr sz="3118"/>
            </a:lvl5pPr>
            <a:lvl6pPr>
              <a:defRPr sz="3118"/>
            </a:lvl6pPr>
            <a:lvl7pPr>
              <a:defRPr sz="3118"/>
            </a:lvl7pPr>
            <a:lvl8pPr>
              <a:defRPr sz="3118"/>
            </a:lvl8pPr>
            <a:lvl9pPr>
              <a:defRPr sz="311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US"/>
              <a:t>Click to edit Master text styles</a:t>
            </a:r>
          </a:p>
        </p:txBody>
      </p:sp>
      <p:sp>
        <p:nvSpPr>
          <p:cNvPr id="5" name="Date Placeholder 4"/>
          <p:cNvSpPr>
            <a:spLocks noGrp="1"/>
          </p:cNvSpPr>
          <p:nvPr>
            <p:ph type="dt" sz="half" idx="10"/>
          </p:nvPr>
        </p:nvSpPr>
        <p:spPr/>
        <p:txBody>
          <a:bodyPr/>
          <a:lstStyle/>
          <a:p>
            <a:fld id="{8682D066-E1D5-435E-AAB1-000871C3FCD3}" type="datetimeFigureOut">
              <a:rPr lang="ar-EG" smtClean="0"/>
              <a:t>27/03/1444</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12526154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US"/>
              <a:t>Click to edit Master title style</a:t>
            </a:r>
            <a:endParaRPr lang="en-US" dirty="0"/>
          </a:p>
        </p:txBody>
      </p:sp>
      <p:sp>
        <p:nvSpPr>
          <p:cNvPr id="3" name="Picture Placeholder 2"/>
          <p:cNvSpPr>
            <a:spLocks noGrp="1" noChangeAspect="1"/>
          </p:cNvSpPr>
          <p:nvPr>
            <p:ph type="pic" idx="1"/>
          </p:nvPr>
        </p:nvSpPr>
        <p:spPr>
          <a:xfrm>
            <a:off x="6427693" y="1539425"/>
            <a:ext cx="7654171" cy="7598117"/>
          </a:xfrm>
        </p:spPr>
        <p:txBody>
          <a:bodyPr anchor="t"/>
          <a:lstStyle>
            <a:lvl1pPr marL="0" indent="0">
              <a:buNone/>
              <a:defRPr sz="4989"/>
            </a:lvl1pPr>
            <a:lvl2pPr marL="712775" indent="0">
              <a:buNone/>
              <a:defRPr sz="4365"/>
            </a:lvl2pPr>
            <a:lvl3pPr marL="1425550" indent="0">
              <a:buNone/>
              <a:defRPr sz="3742"/>
            </a:lvl3pPr>
            <a:lvl4pPr marL="2138324" indent="0">
              <a:buNone/>
              <a:defRPr sz="3118"/>
            </a:lvl4pPr>
            <a:lvl5pPr marL="2851099" indent="0">
              <a:buNone/>
              <a:defRPr sz="3118"/>
            </a:lvl5pPr>
            <a:lvl6pPr marL="3563874" indent="0">
              <a:buNone/>
              <a:defRPr sz="3118"/>
            </a:lvl6pPr>
            <a:lvl7pPr marL="4276649" indent="0">
              <a:buNone/>
              <a:defRPr sz="3118"/>
            </a:lvl7pPr>
            <a:lvl8pPr marL="4989424" indent="0">
              <a:buNone/>
              <a:defRPr sz="3118"/>
            </a:lvl8pPr>
            <a:lvl9pPr marL="5702198" indent="0">
              <a:buNone/>
              <a:defRPr sz="3118"/>
            </a:lvl9pPr>
          </a:lstStyle>
          <a:p>
            <a:r>
              <a:rPr lang="en-US"/>
              <a:t>Click icon to add picture</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US"/>
              <a:t>Click to edit Master text styles</a:t>
            </a:r>
          </a:p>
        </p:txBody>
      </p:sp>
      <p:sp>
        <p:nvSpPr>
          <p:cNvPr id="5" name="Date Placeholder 4"/>
          <p:cNvSpPr>
            <a:spLocks noGrp="1"/>
          </p:cNvSpPr>
          <p:nvPr>
            <p:ph type="dt" sz="half" idx="10"/>
          </p:nvPr>
        </p:nvSpPr>
        <p:spPr/>
        <p:txBody>
          <a:bodyPr/>
          <a:lstStyle/>
          <a:p>
            <a:fld id="{8682D066-E1D5-435E-AAB1-000871C3FCD3}" type="datetimeFigureOut">
              <a:rPr lang="ar-EG" smtClean="0"/>
              <a:t>27/03/1444</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34100343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39456" y="569242"/>
            <a:ext cx="13040439" cy="206659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39456" y="2846200"/>
            <a:ext cx="13040439" cy="678385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9455" y="9909729"/>
            <a:ext cx="3401854" cy="569240"/>
          </a:xfrm>
          <a:prstGeom prst="rect">
            <a:avLst/>
          </a:prstGeom>
        </p:spPr>
        <p:txBody>
          <a:bodyPr vert="horz" lIns="91440" tIns="45720" rIns="91440" bIns="45720" rtlCol="0" anchor="ctr"/>
          <a:lstStyle>
            <a:lvl1pPr algn="l">
              <a:defRPr sz="1871">
                <a:solidFill>
                  <a:schemeClr val="tx1">
                    <a:tint val="75000"/>
                  </a:schemeClr>
                </a:solidFill>
              </a:defRPr>
            </a:lvl1pPr>
          </a:lstStyle>
          <a:p>
            <a:fld id="{8682D066-E1D5-435E-AAB1-000871C3FCD3}" type="datetimeFigureOut">
              <a:rPr lang="ar-EG" smtClean="0"/>
              <a:t>27/03/1444</a:t>
            </a:fld>
            <a:endParaRPr lang="ar-EG"/>
          </a:p>
        </p:txBody>
      </p:sp>
      <p:sp>
        <p:nvSpPr>
          <p:cNvPr id="5" name="Footer Placeholder 4"/>
          <p:cNvSpPr>
            <a:spLocks noGrp="1"/>
          </p:cNvSpPr>
          <p:nvPr>
            <p:ph type="ftr" sz="quarter" idx="3"/>
          </p:nvPr>
        </p:nvSpPr>
        <p:spPr>
          <a:xfrm>
            <a:off x="5008285" y="9909729"/>
            <a:ext cx="5102781" cy="569240"/>
          </a:xfrm>
          <a:prstGeom prst="rect">
            <a:avLst/>
          </a:prstGeom>
        </p:spPr>
        <p:txBody>
          <a:bodyPr vert="horz" lIns="91440" tIns="45720" rIns="91440" bIns="45720" rtlCol="0" anchor="ctr"/>
          <a:lstStyle>
            <a:lvl1pPr algn="ctr">
              <a:defRPr sz="1871">
                <a:solidFill>
                  <a:schemeClr val="tx1">
                    <a:tint val="75000"/>
                  </a:schemeClr>
                </a:solidFill>
              </a:defRPr>
            </a:lvl1pPr>
          </a:lstStyle>
          <a:p>
            <a:endParaRPr lang="ar-EG"/>
          </a:p>
        </p:txBody>
      </p:sp>
      <p:sp>
        <p:nvSpPr>
          <p:cNvPr id="6" name="Slide Number Placeholder 5"/>
          <p:cNvSpPr>
            <a:spLocks noGrp="1"/>
          </p:cNvSpPr>
          <p:nvPr>
            <p:ph type="sldNum" sz="quarter" idx="4"/>
          </p:nvPr>
        </p:nvSpPr>
        <p:spPr>
          <a:xfrm>
            <a:off x="10678041" y="9909729"/>
            <a:ext cx="3401854" cy="569240"/>
          </a:xfrm>
          <a:prstGeom prst="rect">
            <a:avLst/>
          </a:prstGeom>
        </p:spPr>
        <p:txBody>
          <a:bodyPr vert="horz" lIns="91440" tIns="45720" rIns="91440" bIns="45720" rtlCol="0" anchor="ctr"/>
          <a:lstStyle>
            <a:lvl1pPr algn="r">
              <a:defRPr sz="1871">
                <a:solidFill>
                  <a:schemeClr val="tx1">
                    <a:tint val="75000"/>
                  </a:schemeClr>
                </a:solidFill>
              </a:defRPr>
            </a:lvl1pPr>
          </a:lstStyle>
          <a:p>
            <a:fld id="{FFE8E38B-3A5B-40C5-9933-6260CA32EC75}" type="slidenum">
              <a:rPr lang="ar-EG" smtClean="0"/>
              <a:t>‹#›</a:t>
            </a:fld>
            <a:endParaRPr lang="ar-EG"/>
          </a:p>
        </p:txBody>
      </p:sp>
    </p:spTree>
    <p:extLst>
      <p:ext uri="{BB962C8B-B14F-4D97-AF65-F5344CB8AC3E}">
        <p14:creationId xmlns:p14="http://schemas.microsoft.com/office/powerpoint/2010/main" val="341483896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425550" rtl="1" eaLnBrk="1" latinLnBrk="0" hangingPunct="1">
        <a:lnSpc>
          <a:spcPct val="90000"/>
        </a:lnSpc>
        <a:spcBef>
          <a:spcPct val="0"/>
        </a:spcBef>
        <a:buNone/>
        <a:defRPr sz="6860" kern="1200">
          <a:solidFill>
            <a:schemeClr val="tx1"/>
          </a:solidFill>
          <a:latin typeface="+mj-lt"/>
          <a:ea typeface="+mj-ea"/>
          <a:cs typeface="+mj-cs"/>
        </a:defRPr>
      </a:lvl1pPr>
    </p:titleStyle>
    <p:bodyStyle>
      <a:lvl1pPr marL="356387" indent="-356387" algn="r" defTabSz="1425550" rtl="1" eaLnBrk="1" latinLnBrk="0" hangingPunct="1">
        <a:lnSpc>
          <a:spcPct val="90000"/>
        </a:lnSpc>
        <a:spcBef>
          <a:spcPts val="1559"/>
        </a:spcBef>
        <a:buFont typeface="Arial" panose="020B0604020202020204" pitchFamily="34" charset="0"/>
        <a:buChar char="•"/>
        <a:defRPr sz="4365" kern="1200">
          <a:solidFill>
            <a:schemeClr val="tx1"/>
          </a:solidFill>
          <a:latin typeface="+mn-lt"/>
          <a:ea typeface="+mn-ea"/>
          <a:cs typeface="+mn-cs"/>
        </a:defRPr>
      </a:lvl1pPr>
      <a:lvl2pPr marL="1069162" indent="-356387" algn="r" defTabSz="1425550" rtl="1" eaLnBrk="1" latinLnBrk="0" hangingPunct="1">
        <a:lnSpc>
          <a:spcPct val="90000"/>
        </a:lnSpc>
        <a:spcBef>
          <a:spcPts val="780"/>
        </a:spcBef>
        <a:buFont typeface="Arial" panose="020B0604020202020204" pitchFamily="34" charset="0"/>
        <a:buChar char="•"/>
        <a:defRPr sz="3742" kern="1200">
          <a:solidFill>
            <a:schemeClr val="tx1"/>
          </a:solidFill>
          <a:latin typeface="+mn-lt"/>
          <a:ea typeface="+mn-ea"/>
          <a:cs typeface="+mn-cs"/>
        </a:defRPr>
      </a:lvl2pPr>
      <a:lvl3pPr marL="1781937" indent="-356387" algn="r" defTabSz="1425550" rtl="1" eaLnBrk="1" latinLnBrk="0" hangingPunct="1">
        <a:lnSpc>
          <a:spcPct val="90000"/>
        </a:lnSpc>
        <a:spcBef>
          <a:spcPts val="780"/>
        </a:spcBef>
        <a:buFont typeface="Arial" panose="020B0604020202020204" pitchFamily="34" charset="0"/>
        <a:buChar char="•"/>
        <a:defRPr sz="3118" kern="1200">
          <a:solidFill>
            <a:schemeClr val="tx1"/>
          </a:solidFill>
          <a:latin typeface="+mn-lt"/>
          <a:ea typeface="+mn-ea"/>
          <a:cs typeface="+mn-cs"/>
        </a:defRPr>
      </a:lvl3pPr>
      <a:lvl4pPr marL="2494712"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4pPr>
      <a:lvl5pPr marL="3207487"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5pPr>
      <a:lvl6pPr marL="3920261"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6pPr>
      <a:lvl7pPr marL="4633036"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7pPr>
      <a:lvl8pPr marL="5345811"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8pPr>
      <a:lvl9pPr marL="6058586"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9pPr>
    </p:bodyStyle>
    <p:otherStyle>
      <a:defPPr>
        <a:defRPr lang="en-US"/>
      </a:defPPr>
      <a:lvl1pPr marL="0" algn="r" defTabSz="1425550" rtl="1" eaLnBrk="1" latinLnBrk="0" hangingPunct="1">
        <a:defRPr sz="2806" kern="1200">
          <a:solidFill>
            <a:schemeClr val="tx1"/>
          </a:solidFill>
          <a:latin typeface="+mn-lt"/>
          <a:ea typeface="+mn-ea"/>
          <a:cs typeface="+mn-cs"/>
        </a:defRPr>
      </a:lvl1pPr>
      <a:lvl2pPr marL="712775" algn="r" defTabSz="1425550" rtl="1" eaLnBrk="1" latinLnBrk="0" hangingPunct="1">
        <a:defRPr sz="2806" kern="1200">
          <a:solidFill>
            <a:schemeClr val="tx1"/>
          </a:solidFill>
          <a:latin typeface="+mn-lt"/>
          <a:ea typeface="+mn-ea"/>
          <a:cs typeface="+mn-cs"/>
        </a:defRPr>
      </a:lvl2pPr>
      <a:lvl3pPr marL="1425550" algn="r" defTabSz="1425550" rtl="1" eaLnBrk="1" latinLnBrk="0" hangingPunct="1">
        <a:defRPr sz="2806" kern="1200">
          <a:solidFill>
            <a:schemeClr val="tx1"/>
          </a:solidFill>
          <a:latin typeface="+mn-lt"/>
          <a:ea typeface="+mn-ea"/>
          <a:cs typeface="+mn-cs"/>
        </a:defRPr>
      </a:lvl3pPr>
      <a:lvl4pPr marL="2138324" algn="r" defTabSz="1425550" rtl="1" eaLnBrk="1" latinLnBrk="0" hangingPunct="1">
        <a:defRPr sz="2806" kern="1200">
          <a:solidFill>
            <a:schemeClr val="tx1"/>
          </a:solidFill>
          <a:latin typeface="+mn-lt"/>
          <a:ea typeface="+mn-ea"/>
          <a:cs typeface="+mn-cs"/>
        </a:defRPr>
      </a:lvl4pPr>
      <a:lvl5pPr marL="2851099" algn="r" defTabSz="1425550" rtl="1" eaLnBrk="1" latinLnBrk="0" hangingPunct="1">
        <a:defRPr sz="2806" kern="1200">
          <a:solidFill>
            <a:schemeClr val="tx1"/>
          </a:solidFill>
          <a:latin typeface="+mn-lt"/>
          <a:ea typeface="+mn-ea"/>
          <a:cs typeface="+mn-cs"/>
        </a:defRPr>
      </a:lvl5pPr>
      <a:lvl6pPr marL="3563874" algn="r" defTabSz="1425550" rtl="1" eaLnBrk="1" latinLnBrk="0" hangingPunct="1">
        <a:defRPr sz="2806" kern="1200">
          <a:solidFill>
            <a:schemeClr val="tx1"/>
          </a:solidFill>
          <a:latin typeface="+mn-lt"/>
          <a:ea typeface="+mn-ea"/>
          <a:cs typeface="+mn-cs"/>
        </a:defRPr>
      </a:lvl6pPr>
      <a:lvl7pPr marL="4276649" algn="r" defTabSz="1425550" rtl="1" eaLnBrk="1" latinLnBrk="0" hangingPunct="1">
        <a:defRPr sz="2806" kern="1200">
          <a:solidFill>
            <a:schemeClr val="tx1"/>
          </a:solidFill>
          <a:latin typeface="+mn-lt"/>
          <a:ea typeface="+mn-ea"/>
          <a:cs typeface="+mn-cs"/>
        </a:defRPr>
      </a:lvl7pPr>
      <a:lvl8pPr marL="4989424" algn="r" defTabSz="1425550" rtl="1" eaLnBrk="1" latinLnBrk="0" hangingPunct="1">
        <a:defRPr sz="2806" kern="1200">
          <a:solidFill>
            <a:schemeClr val="tx1"/>
          </a:solidFill>
          <a:latin typeface="+mn-lt"/>
          <a:ea typeface="+mn-ea"/>
          <a:cs typeface="+mn-cs"/>
        </a:defRPr>
      </a:lvl8pPr>
      <a:lvl9pPr marL="5702198" algn="r" defTabSz="1425550" rtl="1" eaLnBrk="1" latinLnBrk="0" hangingPunct="1">
        <a:defRPr sz="28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ctrTitle"/>
          </p:nvPr>
        </p:nvSpPr>
        <p:spPr>
          <a:xfrm>
            <a:off x="356688" y="4876001"/>
            <a:ext cx="14405971" cy="2218133"/>
          </a:xfrm>
        </p:spPr>
        <p:txBody>
          <a:bodyPr>
            <a:normAutofit fontScale="90000"/>
          </a:bodyPr>
          <a:lstStyle/>
          <a:p>
            <a:pPr rtl="1">
              <a:defRPr/>
            </a:pPr>
            <a:r>
              <a:rPr lang="ar-EG" b="1" dirty="0">
                <a:solidFill>
                  <a:srgbClr val="08B00C"/>
                </a:solidFill>
                <a:latin typeface="Calibri" panose="020F0502020204030204" pitchFamily="34" charset="0"/>
                <a:ea typeface="Calibri" panose="020F0502020204030204" pitchFamily="34" charset="0"/>
                <a:cs typeface="Simplified Arabic" panose="02020603050405020304" pitchFamily="18" charset="-78"/>
              </a:rPr>
              <a:t>إستخدام</a:t>
            </a:r>
            <a:r>
              <a:rPr lang="ar-EG" dirty="0">
                <a:solidFill>
                  <a:srgbClr val="08B00C"/>
                </a:solidFill>
              </a:rPr>
              <a:t> </a:t>
            </a:r>
            <a:r>
              <a:rPr lang="ar-EG" b="1" dirty="0">
                <a:solidFill>
                  <a:srgbClr val="08B00C"/>
                </a:solidFill>
                <a:latin typeface="Calibri" panose="020F0502020204030204" pitchFamily="34" charset="0"/>
                <a:ea typeface="Calibri" panose="020F0502020204030204" pitchFamily="34" charset="0"/>
                <a:cs typeface="Simplified Arabic" panose="02020603050405020304" pitchFamily="18" charset="-78"/>
              </a:rPr>
              <a:t>تكنولوجيا السجاد النصف آلي في انتاج سجاد معالج بتقنية النانو تكنولوجي ضد نمو البكتيريا والفطريات</a:t>
            </a:r>
            <a:endParaRPr lang="ar-EG" b="1" dirty="0">
              <a:solidFill>
                <a:schemeClr val="accent1">
                  <a:lumMod val="50000"/>
                </a:schemeClr>
              </a:solidFill>
              <a:latin typeface="Calibri" panose="020F0502020204030204"/>
              <a:cs typeface="Arial" panose="020B0604020202020204" pitchFamily="34" charset="0"/>
            </a:endParaRPr>
          </a:p>
        </p:txBody>
      </p:sp>
      <p:sp>
        <p:nvSpPr>
          <p:cNvPr id="4" name="Subtitle 2"/>
          <p:cNvSpPr>
            <a:spLocks noGrp="1"/>
          </p:cNvSpPr>
          <p:nvPr>
            <p:ph type="subTitle" idx="1"/>
          </p:nvPr>
        </p:nvSpPr>
        <p:spPr>
          <a:xfrm>
            <a:off x="1889918" y="7465265"/>
            <a:ext cx="11339513" cy="767710"/>
          </a:xfrm>
        </p:spPr>
        <p:txBody>
          <a:bodyPr/>
          <a:lstStyle/>
          <a:p>
            <a:r>
              <a:rPr lang="ar-EG" dirty="0"/>
              <a:t>المبادرة الوطنية للمشروعات الخضراء الذكية</a:t>
            </a:r>
            <a:endParaRPr lang="en-US" dirty="0"/>
          </a:p>
        </p:txBody>
      </p:sp>
      <p:sp>
        <p:nvSpPr>
          <p:cNvPr id="6" name="Subtitle 2"/>
          <p:cNvSpPr txBox="1">
            <a:spLocks/>
          </p:cNvSpPr>
          <p:nvPr/>
        </p:nvSpPr>
        <p:spPr>
          <a:xfrm>
            <a:off x="1889918" y="2321700"/>
            <a:ext cx="11339513" cy="767710"/>
          </a:xfrm>
          <a:prstGeom prst="rect">
            <a:avLst/>
          </a:prstGeom>
        </p:spPr>
        <p:txBody>
          <a:bodyPr vert="horz" lIns="113395" tIns="56698" rIns="113395" bIns="56698"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ar-EG" sz="6697" b="1" dirty="0">
                <a:solidFill>
                  <a:schemeClr val="accent1">
                    <a:lumMod val="50000"/>
                  </a:schemeClr>
                </a:solidFill>
                <a:latin typeface="Calibri" panose="020F0502020204030204" pitchFamily="34" charset="0"/>
                <a:ea typeface="Calibri" panose="020F0502020204030204" pitchFamily="34" charset="0"/>
                <a:cs typeface="Simplified Arabic" panose="02020603050405020304" pitchFamily="18" charset="-78"/>
              </a:rPr>
              <a:t>مشــــــــروع</a:t>
            </a:r>
            <a:endParaRPr lang="en-US" sz="6697" b="1" dirty="0">
              <a:solidFill>
                <a:schemeClr val="accent1">
                  <a:lumMod val="50000"/>
                </a:schemeClr>
              </a:solidFill>
              <a:latin typeface="Calibri" panose="020F0502020204030204" pitchFamily="34" charset="0"/>
              <a:ea typeface="Calibri" panose="020F0502020204030204" pitchFamily="34" charset="0"/>
              <a:cs typeface="Simplified Arabic" panose="02020603050405020304" pitchFamily="18" charset="-78"/>
            </a:endParaRPr>
          </a:p>
        </p:txBody>
      </p:sp>
    </p:spTree>
    <p:extLst>
      <p:ext uri="{BB962C8B-B14F-4D97-AF65-F5344CB8AC3E}">
        <p14:creationId xmlns:p14="http://schemas.microsoft.com/office/powerpoint/2010/main" val="3745083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a:xfrm>
            <a:off x="1039456" y="2610847"/>
            <a:ext cx="13040439" cy="6420400"/>
          </a:xfrm>
          <a:prstGeom prst="rect">
            <a:avLst/>
          </a:prstGeom>
        </p:spPr>
        <p:txBody>
          <a:bodyPr vert="horz" lIns="113395" tIns="56698" rIns="113395" bIns="56698"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defTabSz="1133947" rtl="1">
              <a:spcBef>
                <a:spcPts val="1240"/>
              </a:spcBef>
              <a:buNone/>
              <a:defRPr/>
            </a:pPr>
            <a:r>
              <a:rPr lang="ar-EG" sz="5456" b="1" dirty="0">
                <a:solidFill>
                  <a:schemeClr val="accent1">
                    <a:lumMod val="50000"/>
                  </a:schemeClr>
                </a:solidFill>
                <a:latin typeface="Calibri" panose="020F0502020204030204"/>
                <a:cs typeface="Arial" panose="020B0604020202020204" pitchFamily="34" charset="0"/>
              </a:rPr>
              <a:t>مقـــدم المشـــروع </a:t>
            </a:r>
            <a:endParaRPr lang="en-US" sz="5456" dirty="0">
              <a:solidFill>
                <a:sysClr val="windowText" lastClr="000000"/>
              </a:solidFill>
              <a:latin typeface="Calibri" panose="020F0502020204030204"/>
              <a:cs typeface="Arial" panose="020B0604020202020204" pitchFamily="34" charset="0"/>
            </a:endParaRPr>
          </a:p>
          <a:p>
            <a:pPr marL="283487" indent="-283487" algn="r" defTabSz="1133947" rtl="1">
              <a:spcBef>
                <a:spcPts val="1240"/>
              </a:spcBef>
              <a:defRPr/>
            </a:pPr>
            <a:r>
              <a:rPr lang="ar-EG" sz="3472" b="1" u="sng" dirty="0">
                <a:solidFill>
                  <a:sysClr val="windowText" lastClr="000000"/>
                </a:solidFill>
                <a:latin typeface="Calibri" panose="020F0502020204030204"/>
                <a:cs typeface="Arial" panose="020B0604020202020204" pitchFamily="34" charset="0"/>
              </a:rPr>
              <a:t>د/ رشا عاطف عبدالحميد عكاشة</a:t>
            </a:r>
          </a:p>
          <a:p>
            <a:pPr lvl="0" algn="r" rtl="1">
              <a:defRPr/>
            </a:pPr>
            <a:r>
              <a:rPr lang="ar-EG" sz="3472" dirty="0">
                <a:solidFill>
                  <a:sysClr val="windowText" lastClr="000000"/>
                </a:solidFill>
                <a:latin typeface="Calibri" panose="020F0502020204030204"/>
                <a:cs typeface="Arial" panose="020B0604020202020204" pitchFamily="34" charset="0"/>
              </a:rPr>
              <a:t>مدر</a:t>
            </a:r>
            <a:r>
              <a:rPr lang="ar-EG" sz="3472" dirty="0">
                <a:solidFill>
                  <a:sysClr val="windowText" lastClr="000000"/>
                </a:solidFill>
              </a:rPr>
              <a:t>س النسيج اليدوي بقسم التربية الفنية بكلية التربية النوعية جامعة كفرالشيخ</a:t>
            </a:r>
          </a:p>
          <a:p>
            <a:pPr lvl="0" algn="r" rtl="1">
              <a:defRPr/>
            </a:pPr>
            <a:r>
              <a:rPr lang="ar-EG" sz="3472" dirty="0">
                <a:solidFill>
                  <a:sysClr val="windowText" lastClr="000000"/>
                </a:solidFill>
              </a:rPr>
              <a:t>الخبرات</a:t>
            </a:r>
            <a:r>
              <a:rPr lang="en-US" sz="3472" dirty="0">
                <a:solidFill>
                  <a:sysClr val="windowText" lastClr="000000"/>
                </a:solidFill>
              </a:rPr>
              <a:t>:</a:t>
            </a:r>
            <a:r>
              <a:rPr lang="ar-EG" sz="3472" dirty="0">
                <a:solidFill>
                  <a:sysClr val="windowText" lastClr="000000"/>
                </a:solidFill>
              </a:rPr>
              <a:t> معيد من 2007- 2012، مدرس مساعد من 2012- 2019, مدرس من2019حتى الان.</a:t>
            </a:r>
          </a:p>
          <a:p>
            <a:pPr lvl="0" algn="r" rtl="1">
              <a:defRPr/>
            </a:pPr>
            <a:r>
              <a:rPr lang="ar-EG" sz="3472" b="1" u="sng" dirty="0">
                <a:solidFill>
                  <a:sysClr val="windowText" lastClr="000000"/>
                </a:solidFill>
              </a:rPr>
              <a:t>إسراء كمال رياض محمود</a:t>
            </a:r>
          </a:p>
          <a:p>
            <a:pPr lvl="0" algn="r" rtl="1">
              <a:defRPr/>
            </a:pPr>
            <a:r>
              <a:rPr lang="ar-EG" sz="3472" dirty="0">
                <a:solidFill>
                  <a:sysClr val="windowText" lastClr="000000"/>
                </a:solidFill>
              </a:rPr>
              <a:t>بكالوريوس كلية التربية النوعية قسم تربية فنية جامعة كفرالشيخ</a:t>
            </a:r>
          </a:p>
          <a:p>
            <a:pPr algn="r" rtl="1">
              <a:defRPr/>
            </a:pPr>
            <a:r>
              <a:rPr lang="ar-EG" sz="3472" dirty="0">
                <a:solidFill>
                  <a:sysClr val="windowText" lastClr="000000"/>
                </a:solidFill>
              </a:rPr>
              <a:t>الخبرات:باحثة ماجستير</a:t>
            </a:r>
          </a:p>
          <a:p>
            <a:pPr lvl="0" algn="r" rtl="1">
              <a:defRPr/>
            </a:pPr>
            <a:endParaRPr lang="ar-EG" sz="3472" dirty="0">
              <a:solidFill>
                <a:sysClr val="windowText" lastClr="000000"/>
              </a:solidFill>
              <a:latin typeface="Calibri" panose="020F0502020204030204"/>
              <a:cs typeface="Arial" panose="020B0604020202020204" pitchFamily="34" charset="0"/>
            </a:endParaRPr>
          </a:p>
        </p:txBody>
      </p:sp>
    </p:spTree>
    <p:extLst>
      <p:ext uri="{BB962C8B-B14F-4D97-AF65-F5344CB8AC3E}">
        <p14:creationId xmlns:p14="http://schemas.microsoft.com/office/powerpoint/2010/main" val="36437033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39456" y="2804124"/>
            <a:ext cx="13040439" cy="6342440"/>
          </a:xfrm>
        </p:spPr>
        <p:txBody>
          <a:bodyPr>
            <a:normAutofit fontScale="92500"/>
          </a:bodyPr>
          <a:lstStyle/>
          <a:p>
            <a:pPr lvl="0" algn="just" rtl="1"/>
            <a:r>
              <a:rPr lang="ar-EG" b="1" dirty="0">
                <a:latin typeface="Calibri" panose="020F0502020204030204" pitchFamily="34" charset="0"/>
                <a:ea typeface="Calibri" panose="020F0502020204030204" pitchFamily="34" charset="0"/>
                <a:cs typeface="Simplified Arabic" panose="02020603050405020304" pitchFamily="18" charset="-78"/>
              </a:rPr>
              <a:t>فكرة</a:t>
            </a:r>
            <a:r>
              <a:rPr lang="ar-SA" b="1" dirty="0">
                <a:latin typeface="Calibri" panose="020F0502020204030204" pitchFamily="34" charset="0"/>
                <a:ea typeface="Calibri" panose="020F0502020204030204" pitchFamily="34" charset="0"/>
                <a:cs typeface="Simplified Arabic" panose="02020603050405020304" pitchFamily="18" charset="-78"/>
              </a:rPr>
              <a:t> هذا المشروع انتاج </a:t>
            </a:r>
            <a:r>
              <a:rPr lang="ar-EG" b="1" dirty="0">
                <a:latin typeface="Calibri" panose="020F0502020204030204" pitchFamily="34" charset="0"/>
                <a:ea typeface="Calibri" panose="020F0502020204030204" pitchFamily="34" charset="0"/>
                <a:cs typeface="Simplified Arabic" panose="02020603050405020304" pitchFamily="18" charset="-78"/>
              </a:rPr>
              <a:t>سجاد نصف آلي من الصوف الطبيعي </a:t>
            </a:r>
            <a:r>
              <a:rPr lang="ar-EG" b="1" u="sng" dirty="0">
                <a:solidFill>
                  <a:srgbClr val="C00000"/>
                </a:solidFill>
                <a:latin typeface="Calibri" panose="020F0502020204030204" pitchFamily="34" charset="0"/>
                <a:ea typeface="Calibri" panose="020F0502020204030204" pitchFamily="34" charset="0"/>
                <a:cs typeface="Simplified Arabic" panose="02020603050405020304" pitchFamily="18" charset="-78"/>
              </a:rPr>
              <a:t>المكون الأخضر</a:t>
            </a:r>
            <a:r>
              <a:rPr lang="ar-SA" dirty="0">
                <a:solidFill>
                  <a:sysClr val="windowText" lastClr="000000"/>
                </a:solidFill>
              </a:rPr>
              <a:t> </a:t>
            </a:r>
            <a:r>
              <a:rPr lang="ar-SA" b="1" u="sng" dirty="0">
                <a:latin typeface="Calibri" panose="020F0502020204030204" pitchFamily="34" charset="0"/>
                <a:ea typeface="Calibri" panose="020F0502020204030204" pitchFamily="34" charset="0"/>
                <a:cs typeface="Simplified Arabic" panose="02020603050405020304" pitchFamily="18" charset="-78"/>
              </a:rPr>
              <a:t>(ن</a:t>
            </a:r>
            <a:r>
              <a:rPr lang="ar-EG" b="1" u="sng" dirty="0">
                <a:latin typeface="Calibri" panose="020F0502020204030204" pitchFamily="34" charset="0"/>
                <a:ea typeface="Calibri" panose="020F0502020204030204" pitchFamily="34" charset="0"/>
                <a:cs typeface="Simplified Arabic" panose="02020603050405020304" pitchFamily="18" charset="-78"/>
              </a:rPr>
              <a:t>سيج صديق للبيئة) </a:t>
            </a:r>
            <a:r>
              <a:rPr lang="ar-SA" b="1" dirty="0">
                <a:latin typeface="Calibri" panose="020F0502020204030204" pitchFamily="34" charset="0"/>
                <a:ea typeface="Calibri" panose="020F0502020204030204" pitchFamily="34" charset="0"/>
                <a:cs typeface="Simplified Arabic" panose="02020603050405020304" pitchFamily="18" charset="-78"/>
              </a:rPr>
              <a:t>معالج بتقنية النانو ضد نمو البكتيريات والفطريات بالإستفادة من التقدم العلمي في </a:t>
            </a:r>
            <a:r>
              <a:rPr lang="ar-SA" b="1" u="sng" dirty="0">
                <a:solidFill>
                  <a:srgbClr val="C00000"/>
                </a:solidFill>
                <a:latin typeface="Calibri" panose="020F0502020204030204" pitchFamily="34" charset="0"/>
                <a:ea typeface="Calibri" panose="020F0502020204030204" pitchFamily="34" charset="0"/>
                <a:cs typeface="Simplified Arabic" panose="02020603050405020304" pitchFamily="18" charset="-78"/>
              </a:rPr>
              <a:t>مجال تكنولوجيا النان</a:t>
            </a:r>
            <a:r>
              <a:rPr lang="ar-EG" b="1" u="sng" dirty="0">
                <a:solidFill>
                  <a:srgbClr val="C00000"/>
                </a:solidFill>
                <a:latin typeface="Calibri" panose="020F0502020204030204" pitchFamily="34" charset="0"/>
                <a:ea typeface="Calibri" panose="020F0502020204030204" pitchFamily="34" charset="0"/>
                <a:cs typeface="Simplified Arabic" panose="02020603050405020304" pitchFamily="18" charset="-78"/>
              </a:rPr>
              <a:t>و</a:t>
            </a:r>
            <a:r>
              <a:rPr lang="ar-EG" b="1" dirty="0">
                <a:latin typeface="Calibri" panose="020F0502020204030204" pitchFamily="34" charset="0"/>
                <a:ea typeface="Calibri" panose="020F0502020204030204" pitchFamily="34" charset="0"/>
                <a:cs typeface="Simplified Arabic" panose="02020603050405020304" pitchFamily="18" charset="-78"/>
              </a:rPr>
              <a:t>.</a:t>
            </a:r>
          </a:p>
          <a:p>
            <a:pPr marL="0" indent="0" algn="just" rtl="1">
              <a:buNone/>
            </a:pPr>
            <a:endParaRPr lang="ar-EG" b="1" dirty="0">
              <a:latin typeface="Calibri" panose="020F0502020204030204" pitchFamily="34" charset="0"/>
              <a:ea typeface="Calibri" panose="020F0502020204030204" pitchFamily="34" charset="0"/>
              <a:cs typeface="Simplified Arabic" panose="02020603050405020304" pitchFamily="18" charset="-78"/>
            </a:endParaRPr>
          </a:p>
          <a:p>
            <a:pPr marL="0" indent="0" algn="just" rtl="1">
              <a:buNone/>
            </a:pPr>
            <a:r>
              <a:rPr lang="ar-EG" dirty="0">
                <a:solidFill>
                  <a:sysClr val="windowText" lastClr="000000"/>
                </a:solidFill>
              </a:rPr>
              <a:t>    حيث ي</a:t>
            </a:r>
            <a:r>
              <a:rPr lang="ar-SA" dirty="0">
                <a:solidFill>
                  <a:sysClr val="windowText" lastClr="000000"/>
                </a:solidFill>
              </a:rPr>
              <a:t>قدم النانو تكنولوجى مساحات ضخمة لتطبيقها فى قطاع النسيج وذلك لتحسين خواص المواد أواكتسابها خواص ووظائف غير</a:t>
            </a:r>
            <a:r>
              <a:rPr lang="ar-EG" dirty="0">
                <a:solidFill>
                  <a:sysClr val="windowText" lastClr="000000"/>
                </a:solidFill>
              </a:rPr>
              <a:t> </a:t>
            </a:r>
            <a:r>
              <a:rPr lang="ar-SA" dirty="0">
                <a:solidFill>
                  <a:sysClr val="windowText" lastClr="000000"/>
                </a:solidFill>
              </a:rPr>
              <a:t>عادية وتركز أنشطة البحث والتطوير على تطبيق النانو تكنولوجى فالصناعة النسجية متضمنة إدخال أو خلق جسيمات نانومترية فى المواد النسجية أثناء التصنيع أوالتجهيز، لذلك فقد تأثرت الصناعة النسجية بتكنولوجيا النانو خصوصاً فى صورة شعيرات نانونية، ومواد تجهيز نانونية عالية الأداء، وإنتاج مواد نانونية مساعدة للألياف النسجية.</a:t>
            </a:r>
            <a:endParaRPr lang="ar-EG" dirty="0">
              <a:solidFill>
                <a:sysClr val="windowText" lastClr="000000"/>
              </a:solidFill>
            </a:endParaRPr>
          </a:p>
          <a:p>
            <a:pPr marL="0" indent="0" algn="just" rtl="1">
              <a:buNone/>
            </a:pPr>
            <a:endParaRPr lang="en-US" dirty="0">
              <a:solidFill>
                <a:sysClr val="windowText" lastClr="000000"/>
              </a:solidFill>
            </a:endParaRPr>
          </a:p>
          <a:p>
            <a:pPr marL="0" indent="0" algn="just" rtl="1">
              <a:buNone/>
            </a:pPr>
            <a:endParaRPr lang="ar-EG" dirty="0">
              <a:solidFill>
                <a:sysClr val="windowText" lastClr="000000"/>
              </a:solidFill>
            </a:endParaRPr>
          </a:p>
        </p:txBody>
      </p:sp>
    </p:spTree>
    <p:extLst>
      <p:ext uri="{BB962C8B-B14F-4D97-AF65-F5344CB8AC3E}">
        <p14:creationId xmlns:p14="http://schemas.microsoft.com/office/powerpoint/2010/main" val="24965811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a:spLocks noGrp="1"/>
          </p:cNvSpPr>
          <p:nvPr>
            <p:ph idx="1"/>
          </p:nvPr>
        </p:nvSpPr>
        <p:spPr>
          <a:xfrm>
            <a:off x="1039456" y="4001960"/>
            <a:ext cx="13040439" cy="3975192"/>
          </a:xfrm>
        </p:spPr>
        <p:txBody>
          <a:bodyPr>
            <a:normAutofit fontScale="92500" lnSpcReduction="10000"/>
          </a:bodyPr>
          <a:lstStyle/>
          <a:p>
            <a:pPr lvl="0" algn="just" rtl="1">
              <a:lnSpc>
                <a:spcPct val="100000"/>
              </a:lnSpc>
            </a:pPr>
            <a:r>
              <a:rPr lang="ar-EG" dirty="0">
                <a:solidFill>
                  <a:sysClr val="windowText" lastClr="000000"/>
                </a:solidFill>
              </a:rPr>
              <a:t>ف</a:t>
            </a:r>
            <a:r>
              <a:rPr lang="ar-SA" dirty="0">
                <a:solidFill>
                  <a:sysClr val="windowText" lastClr="000000"/>
                </a:solidFill>
              </a:rPr>
              <a:t>تغطية الألياف النس</a:t>
            </a:r>
            <a:r>
              <a:rPr lang="ar-EG" dirty="0">
                <a:solidFill>
                  <a:sysClr val="windowText" lastClr="000000"/>
                </a:solidFill>
              </a:rPr>
              <a:t>ي</a:t>
            </a:r>
            <a:r>
              <a:rPr lang="ar-SA" dirty="0">
                <a:solidFill>
                  <a:sysClr val="windowText" lastClr="000000"/>
                </a:solidFill>
              </a:rPr>
              <a:t>جية (باستخدام تكنولوجيا النانو) تكسب هذه الألياف مميزات ليس فقط بالنسبة لخواص أسطحها مثل جذب الماء أو الطارد للماء أو الكهرباء الاستاتيكية.. الخ، وفي الآونة الأخيرة، اصبح لاستخدام الجسيمات النانوية غير العضوية اهتمام كبير في المركبات النانوية لإنشاء مواد ذات نشاط مضاد للميكروبات. وتستخدم هذه المواد في مختلف المجالات التكنولوجية، وخاصة في مجال التكنولوجيا الحيوية، ومن بين هذه الجسيمات المعدنية في النانو، النحاس والزنك والتيتانيوم والمغنيسيوم والذهب والفضة.</a:t>
            </a:r>
            <a:endParaRPr lang="en-US" dirty="0">
              <a:solidFill>
                <a:sysClr val="windowText" lastClr="000000"/>
              </a:solidFill>
            </a:endParaRPr>
          </a:p>
          <a:p>
            <a:pPr marL="0" indent="0" algn="just" rtl="1">
              <a:buNone/>
            </a:pPr>
            <a:endParaRPr lang="en-US" dirty="0">
              <a:solidFill>
                <a:sysClr val="windowText" lastClr="000000"/>
              </a:solidFill>
            </a:endParaRPr>
          </a:p>
          <a:p>
            <a:pPr marL="0" indent="0" algn="just" rtl="1">
              <a:buNone/>
            </a:pPr>
            <a:endParaRPr lang="ar-EG" dirty="0">
              <a:solidFill>
                <a:sysClr val="windowText" lastClr="000000"/>
              </a:solidFill>
            </a:endParaRPr>
          </a:p>
        </p:txBody>
      </p:sp>
    </p:spTree>
    <p:extLst>
      <p:ext uri="{BB962C8B-B14F-4D97-AF65-F5344CB8AC3E}">
        <p14:creationId xmlns:p14="http://schemas.microsoft.com/office/powerpoint/2010/main" val="38772906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a:spLocks noGrp="1"/>
          </p:cNvSpPr>
          <p:nvPr>
            <p:ph idx="1"/>
          </p:nvPr>
        </p:nvSpPr>
        <p:spPr>
          <a:xfrm>
            <a:off x="1039456" y="2804124"/>
            <a:ext cx="13040439" cy="6342440"/>
          </a:xfrm>
        </p:spPr>
        <p:txBody>
          <a:bodyPr>
            <a:normAutofit fontScale="77500" lnSpcReduction="20000"/>
          </a:bodyPr>
          <a:lstStyle/>
          <a:p>
            <a:pPr marL="0" indent="0" algn="just" rtl="1">
              <a:buNone/>
            </a:pPr>
            <a:endParaRPr lang="ar-EG" dirty="0">
              <a:solidFill>
                <a:sysClr val="windowText" lastClr="000000"/>
              </a:solidFill>
            </a:endParaRPr>
          </a:p>
          <a:p>
            <a:pPr algn="just" rtl="1">
              <a:lnSpc>
                <a:spcPct val="120000"/>
              </a:lnSpc>
            </a:pPr>
            <a:r>
              <a:rPr lang="ar-SA" b="1" dirty="0">
                <a:latin typeface="Calibri" panose="020F0502020204030204" pitchFamily="34" charset="0"/>
                <a:ea typeface="Calibri" panose="020F0502020204030204" pitchFamily="34" charset="0"/>
                <a:cs typeface="Simplified Arabic" panose="02020603050405020304" pitchFamily="18" charset="-78"/>
              </a:rPr>
              <a:t>يحفز علي زيادة فرص </a:t>
            </a:r>
            <a:r>
              <a:rPr lang="ar-EG" b="1" dirty="0">
                <a:latin typeface="Calibri" panose="020F0502020204030204" pitchFamily="34" charset="0"/>
                <a:ea typeface="Calibri" panose="020F0502020204030204" pitchFamily="34" charset="0"/>
                <a:cs typeface="Simplified Arabic" panose="02020603050405020304" pitchFamily="18" charset="-78"/>
              </a:rPr>
              <a:t>إقامة مشروعات صغيرة جديدة يحتاجها سوق العمل وتفتح مجال للتجارة والتصدير، </a:t>
            </a:r>
            <a:r>
              <a:rPr lang="ar-SA" b="1" dirty="0">
                <a:latin typeface="Calibri" panose="020F0502020204030204" pitchFamily="34" charset="0"/>
                <a:ea typeface="Calibri" panose="020F0502020204030204" pitchFamily="34" charset="0"/>
                <a:cs typeface="Simplified Arabic" panose="02020603050405020304" pitchFamily="18" charset="-78"/>
              </a:rPr>
              <a:t>مما يساعد في فتح مجالات جديدة لإقامة مشروعات صغيرة تساعد علي زيادة الدخل وتحسين المستوي الاقتصادى وتكون في خدمة البيئة والمجتمع،هذا بالاضافة إلي امكانية التوسع في استخدامه علي نظاق واسع بدون تعديل</a:t>
            </a:r>
            <a:r>
              <a:rPr lang="ar-EG" b="1" dirty="0">
                <a:latin typeface="Calibri" panose="020F0502020204030204" pitchFamily="34" charset="0"/>
                <a:ea typeface="Calibri" panose="020F0502020204030204" pitchFamily="34" charset="0"/>
                <a:cs typeface="Simplified Arabic" panose="02020603050405020304" pitchFamily="18" charset="-78"/>
              </a:rPr>
              <a:t>. وبالفعل تم عمل دورات تدريبية بالتعاون مع المجلس القومي للمرأة للتدريب على انتاج السجاد النصف آلي وتوضح الصور مراحل انتاجه والتدريب عليها </a:t>
            </a:r>
          </a:p>
          <a:p>
            <a:pPr marL="0" indent="0" algn="just" rtl="1">
              <a:lnSpc>
                <a:spcPct val="120000"/>
              </a:lnSpc>
              <a:buNone/>
            </a:pPr>
            <a:endParaRPr lang="ar-EG" dirty="0">
              <a:solidFill>
                <a:sysClr val="windowText" lastClr="000000"/>
              </a:solidFill>
            </a:endParaRPr>
          </a:p>
          <a:p>
            <a:pPr lvl="0" algn="just" rtl="1">
              <a:lnSpc>
                <a:spcPct val="120000"/>
              </a:lnSpc>
            </a:pPr>
            <a:r>
              <a:rPr lang="ar-SA" b="1" dirty="0">
                <a:latin typeface="Calibri" panose="020F0502020204030204" pitchFamily="34" charset="0"/>
                <a:ea typeface="Calibri" panose="020F0502020204030204" pitchFamily="34" charset="0"/>
                <a:cs typeface="Simplified Arabic" panose="02020603050405020304" pitchFamily="18" charset="-78"/>
              </a:rPr>
              <a:t>استخدام الصوف الطبيعي الآمن صحياً وبيئياً واقتصادياً،</a:t>
            </a:r>
            <a:r>
              <a:rPr lang="ar-EG" b="1" dirty="0">
                <a:latin typeface="Calibri" panose="020F0502020204030204" pitchFamily="34" charset="0"/>
                <a:ea typeface="Calibri" panose="020F0502020204030204" pitchFamily="34" charset="0"/>
                <a:cs typeface="Simplified Arabic" panose="02020603050405020304" pitchFamily="18" charset="-78"/>
              </a:rPr>
              <a:t> في </a:t>
            </a:r>
            <a:r>
              <a:rPr lang="ar-SA" b="1" dirty="0">
                <a:latin typeface="Calibri" panose="020F0502020204030204" pitchFamily="34" charset="0"/>
                <a:ea typeface="Calibri" panose="020F0502020204030204" pitchFamily="34" charset="0"/>
                <a:cs typeface="Simplified Arabic" panose="02020603050405020304" pitchFamily="18" charset="-78"/>
              </a:rPr>
              <a:t>انتاج </a:t>
            </a:r>
            <a:r>
              <a:rPr lang="ar-EG" b="1" dirty="0">
                <a:latin typeface="Calibri" panose="020F0502020204030204" pitchFamily="34" charset="0"/>
                <a:ea typeface="Calibri" panose="020F0502020204030204" pitchFamily="34" charset="0"/>
                <a:cs typeface="Simplified Arabic" panose="02020603050405020304" pitchFamily="18" charset="-78"/>
              </a:rPr>
              <a:t>سجاد نصف آلي </a:t>
            </a:r>
            <a:r>
              <a:rPr lang="ar-SA" b="1" dirty="0">
                <a:latin typeface="Calibri" panose="020F0502020204030204" pitchFamily="34" charset="0"/>
                <a:ea typeface="Calibri" panose="020F0502020204030204" pitchFamily="34" charset="0"/>
                <a:cs typeface="Simplified Arabic" panose="02020603050405020304" pitchFamily="18" charset="-78"/>
              </a:rPr>
              <a:t>معالج بتقنية النانو ضد نمو البكتيريات والفطريات وامكانية التحديث المستمر وفقا للمستحدثات والتغيرات البيئية</a:t>
            </a:r>
            <a:r>
              <a:rPr lang="en-US" b="1" dirty="0">
                <a:latin typeface="Calibri" panose="020F0502020204030204" pitchFamily="34" charset="0"/>
                <a:ea typeface="Calibri" panose="020F0502020204030204" pitchFamily="34" charset="0"/>
                <a:cs typeface="Simplified Arabic" panose="02020603050405020304" pitchFamily="18" charset="-78"/>
              </a:rPr>
              <a:t>.</a:t>
            </a:r>
            <a:endParaRPr lang="ar-EG" b="1" dirty="0">
              <a:latin typeface="Calibri" panose="020F0502020204030204" pitchFamily="34" charset="0"/>
              <a:ea typeface="Calibri" panose="020F0502020204030204" pitchFamily="34" charset="0"/>
              <a:cs typeface="Simplified Arabic" panose="02020603050405020304" pitchFamily="18" charset="-78"/>
            </a:endParaRPr>
          </a:p>
        </p:txBody>
      </p:sp>
    </p:spTree>
    <p:extLst>
      <p:ext uri="{BB962C8B-B14F-4D97-AF65-F5344CB8AC3E}">
        <p14:creationId xmlns:p14="http://schemas.microsoft.com/office/powerpoint/2010/main" val="276706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a:xfrm>
            <a:off x="1039456" y="3281619"/>
            <a:ext cx="13040439" cy="5396112"/>
          </a:xfrm>
          <a:prstGeom prst="rect">
            <a:avLst/>
          </a:prstGeom>
        </p:spPr>
        <p:txBody>
          <a:bodyPr vert="horz" lIns="113395" tIns="56698" rIns="113395" bIns="56698"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rtl="1">
              <a:defRPr/>
            </a:pPr>
            <a:r>
              <a:rPr lang="ar-EG" sz="3224" b="1" dirty="0">
                <a:latin typeface="Calibri" panose="020F0502020204030204" pitchFamily="34" charset="0"/>
                <a:ea typeface="Calibri" panose="020F0502020204030204" pitchFamily="34" charset="0"/>
                <a:cs typeface="Simplified Arabic" panose="02020603050405020304" pitchFamily="18" charset="-78"/>
              </a:rPr>
              <a:t>يمكن  انشاء مصنع للسجاد النصف آلي المعالج بالنانو ويوفر فرص عمل للكثير من العمال والسيدات وامكانية محاربة البطالة.</a:t>
            </a:r>
          </a:p>
          <a:p>
            <a:pPr lvl="0" algn="just" rtl="1">
              <a:defRPr/>
            </a:pPr>
            <a:endParaRPr lang="ar-EG" sz="3224" b="1" dirty="0">
              <a:latin typeface="Calibri" panose="020F0502020204030204" pitchFamily="34" charset="0"/>
              <a:ea typeface="Calibri" panose="020F0502020204030204" pitchFamily="34" charset="0"/>
              <a:cs typeface="Simplified Arabic" panose="02020603050405020304" pitchFamily="18" charset="-78"/>
            </a:endParaRPr>
          </a:p>
          <a:p>
            <a:pPr lvl="0" algn="just" rtl="1">
              <a:defRPr/>
            </a:pPr>
            <a:r>
              <a:rPr lang="ar-EG" sz="3224" b="1" dirty="0">
                <a:latin typeface="Calibri" panose="020F0502020204030204" pitchFamily="34" charset="0"/>
                <a:ea typeface="Calibri" panose="020F0502020204030204" pitchFamily="34" charset="0"/>
                <a:cs typeface="Simplified Arabic" panose="02020603050405020304" pitchFamily="18" charset="-78"/>
              </a:rPr>
              <a:t>توفير السجاد النصف آلى المعالج بالنانو في كل البيوت بسهولة يساعد ذلك في الحد من وجود البكتيريا غير النافعة والفطريات المببة للأمراض.</a:t>
            </a:r>
          </a:p>
          <a:p>
            <a:pPr lvl="0" algn="just" rtl="1">
              <a:defRPr/>
            </a:pPr>
            <a:endParaRPr lang="ar-EG" sz="3224" b="1" dirty="0">
              <a:latin typeface="Calibri" panose="020F0502020204030204" pitchFamily="34" charset="0"/>
              <a:ea typeface="Calibri" panose="020F0502020204030204" pitchFamily="34" charset="0"/>
              <a:cs typeface="Simplified Arabic" panose="02020603050405020304" pitchFamily="18" charset="-78"/>
            </a:endParaRPr>
          </a:p>
          <a:p>
            <a:pPr lvl="0" algn="just" rtl="1">
              <a:defRPr/>
            </a:pPr>
            <a:r>
              <a:rPr lang="ar-EG" sz="3224" b="1" dirty="0">
                <a:latin typeface="Calibri" panose="020F0502020204030204" pitchFamily="34" charset="0"/>
                <a:ea typeface="Calibri" panose="020F0502020204030204" pitchFamily="34" charset="0"/>
                <a:cs typeface="Simplified Arabic" panose="02020603050405020304" pitchFamily="18" charset="-78"/>
              </a:rPr>
              <a:t>تم تنفيذ سجادة وبعض العينات المعالجة بالنانو وأظهرت بعض النتائج بالإيجاب.</a:t>
            </a:r>
          </a:p>
          <a:p>
            <a:pPr lvl="0" algn="just" rtl="1">
              <a:defRPr/>
            </a:pPr>
            <a:endParaRPr lang="ar-EG" sz="3224" b="1" dirty="0">
              <a:latin typeface="Calibri" panose="020F0502020204030204" pitchFamily="34" charset="0"/>
              <a:ea typeface="Calibri" panose="020F0502020204030204" pitchFamily="34" charset="0"/>
              <a:cs typeface="Simplified Arabic" panose="02020603050405020304" pitchFamily="18" charset="-78"/>
            </a:endParaRPr>
          </a:p>
          <a:p>
            <a:pPr lvl="0" algn="just" rtl="1">
              <a:defRPr/>
            </a:pPr>
            <a:r>
              <a:rPr lang="ar-EG" sz="3224" b="1" dirty="0">
                <a:latin typeface="Calibri" panose="020F0502020204030204" pitchFamily="34" charset="0"/>
                <a:ea typeface="Calibri" panose="020F0502020204030204" pitchFamily="34" charset="0"/>
                <a:cs typeface="Simplified Arabic" panose="02020603050405020304" pitchFamily="18" charset="-78"/>
              </a:rPr>
              <a:t>الخطط المستقبلية هي فتح عدد من المصانع وتوفير فرص عمل لكثير من العمال والسيدات</a:t>
            </a:r>
          </a:p>
          <a:p>
            <a:pPr lvl="0" algn="r" rtl="1">
              <a:defRPr/>
            </a:pPr>
            <a:endParaRPr lang="ar-EG" sz="3472" dirty="0">
              <a:solidFill>
                <a:sysClr val="windowText" lastClr="000000"/>
              </a:solidFill>
              <a:latin typeface="Calibri" panose="020F0502020204030204"/>
              <a:cs typeface="Arial" panose="020B0604020202020204" pitchFamily="34" charset="0"/>
            </a:endParaRPr>
          </a:p>
          <a:p>
            <a:pPr marL="0" indent="0" algn="r" defTabSz="1133947" rtl="1">
              <a:spcBef>
                <a:spcPts val="1240"/>
              </a:spcBef>
              <a:buNone/>
              <a:defRPr/>
            </a:pPr>
            <a:endParaRPr lang="ar-EG" sz="3472" dirty="0">
              <a:solidFill>
                <a:sysClr val="windowText" lastClr="000000"/>
              </a:solidFill>
              <a:latin typeface="Calibri" panose="020F0502020204030204"/>
              <a:cs typeface="Arial" panose="020B0604020202020204" pitchFamily="34" charset="0"/>
            </a:endParaRPr>
          </a:p>
        </p:txBody>
      </p:sp>
    </p:spTree>
    <p:extLst>
      <p:ext uri="{BB962C8B-B14F-4D97-AF65-F5344CB8AC3E}">
        <p14:creationId xmlns:p14="http://schemas.microsoft.com/office/powerpoint/2010/main" val="86838462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242</TotalTime>
  <Words>432</Words>
  <Application>Microsoft Office PowerPoint</Application>
  <PresentationFormat>Custom</PresentationFormat>
  <Paragraphs>25</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إستخدام تكنولوجيا السجاد النصف آلي في انتاج سجاد معالج بتقنية النانو تكنولوجي ضد نمو البكتيريا والفطريات</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mohamed adel</dc:creator>
  <cp:lastModifiedBy>Mohamed Elmelegy</cp:lastModifiedBy>
  <cp:revision>17</cp:revision>
  <dcterms:created xsi:type="dcterms:W3CDTF">2022-09-29T13:35:57Z</dcterms:created>
  <dcterms:modified xsi:type="dcterms:W3CDTF">2022-10-22T03:04:26Z</dcterms:modified>
</cp:coreProperties>
</file>