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0" r:id="rId6"/>
    <p:sldId id="258"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B00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5319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0236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0555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38721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85921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31042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27/03/1444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899764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27/03/1444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39358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27/03/1444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61411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52615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410034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27/03/1444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3414838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356688" y="4876001"/>
            <a:ext cx="14405971" cy="2218133"/>
          </a:xfrm>
        </p:spPr>
        <p:txBody>
          <a:bodyPr>
            <a:normAutofit fontScale="90000"/>
          </a:bodyPr>
          <a:lstStyle/>
          <a:p>
            <a:pPr rtl="1">
              <a:defRPr/>
            </a:pPr>
            <a:r>
              <a:rPr lang="ar-EG" b="1" dirty="0">
                <a:solidFill>
                  <a:srgbClr val="08B00C"/>
                </a:solidFill>
                <a:latin typeface="Calibri" panose="020F0502020204030204" pitchFamily="34" charset="0"/>
                <a:ea typeface="Calibri" panose="020F0502020204030204" pitchFamily="34" charset="0"/>
                <a:cs typeface="Simplified Arabic" panose="02020603050405020304" pitchFamily="18" charset="-78"/>
              </a:rPr>
              <a:t>إستخدام</a:t>
            </a:r>
            <a:r>
              <a:rPr lang="ar-EG" dirty="0">
                <a:solidFill>
                  <a:srgbClr val="08B00C"/>
                </a:solidFill>
              </a:rPr>
              <a:t> </a:t>
            </a:r>
            <a:r>
              <a:rPr lang="ar-EG" b="1" dirty="0">
                <a:solidFill>
                  <a:srgbClr val="08B00C"/>
                </a:solidFill>
                <a:latin typeface="Calibri" panose="020F0502020204030204" pitchFamily="34" charset="0"/>
                <a:ea typeface="Calibri" panose="020F0502020204030204" pitchFamily="34" charset="0"/>
                <a:cs typeface="Simplified Arabic" panose="02020603050405020304" pitchFamily="18" charset="-78"/>
              </a:rPr>
              <a:t>تكنولوجيا السجاد النصف آلي في انتاج سجاد معالج بتقنية النانو تكنولوجي ضد نمو البكتيريا والفطريات</a:t>
            </a:r>
            <a:endParaRPr lang="ar-EG" b="1" dirty="0">
              <a:solidFill>
                <a:schemeClr val="accent1">
                  <a:lumMod val="50000"/>
                </a:schemeClr>
              </a:solidFill>
              <a:latin typeface="Calibri" panose="020F0502020204030204"/>
              <a:cs typeface="Arial" panose="020B0604020202020204" pitchFamily="34" charset="0"/>
            </a:endParaRPr>
          </a:p>
        </p:txBody>
      </p:sp>
      <p:sp>
        <p:nvSpPr>
          <p:cNvPr id="4" name="Subtitle 2"/>
          <p:cNvSpPr>
            <a:spLocks noGrp="1"/>
          </p:cNvSpPr>
          <p:nvPr>
            <p:ph type="subTitle" idx="1"/>
          </p:nvPr>
        </p:nvSpPr>
        <p:spPr>
          <a:xfrm>
            <a:off x="1889918" y="7465265"/>
            <a:ext cx="11339513" cy="767710"/>
          </a:xfrm>
        </p:spPr>
        <p:txBody>
          <a:bodyPr/>
          <a:lstStyle/>
          <a:p>
            <a:r>
              <a:rPr lang="ar-EG" dirty="0"/>
              <a:t>المبادرة الوطنية للمشروعات الخضراء الذكية</a:t>
            </a:r>
            <a:endParaRPr lang="en-US" dirty="0"/>
          </a:p>
        </p:txBody>
      </p:sp>
      <p:sp>
        <p:nvSpPr>
          <p:cNvPr id="6" name="Subtitle 2"/>
          <p:cNvSpPr txBox="1">
            <a:spLocks/>
          </p:cNvSpPr>
          <p:nvPr/>
        </p:nvSpPr>
        <p:spPr>
          <a:xfrm>
            <a:off x="1889918" y="2321700"/>
            <a:ext cx="11339513" cy="767710"/>
          </a:xfrm>
          <a:prstGeom prst="rect">
            <a:avLst/>
          </a:prstGeom>
        </p:spPr>
        <p:txBody>
          <a:bodyPr vert="horz" lIns="113395" tIns="56698" rIns="113395" bIns="56698"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ar-EG" sz="6697" b="1" dirty="0">
                <a:solidFill>
                  <a:schemeClr val="accent1">
                    <a:lumMod val="50000"/>
                  </a:schemeClr>
                </a:solidFill>
                <a:latin typeface="Calibri" panose="020F0502020204030204" pitchFamily="34" charset="0"/>
                <a:ea typeface="Calibri" panose="020F0502020204030204" pitchFamily="34" charset="0"/>
                <a:cs typeface="Simplified Arabic" panose="02020603050405020304" pitchFamily="18" charset="-78"/>
              </a:rPr>
              <a:t>مشــــــــروع</a:t>
            </a:r>
            <a:endParaRPr lang="en-US" sz="6697" b="1" dirty="0">
              <a:solidFill>
                <a:schemeClr val="accent1">
                  <a:lumMod val="50000"/>
                </a:schemeClr>
              </a:solidFill>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039456" y="2610847"/>
            <a:ext cx="13040439" cy="6420400"/>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1133947" rtl="1">
              <a:spcBef>
                <a:spcPts val="1240"/>
              </a:spcBef>
              <a:buNone/>
              <a:defRPr/>
            </a:pPr>
            <a:r>
              <a:rPr lang="ar-EG" sz="5456" b="1" dirty="0">
                <a:solidFill>
                  <a:schemeClr val="accent1">
                    <a:lumMod val="50000"/>
                  </a:schemeClr>
                </a:solidFill>
                <a:latin typeface="Calibri" panose="020F0502020204030204"/>
                <a:cs typeface="Arial" panose="020B0604020202020204" pitchFamily="34" charset="0"/>
              </a:rPr>
              <a:t>مقـــدم المشـــروع </a:t>
            </a:r>
            <a:endParaRPr lang="en-US" sz="5456"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r>
              <a:rPr lang="ar-EG" sz="3472" b="1" u="sng" dirty="0">
                <a:solidFill>
                  <a:sysClr val="windowText" lastClr="000000"/>
                </a:solidFill>
                <a:latin typeface="Calibri" panose="020F0502020204030204"/>
                <a:cs typeface="Arial" panose="020B0604020202020204" pitchFamily="34" charset="0"/>
              </a:rPr>
              <a:t>د/ رشا عاطف عبدالحميد عكاشة</a:t>
            </a:r>
          </a:p>
          <a:p>
            <a:pPr lvl="0" algn="r" rtl="1">
              <a:defRPr/>
            </a:pPr>
            <a:r>
              <a:rPr lang="ar-EG" sz="3472" dirty="0">
                <a:solidFill>
                  <a:sysClr val="windowText" lastClr="000000"/>
                </a:solidFill>
                <a:latin typeface="Calibri" panose="020F0502020204030204"/>
                <a:cs typeface="Arial" panose="020B0604020202020204" pitchFamily="34" charset="0"/>
              </a:rPr>
              <a:t>مدر</a:t>
            </a:r>
            <a:r>
              <a:rPr lang="ar-EG" sz="3472" dirty="0">
                <a:solidFill>
                  <a:sysClr val="windowText" lastClr="000000"/>
                </a:solidFill>
              </a:rPr>
              <a:t>س النسيج اليدوي بقسم التربية الفنية بكلية التربية النوعية جامعة كفرالشيخ</a:t>
            </a:r>
          </a:p>
          <a:p>
            <a:pPr lvl="0" algn="r" rtl="1">
              <a:defRPr/>
            </a:pPr>
            <a:r>
              <a:rPr lang="ar-EG" sz="3472" dirty="0">
                <a:solidFill>
                  <a:sysClr val="windowText" lastClr="000000"/>
                </a:solidFill>
              </a:rPr>
              <a:t>الخبرات</a:t>
            </a:r>
            <a:r>
              <a:rPr lang="en-US" sz="3472" dirty="0">
                <a:solidFill>
                  <a:sysClr val="windowText" lastClr="000000"/>
                </a:solidFill>
              </a:rPr>
              <a:t>:</a:t>
            </a:r>
            <a:r>
              <a:rPr lang="ar-EG" sz="3472" dirty="0">
                <a:solidFill>
                  <a:sysClr val="windowText" lastClr="000000"/>
                </a:solidFill>
              </a:rPr>
              <a:t> معيد من 2007- 2012، مدرس مساعد من 2012- 2019, مدرس من2019حتى الان.</a:t>
            </a:r>
          </a:p>
          <a:p>
            <a:pPr lvl="0" algn="r" rtl="1">
              <a:defRPr/>
            </a:pPr>
            <a:r>
              <a:rPr lang="ar-EG" sz="3472" b="1" u="sng" dirty="0">
                <a:solidFill>
                  <a:sysClr val="windowText" lastClr="000000"/>
                </a:solidFill>
              </a:rPr>
              <a:t>إسراء كمال رياض محمود</a:t>
            </a:r>
          </a:p>
          <a:p>
            <a:pPr lvl="0" algn="r" rtl="1">
              <a:defRPr/>
            </a:pPr>
            <a:r>
              <a:rPr lang="ar-EG" sz="3472" dirty="0">
                <a:solidFill>
                  <a:sysClr val="windowText" lastClr="000000"/>
                </a:solidFill>
              </a:rPr>
              <a:t>بكالوريوس كلية التربية النوعية قسم تربية فنية جامعة كفرالشيخ</a:t>
            </a:r>
          </a:p>
          <a:p>
            <a:pPr algn="r" rtl="1">
              <a:defRPr/>
            </a:pPr>
            <a:r>
              <a:rPr lang="ar-EG" sz="3472" dirty="0">
                <a:solidFill>
                  <a:sysClr val="windowText" lastClr="000000"/>
                </a:solidFill>
              </a:rPr>
              <a:t>الخبرات:باحثة ماجستير</a:t>
            </a:r>
          </a:p>
          <a:p>
            <a:pPr lvl="0" algn="r" rtl="1">
              <a:defRPr/>
            </a:pP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456" y="2804124"/>
            <a:ext cx="13040439" cy="6342440"/>
          </a:xfrm>
        </p:spPr>
        <p:txBody>
          <a:bodyPr>
            <a:normAutofit fontScale="92500"/>
          </a:bodyPr>
          <a:lstStyle/>
          <a:p>
            <a:pPr lvl="0" algn="just" rtl="1"/>
            <a:r>
              <a:rPr lang="ar-EG" b="1" dirty="0">
                <a:latin typeface="Calibri" panose="020F0502020204030204" pitchFamily="34" charset="0"/>
                <a:ea typeface="Calibri" panose="020F0502020204030204" pitchFamily="34" charset="0"/>
                <a:cs typeface="Simplified Arabic" panose="02020603050405020304" pitchFamily="18" charset="-78"/>
              </a:rPr>
              <a:t>فكرة</a:t>
            </a:r>
            <a:r>
              <a:rPr lang="ar-SA" b="1" dirty="0">
                <a:latin typeface="Calibri" panose="020F0502020204030204" pitchFamily="34" charset="0"/>
                <a:ea typeface="Calibri" panose="020F0502020204030204" pitchFamily="34" charset="0"/>
                <a:cs typeface="Simplified Arabic" panose="02020603050405020304" pitchFamily="18" charset="-78"/>
              </a:rPr>
              <a:t> هذا المشروع انتاج </a:t>
            </a:r>
            <a:r>
              <a:rPr lang="ar-EG" b="1" dirty="0">
                <a:latin typeface="Calibri" panose="020F0502020204030204" pitchFamily="34" charset="0"/>
                <a:ea typeface="Calibri" panose="020F0502020204030204" pitchFamily="34" charset="0"/>
                <a:cs typeface="Simplified Arabic" panose="02020603050405020304" pitchFamily="18" charset="-78"/>
              </a:rPr>
              <a:t>سجاد نصف آلي من الصوف الطبيعي </a:t>
            </a:r>
            <a:r>
              <a:rPr lang="ar-EG" b="1" u="sng"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المكون الأخضر</a:t>
            </a:r>
            <a:r>
              <a:rPr lang="ar-SA" dirty="0">
                <a:solidFill>
                  <a:sysClr val="windowText" lastClr="000000"/>
                </a:solidFill>
              </a:rPr>
              <a:t> </a:t>
            </a:r>
            <a:r>
              <a:rPr lang="ar-SA" b="1" u="sng" dirty="0">
                <a:latin typeface="Calibri" panose="020F0502020204030204" pitchFamily="34" charset="0"/>
                <a:ea typeface="Calibri" panose="020F0502020204030204" pitchFamily="34" charset="0"/>
                <a:cs typeface="Simplified Arabic" panose="02020603050405020304" pitchFamily="18" charset="-78"/>
              </a:rPr>
              <a:t>(ن</a:t>
            </a:r>
            <a:r>
              <a:rPr lang="ar-EG" b="1" u="sng" dirty="0">
                <a:latin typeface="Calibri" panose="020F0502020204030204" pitchFamily="34" charset="0"/>
                <a:ea typeface="Calibri" panose="020F0502020204030204" pitchFamily="34" charset="0"/>
                <a:cs typeface="Simplified Arabic" panose="02020603050405020304" pitchFamily="18" charset="-78"/>
              </a:rPr>
              <a:t>سيج صديق للبيئة) </a:t>
            </a:r>
            <a:r>
              <a:rPr lang="ar-SA" b="1" dirty="0">
                <a:latin typeface="Calibri" panose="020F0502020204030204" pitchFamily="34" charset="0"/>
                <a:ea typeface="Calibri" panose="020F0502020204030204" pitchFamily="34" charset="0"/>
                <a:cs typeface="Simplified Arabic" panose="02020603050405020304" pitchFamily="18" charset="-78"/>
              </a:rPr>
              <a:t>معالج بتقنية النانو ضد نمو البكتيريات والفطريات بالإستفادة من التقدم العلمي في </a:t>
            </a:r>
            <a:r>
              <a:rPr lang="ar-SA" b="1" u="sng"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مجال تكنولوجيا النان</a:t>
            </a:r>
            <a:r>
              <a:rPr lang="ar-EG" b="1" u="sng"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و</a:t>
            </a:r>
            <a:r>
              <a:rPr lang="ar-EG" b="1" dirty="0">
                <a:latin typeface="Calibri" panose="020F0502020204030204" pitchFamily="34" charset="0"/>
                <a:ea typeface="Calibri" panose="020F0502020204030204" pitchFamily="34" charset="0"/>
                <a:cs typeface="Simplified Arabic" panose="02020603050405020304" pitchFamily="18" charset="-78"/>
              </a:rPr>
              <a:t>.</a:t>
            </a:r>
          </a:p>
          <a:p>
            <a:pPr marL="0" indent="0" algn="just" rtl="1">
              <a:buNone/>
            </a:pPr>
            <a:endParaRPr lang="ar-EG" b="1" dirty="0">
              <a:latin typeface="Calibri" panose="020F0502020204030204" pitchFamily="34" charset="0"/>
              <a:ea typeface="Calibri" panose="020F0502020204030204" pitchFamily="34" charset="0"/>
              <a:cs typeface="Simplified Arabic" panose="02020603050405020304" pitchFamily="18" charset="-78"/>
            </a:endParaRPr>
          </a:p>
          <a:p>
            <a:pPr marL="0" indent="0" algn="just" rtl="1">
              <a:buNone/>
            </a:pPr>
            <a:r>
              <a:rPr lang="ar-EG" dirty="0">
                <a:solidFill>
                  <a:sysClr val="windowText" lastClr="000000"/>
                </a:solidFill>
              </a:rPr>
              <a:t>    حيث ي</a:t>
            </a:r>
            <a:r>
              <a:rPr lang="ar-SA" dirty="0">
                <a:solidFill>
                  <a:sysClr val="windowText" lastClr="000000"/>
                </a:solidFill>
              </a:rPr>
              <a:t>قدم النانو تكنولوجى مساحات ضخمة لتطبيقها فى قطاع النسيج وذلك لتحسين خواص المواد أواكتسابها خواص ووظائف غير</a:t>
            </a:r>
            <a:r>
              <a:rPr lang="ar-EG" dirty="0">
                <a:solidFill>
                  <a:sysClr val="windowText" lastClr="000000"/>
                </a:solidFill>
              </a:rPr>
              <a:t> </a:t>
            </a:r>
            <a:r>
              <a:rPr lang="ar-SA" dirty="0">
                <a:solidFill>
                  <a:sysClr val="windowText" lastClr="000000"/>
                </a:solidFill>
              </a:rPr>
              <a:t>عادية وتركز أنشطة البحث والتطوير على تطبيق النانو تكنولوجى فالصناعة النسجية متضمنة إدخال أو خلق جسيمات نانومترية فى المواد النسجية أثناء التصنيع أوالتجهيز، لذلك فقد تأثرت الصناعة النسجية بتكنولوجيا النانو خصوصاً فى صورة شعيرات نانونية، ومواد تجهيز نانونية عالية الأداء، وإنتاج مواد نانونية مساعدة للألياف النسجية.</a:t>
            </a:r>
            <a:endParaRPr lang="ar-EG" dirty="0">
              <a:solidFill>
                <a:sysClr val="windowText" lastClr="000000"/>
              </a:solidFill>
            </a:endParaRPr>
          </a:p>
          <a:p>
            <a:pPr marL="0" indent="0" algn="just" rtl="1">
              <a:buNone/>
            </a:pPr>
            <a:endParaRPr lang="en-US" dirty="0">
              <a:solidFill>
                <a:sysClr val="windowText" lastClr="000000"/>
              </a:solidFill>
            </a:endParaRPr>
          </a:p>
          <a:p>
            <a:pPr marL="0" indent="0" algn="just" rtl="1">
              <a:buNone/>
            </a:pPr>
            <a:endParaRPr lang="ar-EG" dirty="0">
              <a:solidFill>
                <a:sysClr val="windowText" lastClr="000000"/>
              </a:solidFill>
            </a:endParaRPr>
          </a:p>
        </p:txBody>
      </p:sp>
    </p:spTree>
    <p:extLst>
      <p:ext uri="{BB962C8B-B14F-4D97-AF65-F5344CB8AC3E}">
        <p14:creationId xmlns:p14="http://schemas.microsoft.com/office/powerpoint/2010/main" val="2496581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039456" y="4001960"/>
            <a:ext cx="13040439" cy="3975192"/>
          </a:xfrm>
        </p:spPr>
        <p:txBody>
          <a:bodyPr>
            <a:normAutofit fontScale="92500" lnSpcReduction="10000"/>
          </a:bodyPr>
          <a:lstStyle/>
          <a:p>
            <a:pPr lvl="0" algn="just" rtl="1">
              <a:lnSpc>
                <a:spcPct val="100000"/>
              </a:lnSpc>
            </a:pPr>
            <a:r>
              <a:rPr lang="ar-EG" dirty="0">
                <a:solidFill>
                  <a:sysClr val="windowText" lastClr="000000"/>
                </a:solidFill>
              </a:rPr>
              <a:t>ف</a:t>
            </a:r>
            <a:r>
              <a:rPr lang="ar-SA" dirty="0">
                <a:solidFill>
                  <a:sysClr val="windowText" lastClr="000000"/>
                </a:solidFill>
              </a:rPr>
              <a:t>تغطية الألياف النس</a:t>
            </a:r>
            <a:r>
              <a:rPr lang="ar-EG" dirty="0">
                <a:solidFill>
                  <a:sysClr val="windowText" lastClr="000000"/>
                </a:solidFill>
              </a:rPr>
              <a:t>ي</a:t>
            </a:r>
            <a:r>
              <a:rPr lang="ar-SA" dirty="0">
                <a:solidFill>
                  <a:sysClr val="windowText" lastClr="000000"/>
                </a:solidFill>
              </a:rPr>
              <a:t>جية (باستخدام تكنولوجيا النانو) تكسب هذه الألياف مميزات ليس فقط بالنسبة لخواص أسطحها مثل جذب الماء أو الطارد للماء أو الكهرباء الاستاتيكية.. الخ، وفي الآونة الأخيرة، اصبح لاستخدام الجسيمات النانوية غير العضوية اهتمام كبير في المركبات النانوية لإنشاء مواد ذات نشاط مضاد للميكروبات. وتستخدم هذه المواد في مختلف المجالات التكنولوجية، وخاصة في مجال التكنولوجيا الحيوية، ومن بين هذه الجسيمات المعدنية في النانو، النحاس والزنك والتيتانيوم والمغنيسيوم والذهب والفضة.</a:t>
            </a:r>
            <a:endParaRPr lang="en-US" dirty="0">
              <a:solidFill>
                <a:sysClr val="windowText" lastClr="000000"/>
              </a:solidFill>
            </a:endParaRPr>
          </a:p>
          <a:p>
            <a:pPr marL="0" indent="0" algn="just" rtl="1">
              <a:buNone/>
            </a:pPr>
            <a:endParaRPr lang="en-US" dirty="0">
              <a:solidFill>
                <a:sysClr val="windowText" lastClr="000000"/>
              </a:solidFill>
            </a:endParaRPr>
          </a:p>
          <a:p>
            <a:pPr marL="0" indent="0" algn="just" rtl="1">
              <a:buNone/>
            </a:pPr>
            <a:endParaRPr lang="ar-EG" dirty="0">
              <a:solidFill>
                <a:sysClr val="windowText" lastClr="000000"/>
              </a:solidFill>
            </a:endParaRPr>
          </a:p>
        </p:txBody>
      </p:sp>
    </p:spTree>
    <p:extLst>
      <p:ext uri="{BB962C8B-B14F-4D97-AF65-F5344CB8AC3E}">
        <p14:creationId xmlns:p14="http://schemas.microsoft.com/office/powerpoint/2010/main" val="3877290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039456" y="2804124"/>
            <a:ext cx="13040439" cy="6342440"/>
          </a:xfrm>
        </p:spPr>
        <p:txBody>
          <a:bodyPr>
            <a:normAutofit fontScale="77500" lnSpcReduction="20000"/>
          </a:bodyPr>
          <a:lstStyle/>
          <a:p>
            <a:pPr marL="0" indent="0" algn="just" rtl="1">
              <a:buNone/>
            </a:pPr>
            <a:endParaRPr lang="ar-EG" dirty="0">
              <a:solidFill>
                <a:sysClr val="windowText" lastClr="000000"/>
              </a:solidFill>
            </a:endParaRPr>
          </a:p>
          <a:p>
            <a:pPr algn="just" rtl="1">
              <a:lnSpc>
                <a:spcPct val="120000"/>
              </a:lnSpc>
            </a:pPr>
            <a:r>
              <a:rPr lang="ar-SA" b="1" dirty="0">
                <a:latin typeface="Calibri" panose="020F0502020204030204" pitchFamily="34" charset="0"/>
                <a:ea typeface="Calibri" panose="020F0502020204030204" pitchFamily="34" charset="0"/>
                <a:cs typeface="Simplified Arabic" panose="02020603050405020304" pitchFamily="18" charset="-78"/>
              </a:rPr>
              <a:t>يحفز علي زيادة فرص </a:t>
            </a:r>
            <a:r>
              <a:rPr lang="ar-EG" b="1" dirty="0">
                <a:latin typeface="Calibri" panose="020F0502020204030204" pitchFamily="34" charset="0"/>
                <a:ea typeface="Calibri" panose="020F0502020204030204" pitchFamily="34" charset="0"/>
                <a:cs typeface="Simplified Arabic" panose="02020603050405020304" pitchFamily="18" charset="-78"/>
              </a:rPr>
              <a:t>إقامة مشروعات صغيرة جديدة يحتاجها سوق العمل وتفتح مجال للتجارة والتصدير، </a:t>
            </a:r>
            <a:r>
              <a:rPr lang="ar-SA" b="1" dirty="0">
                <a:latin typeface="Calibri" panose="020F0502020204030204" pitchFamily="34" charset="0"/>
                <a:ea typeface="Calibri" panose="020F0502020204030204" pitchFamily="34" charset="0"/>
                <a:cs typeface="Simplified Arabic" panose="02020603050405020304" pitchFamily="18" charset="-78"/>
              </a:rPr>
              <a:t>مما يساعد في فتح مجالات جديدة لإقامة مشروعات صغيرة تساعد علي زيادة الدخل وتحسين المستوي الاقتصادى وتكون في خدمة البيئة والمجتمع،هذا بالاضافة إلي امكانية التوسع في استخدامه علي نظاق واسع بدون تعديل</a:t>
            </a:r>
            <a:r>
              <a:rPr lang="ar-EG" b="1" dirty="0">
                <a:latin typeface="Calibri" panose="020F0502020204030204" pitchFamily="34" charset="0"/>
                <a:ea typeface="Calibri" panose="020F0502020204030204" pitchFamily="34" charset="0"/>
                <a:cs typeface="Simplified Arabic" panose="02020603050405020304" pitchFamily="18" charset="-78"/>
              </a:rPr>
              <a:t>. وبالفعل تم عمل دورات تدريبية بالتعاون مع المجلس القومي للمرأة للتدريب على انتاج السجاد النصف آلي وتوضح الصور مراحل انتاجه والتدريب عليها </a:t>
            </a:r>
          </a:p>
          <a:p>
            <a:pPr marL="0" indent="0" algn="just" rtl="1">
              <a:lnSpc>
                <a:spcPct val="120000"/>
              </a:lnSpc>
              <a:buNone/>
            </a:pPr>
            <a:endParaRPr lang="ar-EG" dirty="0">
              <a:solidFill>
                <a:sysClr val="windowText" lastClr="000000"/>
              </a:solidFill>
            </a:endParaRPr>
          </a:p>
          <a:p>
            <a:pPr lvl="0" algn="just" rtl="1">
              <a:lnSpc>
                <a:spcPct val="120000"/>
              </a:lnSpc>
            </a:pPr>
            <a:r>
              <a:rPr lang="ar-SA" b="1" dirty="0">
                <a:latin typeface="Calibri" panose="020F0502020204030204" pitchFamily="34" charset="0"/>
                <a:ea typeface="Calibri" panose="020F0502020204030204" pitchFamily="34" charset="0"/>
                <a:cs typeface="Simplified Arabic" panose="02020603050405020304" pitchFamily="18" charset="-78"/>
              </a:rPr>
              <a:t>استخدام الصوف الطبيعي الآمن صحياً وبيئياً واقتصادياً،</a:t>
            </a:r>
            <a:r>
              <a:rPr lang="ar-EG" b="1" dirty="0">
                <a:latin typeface="Calibri" panose="020F0502020204030204" pitchFamily="34" charset="0"/>
                <a:ea typeface="Calibri" panose="020F0502020204030204" pitchFamily="34" charset="0"/>
                <a:cs typeface="Simplified Arabic" panose="02020603050405020304" pitchFamily="18" charset="-78"/>
              </a:rPr>
              <a:t> في </a:t>
            </a:r>
            <a:r>
              <a:rPr lang="ar-SA" b="1" dirty="0">
                <a:latin typeface="Calibri" panose="020F0502020204030204" pitchFamily="34" charset="0"/>
                <a:ea typeface="Calibri" panose="020F0502020204030204" pitchFamily="34" charset="0"/>
                <a:cs typeface="Simplified Arabic" panose="02020603050405020304" pitchFamily="18" charset="-78"/>
              </a:rPr>
              <a:t>انتاج </a:t>
            </a:r>
            <a:r>
              <a:rPr lang="ar-EG" b="1" dirty="0">
                <a:latin typeface="Calibri" panose="020F0502020204030204" pitchFamily="34" charset="0"/>
                <a:ea typeface="Calibri" panose="020F0502020204030204" pitchFamily="34" charset="0"/>
                <a:cs typeface="Simplified Arabic" panose="02020603050405020304" pitchFamily="18" charset="-78"/>
              </a:rPr>
              <a:t>سجاد نصف آلي </a:t>
            </a:r>
            <a:r>
              <a:rPr lang="ar-SA" b="1" dirty="0">
                <a:latin typeface="Calibri" panose="020F0502020204030204" pitchFamily="34" charset="0"/>
                <a:ea typeface="Calibri" panose="020F0502020204030204" pitchFamily="34" charset="0"/>
                <a:cs typeface="Simplified Arabic" panose="02020603050405020304" pitchFamily="18" charset="-78"/>
              </a:rPr>
              <a:t>معالج بتقنية النانو ضد نمو البكتيريات والفطريات وامكانية التحديث المستمر وفقا للمستحدثات والتغيرات البيئية</a:t>
            </a:r>
            <a:r>
              <a:rPr lang="en-US" b="1" dirty="0">
                <a:latin typeface="Calibri" panose="020F0502020204030204" pitchFamily="34" charset="0"/>
                <a:ea typeface="Calibri" panose="020F0502020204030204" pitchFamily="34" charset="0"/>
                <a:cs typeface="Simplified Arabic" panose="02020603050405020304" pitchFamily="18" charset="-78"/>
              </a:rPr>
              <a:t>.</a:t>
            </a:r>
            <a:endParaRPr lang="ar-EG" b="1" dirty="0">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767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039456" y="3281619"/>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defRPr/>
            </a:pPr>
            <a:r>
              <a:rPr lang="ar-EG" sz="3224" b="1" dirty="0">
                <a:latin typeface="Calibri" panose="020F0502020204030204" pitchFamily="34" charset="0"/>
                <a:ea typeface="Calibri" panose="020F0502020204030204" pitchFamily="34" charset="0"/>
                <a:cs typeface="Simplified Arabic" panose="02020603050405020304" pitchFamily="18" charset="-78"/>
              </a:rPr>
              <a:t>يمكن  انشاء مصنع للسجاد النصف آلي المعالج بالنانو ويوفر فرص عمل للكثير من العمال والسيدات وامكانية محاربة البطالة.</a:t>
            </a:r>
          </a:p>
          <a:p>
            <a:pPr lvl="0" algn="just" rtl="1">
              <a:defRPr/>
            </a:pPr>
            <a:endParaRPr lang="ar-EG" sz="3224" b="1" dirty="0">
              <a:latin typeface="Calibri" panose="020F0502020204030204" pitchFamily="34" charset="0"/>
              <a:ea typeface="Calibri" panose="020F0502020204030204" pitchFamily="34" charset="0"/>
              <a:cs typeface="Simplified Arabic" panose="02020603050405020304" pitchFamily="18" charset="-78"/>
            </a:endParaRPr>
          </a:p>
          <a:p>
            <a:pPr lvl="0" algn="just" rtl="1">
              <a:defRPr/>
            </a:pPr>
            <a:r>
              <a:rPr lang="ar-EG" sz="3224" b="1" dirty="0">
                <a:latin typeface="Calibri" panose="020F0502020204030204" pitchFamily="34" charset="0"/>
                <a:ea typeface="Calibri" panose="020F0502020204030204" pitchFamily="34" charset="0"/>
                <a:cs typeface="Simplified Arabic" panose="02020603050405020304" pitchFamily="18" charset="-78"/>
              </a:rPr>
              <a:t>توفير السجاد النصف آلى المعالج بالنانو في كل البيوت بسهولة يساعد ذلك في الحد من وجود البكتيريا غير النافعة والفطريات المببة للأمراض.</a:t>
            </a:r>
          </a:p>
          <a:p>
            <a:pPr lvl="0" algn="just" rtl="1">
              <a:defRPr/>
            </a:pPr>
            <a:endParaRPr lang="ar-EG" sz="3224" b="1" dirty="0">
              <a:latin typeface="Calibri" panose="020F0502020204030204" pitchFamily="34" charset="0"/>
              <a:ea typeface="Calibri" panose="020F0502020204030204" pitchFamily="34" charset="0"/>
              <a:cs typeface="Simplified Arabic" panose="02020603050405020304" pitchFamily="18" charset="-78"/>
            </a:endParaRPr>
          </a:p>
          <a:p>
            <a:pPr lvl="0" algn="just" rtl="1">
              <a:defRPr/>
            </a:pPr>
            <a:r>
              <a:rPr lang="ar-EG" sz="3224" b="1" dirty="0">
                <a:latin typeface="Calibri" panose="020F0502020204030204" pitchFamily="34" charset="0"/>
                <a:ea typeface="Calibri" panose="020F0502020204030204" pitchFamily="34" charset="0"/>
                <a:cs typeface="Simplified Arabic" panose="02020603050405020304" pitchFamily="18" charset="-78"/>
              </a:rPr>
              <a:t>تم تنفيذ سجادة وبعض العينات المعالجة بالنانو وأظهرت بعض النتائج بالإيجاب.</a:t>
            </a:r>
          </a:p>
          <a:p>
            <a:pPr lvl="0" algn="just" rtl="1">
              <a:defRPr/>
            </a:pPr>
            <a:endParaRPr lang="ar-EG" sz="3224" b="1" dirty="0">
              <a:latin typeface="Calibri" panose="020F0502020204030204" pitchFamily="34" charset="0"/>
              <a:ea typeface="Calibri" panose="020F0502020204030204" pitchFamily="34" charset="0"/>
              <a:cs typeface="Simplified Arabic" panose="02020603050405020304" pitchFamily="18" charset="-78"/>
            </a:endParaRPr>
          </a:p>
          <a:p>
            <a:pPr lvl="0" algn="just" rtl="1">
              <a:defRPr/>
            </a:pPr>
            <a:r>
              <a:rPr lang="ar-EG" sz="3224" b="1" dirty="0">
                <a:latin typeface="Calibri" panose="020F0502020204030204" pitchFamily="34" charset="0"/>
                <a:ea typeface="Calibri" panose="020F0502020204030204" pitchFamily="34" charset="0"/>
                <a:cs typeface="Simplified Arabic" panose="02020603050405020304" pitchFamily="18" charset="-78"/>
              </a:rPr>
              <a:t>الخطط المستقبلية هي فتح عدد من المصانع وتوفير فرص عمل لكثير من العمال والسيدات</a:t>
            </a:r>
          </a:p>
          <a:p>
            <a:pPr lvl="0" algn="r" rtl="1">
              <a:defRPr/>
            </a:pPr>
            <a:endParaRPr lang="ar-EG" sz="3472" dirty="0">
              <a:solidFill>
                <a:sysClr val="windowText" lastClr="0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8683846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242</TotalTime>
  <Words>432</Words>
  <Application>Microsoft Office PowerPoint</Application>
  <PresentationFormat>Custom</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إستخدام تكنولوجيا السجاد النصف آلي في انتاج سجاد معالج بتقنية النانو تكنولوجي ضد نمو البكتيريا والفطريات</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17</cp:revision>
  <dcterms:created xsi:type="dcterms:W3CDTF">2022-09-29T13:35:57Z</dcterms:created>
  <dcterms:modified xsi:type="dcterms:W3CDTF">2022-10-22T03:04:26Z</dcterms:modified>
</cp:coreProperties>
</file>