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6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MenofiaR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" y="4328160"/>
            <a:ext cx="3691128" cy="25847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43856" y="5662422"/>
            <a:ext cx="2362200" cy="10027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0"/>
            <a:r>
              <a:rPr lang="en-US" sz="1300" dirty="0">
                <a:solidFill>
                  <a:srgbClr val="ED7D31"/>
                </a:solidFill>
                <a:latin typeface="Calibri"/>
              </a:rPr>
              <a:t>ABSTRACT</a:t>
            </a:r>
          </a:p>
          <a:p>
            <a:pPr marL="0" marR="0" indent="0">
              <a:lnSpc>
                <a:spcPct val="113000"/>
              </a:lnSpc>
            </a:pPr>
            <a:r>
              <a:rPr lang="en-US" sz="1100" dirty="0">
                <a:solidFill>
                  <a:srgbClr val="050505"/>
                </a:solidFill>
                <a:latin typeface="Segoe UI"/>
              </a:rPr>
              <a:t>A team from faculty of engineering </a:t>
            </a:r>
            <a:r>
              <a:rPr lang="en-US" sz="1100" dirty="0" err="1">
                <a:solidFill>
                  <a:srgbClr val="050505"/>
                </a:solidFill>
                <a:latin typeface="Segoe UI"/>
              </a:rPr>
              <a:t>Menofia</a:t>
            </a:r>
            <a:r>
              <a:rPr lang="en-US" sz="1100" dirty="0">
                <a:solidFill>
                  <a:srgbClr val="050505"/>
                </a:solidFill>
                <a:latin typeface="Segoe UI"/>
              </a:rPr>
              <a:t> university that designs, manufactures and competes with an electric car made by students.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78536" y="7123176"/>
            <a:ext cx="3526536" cy="2651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800">
                <a:solidFill>
                  <a:srgbClr val="191919"/>
                </a:solidFill>
                <a:latin typeface="Calibri"/>
              </a:rPr>
              <a:t>MENOFIA RACING TEAM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" y="9448800"/>
            <a:ext cx="1194816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100">
                <a:latin typeface="Calibri"/>
              </a:rPr>
              <a:t>Menofia racing team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5C108C-66C8-E01D-307E-43FB6CB6C6B7}"/>
              </a:ext>
            </a:extLst>
          </p:cNvPr>
          <p:cNvSpPr txBox="1"/>
          <p:nvPr/>
        </p:nvSpPr>
        <p:spPr>
          <a:xfrm>
            <a:off x="634365" y="1792224"/>
            <a:ext cx="6503670" cy="2023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r" rtl="1">
              <a:lnSpc>
                <a:spcPct val="138000"/>
              </a:lnSpc>
              <a:spcAft>
                <a:spcPts val="210"/>
              </a:spcAft>
            </a:pPr>
            <a:r>
              <a:rPr lang="ar-SA" sz="2400" b="1" dirty="0">
                <a:solidFill>
                  <a:srgbClr val="002060"/>
                </a:solidFill>
                <a:latin typeface="Arial"/>
              </a:rPr>
              <a:t>محافظة المنوفية</a:t>
            </a:r>
          </a:p>
          <a:p>
            <a:pPr marL="0" marR="1539308" indent="0" algn="r" rtl="1">
              <a:spcAft>
                <a:spcPts val="490"/>
              </a:spcAft>
            </a:pPr>
            <a:r>
              <a:rPr lang="ar-SA" sz="2400" b="1" dirty="0">
                <a:solidFill>
                  <a:srgbClr val="C00000"/>
                </a:solidFill>
                <a:latin typeface="Times New Roman"/>
              </a:rPr>
              <a:t>المبادرة الوطنية للمشروعات الخضراء الذكية</a:t>
            </a:r>
          </a:p>
          <a:p>
            <a:pPr marL="0" marR="0" indent="0" algn="ctr" rtl="1">
              <a:lnSpc>
                <a:spcPct val="138000"/>
              </a:lnSpc>
            </a:pPr>
            <a:r>
              <a:rPr lang="ar-SA" sz="2400" b="1" dirty="0">
                <a:solidFill>
                  <a:srgbClr val="002060"/>
                </a:solidFill>
                <a:latin typeface="Arial"/>
              </a:rPr>
              <a:t>فئة المشروعات الغير هادفة للربح </a:t>
            </a:r>
            <a:r>
              <a:rPr lang="ar-SA" sz="2400" b="1" dirty="0">
                <a:solidFill>
                  <a:srgbClr val="C00000"/>
                </a:solidFill>
                <a:latin typeface="Arial"/>
              </a:rPr>
              <a:t>المنسق عن المشروع</a:t>
            </a:r>
          </a:p>
          <a:p>
            <a:pPr marL="0" marR="0" indent="0" algn="ctr" rtl="1">
              <a:lnSpc>
                <a:spcPct val="138000"/>
              </a:lnSpc>
            </a:pPr>
            <a:r>
              <a:rPr lang="ar-SA" sz="2400" b="1" dirty="0">
                <a:solidFill>
                  <a:srgbClr val="002060"/>
                </a:solidFill>
                <a:latin typeface="Arial"/>
              </a:rPr>
              <a:t>عصماء عبدالمنعم </a:t>
            </a:r>
            <a:r>
              <a:rPr lang="ar-SA" sz="2400" b="1" dirty="0" err="1">
                <a:solidFill>
                  <a:srgbClr val="002060"/>
                </a:solidFill>
                <a:latin typeface="Arial"/>
              </a:rPr>
              <a:t>الحنفى</a:t>
            </a:r>
            <a:r>
              <a:rPr lang="ar-SA" sz="2400" b="1" dirty="0">
                <a:solidFill>
                  <a:srgbClr val="002060"/>
                </a:solidFill>
                <a:latin typeface="Arial"/>
              </a:rPr>
              <a:t> عامر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48" y="4306062"/>
            <a:ext cx="6342888" cy="37155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3672" y="1300734"/>
            <a:ext cx="6629400" cy="29047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254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مقدم المشروع:</a:t>
            </a:r>
          </a:p>
          <a:p>
            <a:pPr marL="0" marR="0" indent="6604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dirty="0">
                <a:latin typeface="Arial"/>
              </a:rPr>
              <a:t>مجموعة طالب من مختلف </a:t>
            </a:r>
            <a:r>
              <a:rPr lang="ar-EG" sz="1400" dirty="0">
                <a:latin typeface="Arial"/>
              </a:rPr>
              <a:t>الأقسام</a:t>
            </a:r>
            <a:r>
              <a:rPr lang="ar-SA" sz="1400" dirty="0">
                <a:latin typeface="Arial"/>
              </a:rPr>
              <a:t> بكلية الهندسة بجامعة المنوفية</a:t>
            </a:r>
          </a:p>
          <a:p>
            <a:pPr marL="0" marR="0" indent="1270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الخلفية العلمية:</a:t>
            </a:r>
          </a:p>
          <a:p>
            <a:pPr marL="0" marR="0" indent="1270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dirty="0">
                <a:latin typeface="Arial"/>
              </a:rPr>
              <a:t>الخلفية العلمية الموجودة للفريق تنقسم الى دراسة كهربية وبرمجية ودراسة ميكانيكية ودراسة تجارية للسوق الحالي والموارد المالية </a:t>
            </a:r>
            <a:r>
              <a:rPr lang="ar-EG" sz="1400" dirty="0">
                <a:latin typeface="Arial"/>
              </a:rPr>
              <a:t>للإلمام</a:t>
            </a:r>
            <a:r>
              <a:rPr lang="ar-SA" sz="1400" dirty="0">
                <a:latin typeface="Arial"/>
              </a:rPr>
              <a:t> بمجال صناعة السيارات لينقسم الفريق بداخله </a:t>
            </a:r>
            <a:r>
              <a:rPr lang="ar-EG" sz="1400" dirty="0">
                <a:latin typeface="Arial"/>
              </a:rPr>
              <a:t>إ</a:t>
            </a:r>
            <a:r>
              <a:rPr lang="ar-SA" sz="1400" dirty="0" err="1">
                <a:latin typeface="Arial"/>
              </a:rPr>
              <a:t>لى</a:t>
            </a:r>
            <a:r>
              <a:rPr lang="ar-SA" sz="1400" dirty="0">
                <a:latin typeface="Arial"/>
              </a:rPr>
              <a:t> فرق تخدم هذه مجالات</a:t>
            </a:r>
            <a:r>
              <a:rPr lang="ar-EG" sz="1400" dirty="0">
                <a:latin typeface="Arial"/>
              </a:rPr>
              <a:t>.</a:t>
            </a:r>
            <a:endParaRPr lang="ar-SA" sz="1400" dirty="0">
              <a:latin typeface="Arial"/>
            </a:endParaRPr>
          </a:p>
          <a:p>
            <a:pPr marL="0" marR="0" indent="254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الموقع الخاص بالفريق :</a:t>
            </a:r>
          </a:p>
          <a:p>
            <a:pPr marL="0" marR="0" indent="0" algn="r">
              <a:spcAft>
                <a:spcPts val="560"/>
              </a:spcAft>
            </a:pPr>
            <a:r>
              <a:rPr lang="en-US" sz="1400" b="1" dirty="0">
                <a:solidFill>
                  <a:srgbClr val="C00000"/>
                </a:solidFill>
                <a:latin typeface="Calibri"/>
                <a:hlinkClick r:id="rId3"/>
              </a:rPr>
              <a:t>https://www.facebook.com/MenofiaRT</a:t>
            </a:r>
          </a:p>
          <a:p>
            <a:pPr marL="0" marR="0" indent="254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الخبرات :</a:t>
            </a:r>
          </a:p>
          <a:p>
            <a:pPr marL="0" marR="0" indent="2540" algn="just" rtl="1"/>
            <a:r>
              <a:rPr lang="ar-SA" sz="1400" dirty="0">
                <a:latin typeface="Arial"/>
              </a:rPr>
              <a:t>شارك الفريق </a:t>
            </a:r>
            <a:r>
              <a:rPr lang="ar-EG" sz="1400" dirty="0">
                <a:latin typeface="Arial"/>
              </a:rPr>
              <a:t>لأكثر</a:t>
            </a:r>
            <a:r>
              <a:rPr lang="ar-SA" sz="1400" dirty="0">
                <a:latin typeface="Arial"/>
              </a:rPr>
              <a:t> من مرة في مسابقات </a:t>
            </a:r>
            <a:r>
              <a:rPr lang="en-US" sz="1400" dirty="0">
                <a:latin typeface="Calibri"/>
              </a:rPr>
              <a:t>EVER Egypt</a:t>
            </a:r>
            <a:r>
              <a:rPr lang="ar-SA" sz="1400" dirty="0">
                <a:latin typeface="Calibri"/>
              </a:rPr>
              <a:t> </a:t>
            </a:r>
            <a:r>
              <a:rPr lang="ar-SA" sz="1400" dirty="0">
                <a:latin typeface="Arial"/>
              </a:rPr>
              <a:t>و </a:t>
            </a:r>
            <a:r>
              <a:rPr lang="en-US" sz="1400" dirty="0">
                <a:latin typeface="Calibri"/>
              </a:rPr>
              <a:t>Formula student UK</a:t>
            </a:r>
            <a:r>
              <a:rPr lang="ar-SA" sz="1400" dirty="0">
                <a:latin typeface="Calibri"/>
              </a:rPr>
              <a:t> </a:t>
            </a:r>
            <a:r>
              <a:rPr lang="ar-SA" sz="1400" dirty="0">
                <a:latin typeface="Arial"/>
              </a:rPr>
              <a:t>حقق مراكز مرموقة </a:t>
            </a:r>
            <a:r>
              <a:rPr lang="ar-EG" sz="1400" dirty="0">
                <a:latin typeface="Arial"/>
              </a:rPr>
              <a:t>آ</a:t>
            </a:r>
            <a:r>
              <a:rPr lang="ar-SA" sz="1400" dirty="0">
                <a:latin typeface="Arial"/>
              </a:rPr>
              <a:t>خرها كان</a:t>
            </a:r>
          </a:p>
          <a:p>
            <a:pPr marL="0" marR="0" indent="2540" algn="just" rtl="1">
              <a:lnSpc>
                <a:spcPct val="107000"/>
              </a:lnSpc>
            </a:pPr>
            <a:r>
              <a:rPr lang="ar-SA" sz="1400" dirty="0">
                <a:latin typeface="Arial"/>
              </a:rPr>
              <a:t>في ابريل </a:t>
            </a:r>
            <a:r>
              <a:rPr lang="ar-SA" sz="1400" dirty="0">
                <a:latin typeface="Calibri"/>
              </a:rPr>
              <a:t>2222 </a:t>
            </a:r>
            <a:r>
              <a:rPr lang="ar-SA" sz="1400" dirty="0">
                <a:latin typeface="Arial"/>
              </a:rPr>
              <a:t>حيث حصل الفريق على المركز الثالث على مستوى جامعات مصر المشاركة.</a:t>
            </a:r>
          </a:p>
        </p:txBody>
      </p:sp>
      <p:sp>
        <p:nvSpPr>
          <p:cNvPr id="5" name="Rectangle 4"/>
          <p:cNvSpPr/>
          <p:nvPr/>
        </p:nvSpPr>
        <p:spPr>
          <a:xfrm>
            <a:off x="5526024" y="8350758"/>
            <a:ext cx="1520952" cy="5394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0" algn="r" rtl="1">
              <a:spcAft>
                <a:spcPts val="630"/>
              </a:spcAft>
            </a:pPr>
            <a:r>
              <a:rPr lang="ar-SA" sz="1400" b="1">
                <a:solidFill>
                  <a:srgbClr val="C00000"/>
                </a:solidFill>
                <a:latin typeface="Arial"/>
              </a:rPr>
              <a:t>اسم المشروع :</a:t>
            </a:r>
          </a:p>
          <a:p>
            <a:pPr marL="0" marR="0" indent="0" algn="r"/>
            <a:r>
              <a:rPr lang="en-US" sz="1400">
                <a:latin typeface="Calibri"/>
              </a:rPr>
              <a:t>Menofia racing team</a:t>
            </a:r>
          </a:p>
        </p:txBody>
      </p:sp>
      <p:sp>
        <p:nvSpPr>
          <p:cNvPr id="6" name="Rectangle 5"/>
          <p:cNvSpPr/>
          <p:nvPr/>
        </p:nvSpPr>
        <p:spPr>
          <a:xfrm>
            <a:off x="335280" y="9284208"/>
            <a:ext cx="88392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100">
                <a:latin typeface="Calibri"/>
              </a:rPr>
              <a:t>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9562" y="1384554"/>
            <a:ext cx="1100328" cy="53035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85978" y="1649730"/>
            <a:ext cx="2393824" cy="5913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 rtl="1"/>
            <a:r>
              <a:rPr lang="en-US" dirty="0">
                <a:solidFill>
                  <a:srgbClr val="0F2F43"/>
                </a:solidFill>
                <a:latin typeface="Arial"/>
              </a:rPr>
              <a:t>Faculty of engineering</a:t>
            </a:r>
          </a:p>
          <a:p>
            <a:pPr marL="0" marR="0" indent="0" algn="ctr" rtl="1"/>
            <a:r>
              <a:rPr lang="ar-EG" dirty="0">
                <a:solidFill>
                  <a:srgbClr val="0F2F43"/>
                </a:solidFill>
                <a:latin typeface="Arial"/>
              </a:rPr>
              <a:t>كلية الهندسة </a:t>
            </a:r>
            <a:endParaRPr lang="ar-SA" dirty="0">
              <a:solidFill>
                <a:srgbClr val="0F2F43"/>
              </a:solidFill>
              <a:latin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01156" y="2070354"/>
            <a:ext cx="1181100" cy="3291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 algn="just" rtl="1"/>
            <a:r>
              <a:rPr lang="ar-SA" b="1" dirty="0">
                <a:solidFill>
                  <a:srgbClr val="C00000"/>
                </a:solidFill>
                <a:latin typeface="Arial"/>
              </a:rPr>
              <a:t>فكرته :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755" y="2399538"/>
            <a:ext cx="6678167" cy="9966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0" algn="just" rtl="1">
              <a:lnSpc>
                <a:spcPct val="112000"/>
              </a:lnSpc>
              <a:spcAft>
                <a:spcPts val="560"/>
              </a:spcAft>
            </a:pPr>
            <a:r>
              <a:rPr lang="ar-SA" sz="1400" dirty="0">
                <a:latin typeface="Arial"/>
              </a:rPr>
              <a:t>تصميم وتصنيع نماذج أولية لسيارات تعمل بالمحركات </a:t>
            </a:r>
            <a:r>
              <a:rPr lang="ar-EG" sz="1400" dirty="0">
                <a:latin typeface="Arial"/>
              </a:rPr>
              <a:t>الكهربية</a:t>
            </a:r>
            <a:r>
              <a:rPr lang="ar-SA" sz="1400" dirty="0">
                <a:latin typeface="Arial"/>
              </a:rPr>
              <a:t> مما يساهم في اعداد كوادر هندسية قادرة على الدخول في مجال صناعة السيارات المحلية في مصر حسب خطة مصر </a:t>
            </a:r>
            <a:r>
              <a:rPr lang="ar-EG" sz="1400" dirty="0">
                <a:latin typeface="Calibri"/>
              </a:rPr>
              <a:t>2022</a:t>
            </a:r>
            <a:endParaRPr lang="ar-SA" sz="1400" dirty="0">
              <a:latin typeface="Calibri"/>
            </a:endParaRPr>
          </a:p>
          <a:p>
            <a:pPr marL="0" marR="0" indent="0" algn="just" rtl="1">
              <a:lnSpc>
                <a:spcPct val="110000"/>
              </a:lnSpc>
            </a:pPr>
            <a:r>
              <a:rPr lang="ar-SA" sz="1400" dirty="0">
                <a:latin typeface="Arial"/>
              </a:rPr>
              <a:t>و ذلك 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الخلفية الهندسية التقنية الموجودة عند المهندسين الموجودين بالفريق و </a:t>
            </a:r>
            <a:r>
              <a:rPr lang="ar-EG" sz="1400" dirty="0">
                <a:latin typeface="Arial"/>
              </a:rPr>
              <a:t>بالإضافة</a:t>
            </a:r>
            <a:r>
              <a:rPr lang="ar-SA" sz="1400" dirty="0">
                <a:latin typeface="Arial"/>
              </a:rPr>
              <a:t> </a:t>
            </a:r>
            <a:r>
              <a:rPr lang="ar-EG" sz="1400" dirty="0">
                <a:latin typeface="Arial"/>
              </a:rPr>
              <a:t>إلى</a:t>
            </a:r>
            <a:r>
              <a:rPr lang="ar-SA" sz="1400" dirty="0">
                <a:latin typeface="Arial"/>
              </a:rPr>
              <a:t> الخبرة </a:t>
            </a:r>
            <a:r>
              <a:rPr lang="ar-EG" sz="1400" dirty="0">
                <a:latin typeface="Arial"/>
              </a:rPr>
              <a:t>الإدارية</a:t>
            </a:r>
            <a:r>
              <a:rPr lang="ar-SA" sz="1400" dirty="0">
                <a:latin typeface="Arial"/>
              </a:rPr>
              <a:t> من الناحية التجارية لتحويل ال </a:t>
            </a:r>
            <a:r>
              <a:rPr lang="en-US" sz="1400" dirty="0">
                <a:latin typeface="Calibri"/>
              </a:rPr>
              <a:t>proto-type</a:t>
            </a:r>
            <a:r>
              <a:rPr lang="ar-SA" sz="1400" dirty="0">
                <a:latin typeface="Calibri"/>
              </a:rPr>
              <a:t> </a:t>
            </a:r>
            <a:r>
              <a:rPr lang="ar-SA" sz="1400" dirty="0">
                <a:latin typeface="Arial"/>
              </a:rPr>
              <a:t>الى </a:t>
            </a:r>
            <a:r>
              <a:rPr lang="en-US" sz="1400" dirty="0">
                <a:latin typeface="Calibri"/>
              </a:rPr>
              <a:t>mass production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2" y="3539490"/>
            <a:ext cx="6678166" cy="32583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0" algn="just" rtl="1">
              <a:spcAft>
                <a:spcPts val="560"/>
              </a:spcAft>
            </a:pPr>
            <a:r>
              <a:rPr lang="ar-SA" sz="1400" dirty="0">
                <a:latin typeface="Arial"/>
              </a:rPr>
              <a:t>و بهذا يكون لدينا مهندسين </a:t>
            </a:r>
            <a:r>
              <a:rPr lang="en-US" sz="1400" dirty="0">
                <a:latin typeface="Calibri"/>
              </a:rPr>
              <a:t>undergraduates</a:t>
            </a:r>
            <a:r>
              <a:rPr lang="ar-SA" sz="1400" dirty="0">
                <a:latin typeface="Calibri"/>
              </a:rPr>
              <a:t> </a:t>
            </a:r>
            <a:r>
              <a:rPr lang="ar-SA" sz="1400" dirty="0">
                <a:latin typeface="Arial"/>
              </a:rPr>
              <a:t>لدين</a:t>
            </a:r>
            <a:r>
              <a:rPr lang="ar-EG" sz="1400" dirty="0">
                <a:latin typeface="Arial"/>
              </a:rPr>
              <a:t>ا</a:t>
            </a:r>
            <a:r>
              <a:rPr lang="ar-SA" sz="1400" dirty="0">
                <a:latin typeface="Arial"/>
              </a:rPr>
              <a:t> خلفية تقنية هندسية و تجارية بصناعة السيارات المحلية في مصر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الفئة المستفيدة :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latin typeface="Arial"/>
              </a:rPr>
              <a:t>الدولة: </a:t>
            </a:r>
            <a:r>
              <a:rPr lang="ar-SA" sz="1400" dirty="0">
                <a:latin typeface="Arial"/>
              </a:rPr>
              <a:t>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انعاش </a:t>
            </a:r>
            <a:r>
              <a:rPr lang="ar-EG" sz="1400" dirty="0">
                <a:latin typeface="Arial"/>
              </a:rPr>
              <a:t>الاقتصاد</a:t>
            </a:r>
            <a:r>
              <a:rPr lang="ar-SA" sz="1400" dirty="0">
                <a:latin typeface="Arial"/>
              </a:rPr>
              <a:t> المصري وتقليل </a:t>
            </a:r>
            <a:r>
              <a:rPr lang="ar-EG" sz="1400" dirty="0">
                <a:latin typeface="Arial"/>
              </a:rPr>
              <a:t>الاعتماد</a:t>
            </a:r>
            <a:r>
              <a:rPr lang="ar-SA" sz="1400" dirty="0">
                <a:latin typeface="Arial"/>
              </a:rPr>
              <a:t> على </a:t>
            </a:r>
            <a:r>
              <a:rPr lang="ar-EG" sz="1400" dirty="0">
                <a:latin typeface="Arial"/>
              </a:rPr>
              <a:t>الاستيراد</a:t>
            </a:r>
            <a:r>
              <a:rPr lang="ar-SA" sz="1400" dirty="0">
                <a:latin typeface="Arial"/>
              </a:rPr>
              <a:t> وجذب المزيد من رؤوس </a:t>
            </a:r>
            <a:r>
              <a:rPr lang="ar-EG" sz="1400" dirty="0">
                <a:latin typeface="Arial"/>
              </a:rPr>
              <a:t>الأموال</a:t>
            </a:r>
            <a:r>
              <a:rPr lang="ar-SA" sz="1400" dirty="0">
                <a:latin typeface="Arial"/>
              </a:rPr>
              <a:t> 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المستثمرين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latin typeface="Arial"/>
              </a:rPr>
              <a:t>الطالب: </a:t>
            </a:r>
            <a:r>
              <a:rPr lang="ar-SA" sz="1400" dirty="0">
                <a:latin typeface="Arial"/>
              </a:rPr>
              <a:t>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تجهيزهم بالمعرفة </a:t>
            </a:r>
            <a:r>
              <a:rPr lang="ar-EG" sz="1400" dirty="0">
                <a:latin typeface="Arial"/>
              </a:rPr>
              <a:t>اللازمة</a:t>
            </a:r>
            <a:r>
              <a:rPr lang="ar-SA" sz="1400" dirty="0">
                <a:latin typeface="Arial"/>
              </a:rPr>
              <a:t> لتقليل الفجوة بين الدراسة </a:t>
            </a:r>
            <a:r>
              <a:rPr lang="ar-EG" sz="1400" dirty="0">
                <a:latin typeface="Arial"/>
              </a:rPr>
              <a:t>الأكاديمية</a:t>
            </a:r>
            <a:r>
              <a:rPr lang="ar-SA" sz="1400" dirty="0">
                <a:latin typeface="Arial"/>
              </a:rPr>
              <a:t> وسوق العمل وكذلك تطوير بعض الصناعات النادرة خصوصا صناعة السيارات الكهربائية التي تسعى الدولة لتوطينها في </a:t>
            </a:r>
            <a:r>
              <a:rPr lang="ar-EG" sz="1400" dirty="0">
                <a:latin typeface="Arial"/>
              </a:rPr>
              <a:t>الآونة الأخيرة.</a:t>
            </a:r>
            <a:endParaRPr lang="ar-SA" sz="1400" dirty="0">
              <a:latin typeface="Arial"/>
            </a:endParaRPr>
          </a:p>
          <a:p>
            <a:pPr marL="0" marR="0" indent="0" algn="just" rtl="1">
              <a:lnSpc>
                <a:spcPct val="107000"/>
              </a:lnSpc>
            </a:pPr>
            <a:r>
              <a:rPr lang="ar-SA" sz="1400" b="1" dirty="0">
                <a:latin typeface="Arial"/>
              </a:rPr>
              <a:t>المستهلكون: </a:t>
            </a:r>
            <a:r>
              <a:rPr lang="ar-SA" sz="1400" dirty="0">
                <a:latin typeface="Arial"/>
              </a:rPr>
              <a:t>تسهيل عملية اقتناء السيارات الكهربائية الصديقة للبيئة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latin typeface="Arial"/>
              </a:rPr>
              <a:t>المنتجون: </a:t>
            </a:r>
            <a:r>
              <a:rPr lang="ar-SA" sz="1400" dirty="0">
                <a:latin typeface="Arial"/>
              </a:rPr>
              <a:t>توفير</a:t>
            </a:r>
            <a:r>
              <a:rPr lang="ar-EG" sz="1400" dirty="0">
                <a:latin typeface="Arial"/>
              </a:rPr>
              <a:t> </a:t>
            </a:r>
            <a:r>
              <a:rPr lang="ar-SA" sz="1400" dirty="0">
                <a:latin typeface="Arial"/>
              </a:rPr>
              <a:t>العديد من فرص العمل للشباب في العديد من القطاعات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الميزة التنافسية :</a:t>
            </a:r>
          </a:p>
          <a:p>
            <a:pPr marL="0" marR="0" indent="0" algn="just" rtl="1">
              <a:lnSpc>
                <a:spcPct val="107000"/>
              </a:lnSpc>
            </a:pPr>
            <a:r>
              <a:rPr lang="ar-EG" sz="1400" dirty="0">
                <a:latin typeface="Arial"/>
              </a:rPr>
              <a:t>أولاً</a:t>
            </a:r>
            <a:r>
              <a:rPr lang="ar-SA" sz="1400" dirty="0">
                <a:latin typeface="Arial"/>
              </a:rPr>
              <a:t>: ندرة المنافسين</a:t>
            </a:r>
          </a:p>
          <a:p>
            <a:pPr marL="0" marR="0" indent="0" algn="just" rtl="1">
              <a:lnSpc>
                <a:spcPct val="107000"/>
              </a:lnSpc>
            </a:pPr>
            <a:r>
              <a:rPr lang="ar-SA" sz="1400" dirty="0">
                <a:latin typeface="Arial"/>
              </a:rPr>
              <a:t>ثانيا: التطوير المستمر الطموح الكافي لبدء صناعة السيارات الكهربائية</a:t>
            </a:r>
          </a:p>
          <a:p>
            <a:pPr marL="0" marR="0" indent="0" algn="just" rtl="1">
              <a:lnSpc>
                <a:spcPct val="107000"/>
              </a:lnSpc>
            </a:pPr>
            <a:r>
              <a:rPr lang="ar-SA" sz="1400" dirty="0">
                <a:latin typeface="Arial"/>
              </a:rPr>
              <a:t>ثالثا: الحفاظ على البيئة 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عدم استخدام أي ملوثات بيئية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2" y="6855714"/>
            <a:ext cx="6678168" cy="28254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0" algn="just" rtl="1">
              <a:spcAft>
                <a:spcPts val="560"/>
              </a:spcAft>
            </a:pPr>
            <a:r>
              <a:rPr lang="ar-EG" sz="1600" b="1" dirty="0">
                <a:solidFill>
                  <a:srgbClr val="C00000"/>
                </a:solidFill>
                <a:latin typeface="Arial"/>
              </a:rPr>
              <a:t>أ</a:t>
            </a:r>
            <a:r>
              <a:rPr lang="ar-SA" sz="1600" b="1" dirty="0">
                <a:solidFill>
                  <a:srgbClr val="C00000"/>
                </a:solidFill>
                <a:latin typeface="Arial"/>
              </a:rPr>
              <a:t>ثر المشروع </a:t>
            </a:r>
            <a:r>
              <a:rPr lang="ar-EG" sz="1600" b="1" dirty="0">
                <a:solidFill>
                  <a:srgbClr val="C00000"/>
                </a:solidFill>
                <a:latin typeface="Arial"/>
              </a:rPr>
              <a:t>الاقتصادي</a:t>
            </a:r>
            <a:r>
              <a:rPr lang="ar-SA" sz="1600" b="1" dirty="0">
                <a:solidFill>
                  <a:srgbClr val="C00000"/>
                </a:solidFill>
                <a:latin typeface="Arial"/>
              </a:rPr>
              <a:t> و </a:t>
            </a:r>
            <a:r>
              <a:rPr lang="ar-EG" sz="1600" b="1" dirty="0">
                <a:solidFill>
                  <a:srgbClr val="C00000"/>
                </a:solidFill>
                <a:latin typeface="Arial"/>
              </a:rPr>
              <a:t>الاجتماعي </a:t>
            </a:r>
            <a:r>
              <a:rPr lang="ar-SA" sz="1600" b="1" dirty="0">
                <a:solidFill>
                  <a:srgbClr val="C00000"/>
                </a:solidFill>
                <a:latin typeface="Arial"/>
              </a:rPr>
              <a:t>و </a:t>
            </a:r>
            <a:r>
              <a:rPr lang="ar-EG" sz="1600" b="1" dirty="0">
                <a:solidFill>
                  <a:srgbClr val="C00000"/>
                </a:solidFill>
                <a:latin typeface="Arial"/>
              </a:rPr>
              <a:t>البيئي</a:t>
            </a:r>
            <a:r>
              <a:rPr lang="ar-SA" sz="1600" b="1" dirty="0">
                <a:solidFill>
                  <a:srgbClr val="C00000"/>
                </a:solidFill>
                <a:latin typeface="Arial"/>
              </a:rPr>
              <a:t>: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EG" b="1" dirty="0">
                <a:solidFill>
                  <a:srgbClr val="2E74B5"/>
                </a:solidFill>
                <a:latin typeface="Times New Roman"/>
              </a:rPr>
              <a:t>الأثر</a:t>
            </a:r>
            <a:r>
              <a:rPr lang="ar-SA" b="1" dirty="0">
                <a:solidFill>
                  <a:srgbClr val="2E74B5"/>
                </a:solidFill>
                <a:latin typeface="Times New Roman"/>
              </a:rPr>
              <a:t> البيئي :</a:t>
            </a:r>
          </a:p>
          <a:p>
            <a:pPr marL="0" marR="0" indent="0" algn="just" rtl="1">
              <a:lnSpc>
                <a:spcPct val="107000"/>
              </a:lnSpc>
              <a:spcAft>
                <a:spcPts val="560"/>
              </a:spcAft>
            </a:pPr>
            <a:r>
              <a:rPr lang="ar-SA" sz="1600" dirty="0">
                <a:latin typeface="Times New Roman"/>
              </a:rPr>
              <a:t>تتميز السيارات الكهربائية بتقليل انبعاثات الغازات الدفيئة وتقليل </a:t>
            </a:r>
            <a:r>
              <a:rPr lang="ar-EG" sz="1600" dirty="0">
                <a:latin typeface="Times New Roman"/>
              </a:rPr>
              <a:t>الآثار</a:t>
            </a:r>
            <a:r>
              <a:rPr lang="ar-SA" sz="1600" dirty="0">
                <a:latin typeface="Times New Roman"/>
              </a:rPr>
              <a:t> الصحية الناتجة عن تلوث الهواء</a:t>
            </a:r>
            <a:r>
              <a:rPr lang="ar-EG" sz="1600" dirty="0">
                <a:latin typeface="Times New Roman"/>
              </a:rPr>
              <a:t> </a:t>
            </a:r>
            <a:r>
              <a:rPr lang="ar-SA" sz="1600" dirty="0">
                <a:latin typeface="Times New Roman"/>
              </a:rPr>
              <a:t>ويتم دراسة كيفية صناعة السيارة لتكون صديقة للبيئة بنسبة أكبر عن طريق تقليل وزنها باستخدام المواد المناسبة و بالتالي زيادة كفاءتها </a:t>
            </a:r>
            <a:r>
              <a:rPr lang="ar-EG" sz="1600" dirty="0">
                <a:latin typeface="Times New Roman"/>
              </a:rPr>
              <a:t> </a:t>
            </a:r>
            <a:r>
              <a:rPr lang="ar-SA" sz="1600" dirty="0">
                <a:latin typeface="Times New Roman"/>
              </a:rPr>
              <a:t>كاستخدام زجاجات البلاستيك في هيكل السيارة و غيرها</a:t>
            </a:r>
            <a:r>
              <a:rPr lang="ar-EG" sz="1600" dirty="0">
                <a:latin typeface="Times New Roman"/>
              </a:rPr>
              <a:t> </a:t>
            </a:r>
            <a:r>
              <a:rPr lang="ar-SA" sz="1600" dirty="0">
                <a:latin typeface="Times New Roman"/>
              </a:rPr>
              <a:t>ويمكن توليد الطاقة الكهربية </a:t>
            </a:r>
            <a:r>
              <a:rPr lang="ar-EG" sz="1600" dirty="0">
                <a:latin typeface="Times New Roman"/>
              </a:rPr>
              <a:t>اللازمة</a:t>
            </a:r>
            <a:r>
              <a:rPr lang="ar-SA" sz="1600" dirty="0">
                <a:latin typeface="Times New Roman"/>
              </a:rPr>
              <a:t> لتشغيل السيارات الكهربية من مصادر عدة نظيفة وغير</a:t>
            </a:r>
            <a:r>
              <a:rPr lang="ar-EG" sz="1600" dirty="0">
                <a:latin typeface="Times New Roman"/>
              </a:rPr>
              <a:t> </a:t>
            </a:r>
            <a:r>
              <a:rPr lang="ar-SA" sz="1600" dirty="0">
                <a:latin typeface="Times New Roman"/>
              </a:rPr>
              <a:t>ملوثة للبيئة مما يؤدى الى تقليل الحاجة للمنتجات البترولية</a:t>
            </a:r>
            <a:r>
              <a:rPr lang="ar-EG" sz="1600" dirty="0">
                <a:latin typeface="Times New Roman"/>
              </a:rPr>
              <a:t> </a:t>
            </a:r>
            <a:r>
              <a:rPr lang="ar-SA" sz="1600" dirty="0">
                <a:latin typeface="Times New Roman"/>
              </a:rPr>
              <a:t>كما أننا ندرس إدراج </a:t>
            </a:r>
            <a:r>
              <a:rPr lang="ar-EG" sz="1600" dirty="0">
                <a:latin typeface="Times New Roman"/>
              </a:rPr>
              <a:t>الخلايا</a:t>
            </a:r>
            <a:r>
              <a:rPr lang="ar-SA" sz="1600" dirty="0">
                <a:latin typeface="Times New Roman"/>
              </a:rPr>
              <a:t> الشمسية في منتجنا </a:t>
            </a:r>
            <a:r>
              <a:rPr lang="ar-EG" sz="1600" dirty="0">
                <a:latin typeface="Times New Roman"/>
              </a:rPr>
              <a:t>(</a:t>
            </a:r>
            <a:r>
              <a:rPr lang="ar-SA" sz="1600" dirty="0">
                <a:latin typeface="Times New Roman"/>
              </a:rPr>
              <a:t>السيارة</a:t>
            </a:r>
            <a:r>
              <a:rPr lang="ar-EG" sz="1600" dirty="0">
                <a:latin typeface="Times New Roman"/>
              </a:rPr>
              <a:t>)</a:t>
            </a:r>
            <a:r>
              <a:rPr lang="ar-SA" sz="1600" dirty="0">
                <a:latin typeface="Times New Roman"/>
              </a:rPr>
              <a:t> بحيث يكون اعتمادها </a:t>
            </a:r>
            <a:r>
              <a:rPr lang="ar-EG" sz="1600" dirty="0">
                <a:latin typeface="Times New Roman"/>
              </a:rPr>
              <a:t>الأساسي</a:t>
            </a:r>
            <a:r>
              <a:rPr lang="ar-SA" sz="1600" dirty="0">
                <a:latin typeface="Times New Roman"/>
              </a:rPr>
              <a:t> على الطاقة الكهربية و اعتمادها الفرعي على الطاقة الشمسية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9802" y="9247632"/>
            <a:ext cx="4343400" cy="19812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 algn="just" rtl="1"/>
            <a:r>
              <a:rPr lang="ar-SA" sz="1400" dirty="0">
                <a:latin typeface="Times New Roman"/>
              </a:rPr>
              <a:t>تقليل الضوضاء الناتجة عن السيارات ذات محركات </a:t>
            </a:r>
            <a:r>
              <a:rPr lang="ar-EG" sz="1400" dirty="0">
                <a:latin typeface="Times New Roman"/>
              </a:rPr>
              <a:t>الاحتراق</a:t>
            </a:r>
            <a:r>
              <a:rPr lang="ar-SA" sz="1400" dirty="0">
                <a:latin typeface="Times New Roman"/>
              </a:rPr>
              <a:t> الداخل</a:t>
            </a:r>
            <a:r>
              <a:rPr lang="ar-EG" sz="1400" dirty="0">
                <a:latin typeface="Times New Roman"/>
              </a:rPr>
              <a:t>ي</a:t>
            </a:r>
            <a:r>
              <a:rPr lang="ar-SA" sz="1400" dirty="0">
                <a:latin typeface="Times New Roman"/>
              </a:rPr>
              <a:t> التقليدية</a:t>
            </a:r>
          </a:p>
        </p:txBody>
      </p:sp>
      <p:sp>
        <p:nvSpPr>
          <p:cNvPr id="9" name="Rectangle 8"/>
          <p:cNvSpPr/>
          <p:nvPr/>
        </p:nvSpPr>
        <p:spPr>
          <a:xfrm>
            <a:off x="332232" y="9284208"/>
            <a:ext cx="91440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100">
                <a:latin typeface="Calibri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72" y="5644896"/>
            <a:ext cx="6547104" cy="38557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11302" y="1350264"/>
            <a:ext cx="6749796" cy="43373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indent="0" algn="r" rtl="1">
              <a:spcAft>
                <a:spcPts val="490"/>
              </a:spcAft>
            </a:pPr>
            <a:r>
              <a:rPr lang="ar-SA" sz="1400" b="1" dirty="0">
                <a:solidFill>
                  <a:srgbClr val="2E74B5"/>
                </a:solidFill>
                <a:latin typeface="Times New Roman"/>
              </a:rPr>
              <a:t>الأثر الاجتماعي :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SA" sz="1400" dirty="0">
                <a:latin typeface="Arial"/>
              </a:rPr>
              <a:t>رفع مستوى </a:t>
            </a:r>
            <a:r>
              <a:rPr lang="ar-EG" sz="1400" dirty="0">
                <a:latin typeface="Arial"/>
              </a:rPr>
              <a:t>الأفراد</a:t>
            </a:r>
            <a:r>
              <a:rPr lang="ar-SA" sz="1400" dirty="0">
                <a:latin typeface="Arial"/>
              </a:rPr>
              <a:t> العاملين بالصناعة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SA" sz="1400" dirty="0">
                <a:latin typeface="Arial"/>
              </a:rPr>
              <a:t>زيادة مستوى المعرفة بتكنولوجيا صناعة السيارات وزيادة الكوادر العلمية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EG" sz="1400" dirty="0">
                <a:latin typeface="Arial"/>
              </a:rPr>
              <a:t>الاتجاه</a:t>
            </a:r>
            <a:r>
              <a:rPr lang="ar-SA" sz="1400" dirty="0">
                <a:latin typeface="Arial"/>
              </a:rPr>
              <a:t> الى حياة خضراء حسب خطة مصر </a:t>
            </a:r>
            <a:r>
              <a:rPr lang="ar-EG" sz="1400" dirty="0">
                <a:latin typeface="Calibri"/>
              </a:rPr>
              <a:t>2022</a:t>
            </a:r>
            <a:endParaRPr lang="ar-SA" sz="1400" dirty="0">
              <a:latin typeface="Calibri"/>
            </a:endParaRPr>
          </a:p>
          <a:p>
            <a:pPr marL="0" marR="0" indent="0" algn="r" rtl="1">
              <a:spcAft>
                <a:spcPts val="490"/>
              </a:spcAft>
            </a:pPr>
            <a:r>
              <a:rPr lang="ar-SA" sz="1400" b="1" dirty="0">
                <a:solidFill>
                  <a:srgbClr val="2E74B5"/>
                </a:solidFill>
                <a:latin typeface="Times New Roman"/>
              </a:rPr>
              <a:t>الأثر الاقتصادي :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SA" sz="1400" dirty="0">
                <a:latin typeface="Arial"/>
              </a:rPr>
              <a:t>أهمها هو توفير فرص</a:t>
            </a:r>
            <a:r>
              <a:rPr lang="ar-EG" sz="1400" dirty="0">
                <a:latin typeface="Arial"/>
              </a:rPr>
              <a:t> </a:t>
            </a:r>
            <a:r>
              <a:rPr lang="ar-SA" sz="1400" dirty="0">
                <a:latin typeface="Arial"/>
              </a:rPr>
              <a:t>عمل كبيرة للمهندسين و العمال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EG" sz="1400" dirty="0">
                <a:latin typeface="Arial"/>
              </a:rPr>
              <a:t>وبالإضافة </a:t>
            </a:r>
            <a:r>
              <a:rPr lang="ar-SA" sz="1400" dirty="0">
                <a:latin typeface="Arial"/>
              </a:rPr>
              <a:t>لذلك توفير عدد كبير من </a:t>
            </a:r>
            <a:r>
              <a:rPr lang="ar-EG" sz="1400" dirty="0">
                <a:latin typeface="Arial"/>
              </a:rPr>
              <a:t>الاستيراد</a:t>
            </a:r>
            <a:r>
              <a:rPr lang="ar-SA" sz="1400" dirty="0">
                <a:latin typeface="Arial"/>
              </a:rPr>
              <a:t> الخارج</a:t>
            </a:r>
            <a:r>
              <a:rPr lang="ar-EG" sz="1400" dirty="0">
                <a:latin typeface="Arial"/>
              </a:rPr>
              <a:t>ي</a:t>
            </a:r>
            <a:r>
              <a:rPr lang="ar-SA" sz="1400" dirty="0">
                <a:latin typeface="Arial"/>
              </a:rPr>
              <a:t> للسيارات </a:t>
            </a:r>
            <a:r>
              <a:rPr lang="ar-EG" sz="1400" dirty="0">
                <a:latin typeface="Arial"/>
              </a:rPr>
              <a:t>والأسعار </a:t>
            </a:r>
            <a:r>
              <a:rPr lang="ar-SA" sz="1400" dirty="0">
                <a:latin typeface="Arial"/>
              </a:rPr>
              <a:t>العالية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SA" sz="1400" dirty="0">
                <a:latin typeface="Arial"/>
              </a:rPr>
              <a:t>توفير العملة الصعبة 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تصدير السيارات المحلية و قطع غيارها</a:t>
            </a:r>
          </a:p>
          <a:p>
            <a:pPr marL="0" marR="0" indent="0" algn="r" rtl="1">
              <a:lnSpc>
                <a:spcPct val="111000"/>
              </a:lnSpc>
              <a:spcAft>
                <a:spcPts val="490"/>
              </a:spcAft>
            </a:pPr>
            <a:r>
              <a:rPr lang="ar-SA" sz="1400" b="1" dirty="0">
                <a:solidFill>
                  <a:srgbClr val="C00000"/>
                </a:solidFill>
                <a:latin typeface="Arial"/>
              </a:rPr>
              <a:t>ما تم تنفيذه و الخطط المستقبلية للمشروع:</a:t>
            </a:r>
          </a:p>
          <a:p>
            <a:pPr marL="0" marR="0" indent="0" algn="r" rtl="1">
              <a:lnSpc>
                <a:spcPct val="112000"/>
              </a:lnSpc>
              <a:spcAft>
                <a:spcPts val="490"/>
              </a:spcAft>
            </a:pPr>
            <a:r>
              <a:rPr lang="ar-SA" sz="1400" dirty="0">
                <a:latin typeface="Arial"/>
              </a:rPr>
              <a:t>تم تنفيذ اكثر من نموذج سيارة و أخرها كانت ف</a:t>
            </a:r>
            <a:r>
              <a:rPr lang="ar-EG" sz="1400" dirty="0">
                <a:latin typeface="Arial"/>
              </a:rPr>
              <a:t>ي</a:t>
            </a:r>
            <a:r>
              <a:rPr lang="ar-SA" sz="1400" dirty="0">
                <a:latin typeface="Arial"/>
              </a:rPr>
              <a:t> ابريل الماضي و قمنا بعمل </a:t>
            </a:r>
            <a:r>
              <a:rPr lang="en-US" sz="1400" dirty="0">
                <a:latin typeface="Calibri"/>
              </a:rPr>
              <a:t>Business plan</a:t>
            </a:r>
            <a:r>
              <a:rPr lang="ar-SA" sz="1400" dirty="0">
                <a:latin typeface="Calibri"/>
              </a:rPr>
              <a:t> </a:t>
            </a:r>
            <a:r>
              <a:rPr lang="ar-SA" sz="1400" dirty="0">
                <a:latin typeface="Arial"/>
              </a:rPr>
              <a:t>بكل محتوياتها على السيارة .</a:t>
            </a:r>
          </a:p>
          <a:p>
            <a:pPr marL="0" marR="0" indent="0" algn="just" rtl="1">
              <a:lnSpc>
                <a:spcPct val="111000"/>
              </a:lnSpc>
            </a:pPr>
            <a:r>
              <a:rPr lang="ar-SA" sz="1400" dirty="0">
                <a:latin typeface="Arial"/>
              </a:rPr>
              <a:t>و الخطة المستقبلية </a:t>
            </a:r>
            <a:r>
              <a:rPr lang="ar-EG" sz="1400" dirty="0">
                <a:latin typeface="Arial"/>
              </a:rPr>
              <a:t>أ</a:t>
            </a:r>
            <a:r>
              <a:rPr lang="ar-SA" sz="1400" dirty="0">
                <a:latin typeface="Arial"/>
              </a:rPr>
              <a:t>ن نكون جزء من عملية الصناعة المحلية للسيارات الكهربائية في مصر وتحويلها الى سيارات مصرية نراها في الشوارع بحلول </a:t>
            </a:r>
            <a:r>
              <a:rPr lang="ar-EG" sz="1400" dirty="0">
                <a:latin typeface="Calibri"/>
              </a:rPr>
              <a:t>2022</a:t>
            </a:r>
            <a:r>
              <a:rPr lang="ar-SA" sz="1400" dirty="0">
                <a:latin typeface="Calibri"/>
              </a:rPr>
              <a:t> </a:t>
            </a:r>
            <a:r>
              <a:rPr lang="ar-SA" sz="1400" dirty="0">
                <a:latin typeface="Arial"/>
              </a:rPr>
              <a:t>وتحقيق فكرة التنمية المستدامة من </a:t>
            </a:r>
            <a:r>
              <a:rPr lang="ar-EG" sz="1400" dirty="0">
                <a:latin typeface="Arial"/>
              </a:rPr>
              <a:t>خلال</a:t>
            </a:r>
            <a:r>
              <a:rPr lang="ar-SA" sz="1400" dirty="0">
                <a:latin typeface="Arial"/>
              </a:rPr>
              <a:t> زيادة قدرتنا على تلبية احتياجاتنا الحالية بدون التأثير على احتياجات </a:t>
            </a:r>
            <a:r>
              <a:rPr lang="ar-EG" sz="1400" dirty="0">
                <a:latin typeface="Arial"/>
              </a:rPr>
              <a:t>الأجيال</a:t>
            </a:r>
            <a:r>
              <a:rPr lang="ar-SA" sz="1400" dirty="0">
                <a:latin typeface="Arial"/>
              </a:rPr>
              <a:t> القادمة</a:t>
            </a:r>
            <a:r>
              <a:rPr lang="ar-EG" sz="1400" dirty="0">
                <a:latin typeface="Arial"/>
              </a:rPr>
              <a:t> </a:t>
            </a:r>
            <a:r>
              <a:rPr lang="ar-SA" sz="1400" dirty="0">
                <a:latin typeface="Arial"/>
              </a:rPr>
              <a:t>والاستفادة من الموارد و الثروات الطبيعية دون است</a:t>
            </a:r>
            <a:r>
              <a:rPr lang="ar-EG" sz="1400" dirty="0" err="1">
                <a:latin typeface="Arial"/>
              </a:rPr>
              <a:t>ئن</a:t>
            </a:r>
            <a:r>
              <a:rPr lang="ar-SA" sz="1400" dirty="0">
                <a:latin typeface="Arial"/>
              </a:rPr>
              <a:t>افها او تغيير شيء في دورتها الحيوية .</a:t>
            </a:r>
          </a:p>
        </p:txBody>
      </p:sp>
      <p:sp>
        <p:nvSpPr>
          <p:cNvPr id="5" name="Rectangle 4"/>
          <p:cNvSpPr/>
          <p:nvPr/>
        </p:nvSpPr>
        <p:spPr>
          <a:xfrm>
            <a:off x="2706624" y="5428488"/>
            <a:ext cx="1959864" cy="25908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000" b="1" u="sng">
                <a:solidFill>
                  <a:srgbClr val="082A75"/>
                </a:solidFill>
                <a:latin typeface="Times New Roman"/>
              </a:rPr>
              <a:t>First Electric Car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824" y="1669542"/>
            <a:ext cx="6766560" cy="38069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76" y="5845302"/>
            <a:ext cx="6833616" cy="37277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788920" y="1398270"/>
            <a:ext cx="2197608" cy="2133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en-US" sz="2000" b="1" u="sng">
                <a:solidFill>
                  <a:srgbClr val="082A75"/>
                </a:solidFill>
                <a:latin typeface="Times New Roman"/>
              </a:rPr>
              <a:t>Second Electric Car</a:t>
            </a:r>
          </a:p>
        </p:txBody>
      </p:sp>
      <p:sp>
        <p:nvSpPr>
          <p:cNvPr id="7" name="Rectangle 6"/>
          <p:cNvSpPr/>
          <p:nvPr/>
        </p:nvSpPr>
        <p:spPr>
          <a:xfrm>
            <a:off x="3102864" y="5519166"/>
            <a:ext cx="1578864" cy="17678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600" b="1" i="1" u="sng">
                <a:solidFill>
                  <a:srgbClr val="002060"/>
                </a:solidFill>
                <a:latin typeface="Calibri"/>
              </a:rPr>
              <a:t>Third electrical car</a:t>
            </a:r>
          </a:p>
        </p:txBody>
      </p:sp>
      <p:sp>
        <p:nvSpPr>
          <p:cNvPr id="8" name="Rectangle 7"/>
          <p:cNvSpPr/>
          <p:nvPr/>
        </p:nvSpPr>
        <p:spPr>
          <a:xfrm>
            <a:off x="326136" y="9284208"/>
            <a:ext cx="100584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100">
                <a:latin typeface="Calibri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Custom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menofia racing team</dc:title>
  <dc:subject/>
  <dc:creator>Salma Abd Elmonem</dc:creator>
  <cp:keywords/>
  <cp:lastModifiedBy>Mohamed Elmelegy</cp:lastModifiedBy>
  <cp:revision>1</cp:revision>
  <dcterms:modified xsi:type="dcterms:W3CDTF">2022-10-21T22:34:38Z</dcterms:modified>
</cp:coreProperties>
</file>