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60" r:id="rId6"/>
    <p:sldId id="263" r:id="rId7"/>
    <p:sldId id="266" r:id="rId8"/>
    <p:sldId id="268" r:id="rId9"/>
  </p:sldIdLst>
  <p:sldSz cx="15119350"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D181C8-4F1F-472C-85B4-BFDF03F338E0}" v="2" dt="2022-10-08T10:25:15.4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6" d="100"/>
          <a:sy n="56" d="100"/>
        </p:scale>
        <p:origin x="582" y="84"/>
      </p:cViewPr>
      <p:guideLst>
        <p:guide orient="horz" pos="3368"/>
        <p:guide pos="476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ir Refaat" userId="7e22c603-2adb-4999-94db-60f6aef9283d" providerId="ADAL" clId="{7BD181C8-4F1F-472C-85B4-BFDF03F338E0}"/>
    <pc:docChg chg="custSel addSld delSld modSld">
      <pc:chgData name="Amir Refaat" userId="7e22c603-2adb-4999-94db-60f6aef9283d" providerId="ADAL" clId="{7BD181C8-4F1F-472C-85B4-BFDF03F338E0}" dt="2022-10-08T10:25:31.745" v="16" actId="47"/>
      <pc:docMkLst>
        <pc:docMk/>
      </pc:docMkLst>
      <pc:sldChg chg="addSp delSp modSp new del mod">
        <pc:chgData name="Amir Refaat" userId="7e22c603-2adb-4999-94db-60f6aef9283d" providerId="ADAL" clId="{7BD181C8-4F1F-472C-85B4-BFDF03F338E0}" dt="2022-10-08T10:25:31.745" v="16" actId="47"/>
        <pc:sldMkLst>
          <pc:docMk/>
          <pc:sldMk cId="2173920676" sldId="269"/>
        </pc:sldMkLst>
        <pc:spChg chg="mod">
          <ac:chgData name="Amir Refaat" userId="7e22c603-2adb-4999-94db-60f6aef9283d" providerId="ADAL" clId="{7BD181C8-4F1F-472C-85B4-BFDF03F338E0}" dt="2022-10-08T10:24:28.211" v="6" actId="27636"/>
          <ac:spMkLst>
            <pc:docMk/>
            <pc:sldMk cId="2173920676" sldId="269"/>
            <ac:spMk id="2" creationId="{FC401065-826A-44D8-B34A-79C94586043E}"/>
          </ac:spMkLst>
        </pc:spChg>
        <pc:spChg chg="del">
          <ac:chgData name="Amir Refaat" userId="7e22c603-2adb-4999-94db-60f6aef9283d" providerId="ADAL" clId="{7BD181C8-4F1F-472C-85B4-BFDF03F338E0}" dt="2022-10-08T10:24:03.330" v="1"/>
          <ac:spMkLst>
            <pc:docMk/>
            <pc:sldMk cId="2173920676" sldId="269"/>
            <ac:spMk id="3" creationId="{8CB0B1CE-A1AF-4682-80D8-24225ABCF9AE}"/>
          </ac:spMkLst>
        </pc:spChg>
        <pc:spChg chg="add mod">
          <ac:chgData name="Amir Refaat" userId="7e22c603-2adb-4999-94db-60f6aef9283d" providerId="ADAL" clId="{7BD181C8-4F1F-472C-85B4-BFDF03F338E0}" dt="2022-10-08T10:25:11.685" v="10" actId="21"/>
          <ac:spMkLst>
            <pc:docMk/>
            <pc:sldMk cId="2173920676" sldId="269"/>
            <ac:spMk id="6" creationId="{0432E9DD-D2EB-4AFB-BC3C-BA23B8DD9BFC}"/>
          </ac:spMkLst>
        </pc:spChg>
        <pc:picChg chg="add del mod">
          <ac:chgData name="Amir Refaat" userId="7e22c603-2adb-4999-94db-60f6aef9283d" providerId="ADAL" clId="{7BD181C8-4F1F-472C-85B4-BFDF03F338E0}" dt="2022-10-08T10:25:11.685" v="10" actId="21"/>
          <ac:picMkLst>
            <pc:docMk/>
            <pc:sldMk cId="2173920676" sldId="269"/>
            <ac:picMk id="4" creationId="{8D2B01C2-C654-4960-8994-4A6326D2AC80}"/>
          </ac:picMkLst>
        </pc:picChg>
      </pc:sldChg>
      <pc:sldChg chg="addSp delSp modSp add mod">
        <pc:chgData name="Amir Refaat" userId="7e22c603-2adb-4999-94db-60f6aef9283d" providerId="ADAL" clId="{7BD181C8-4F1F-472C-85B4-BFDF03F338E0}" dt="2022-10-08T10:25:28.754" v="15" actId="14100"/>
        <pc:sldMkLst>
          <pc:docMk/>
          <pc:sldMk cId="3448532905" sldId="270"/>
        </pc:sldMkLst>
        <pc:picChg chg="del">
          <ac:chgData name="Amir Refaat" userId="7e22c603-2adb-4999-94db-60f6aef9283d" providerId="ADAL" clId="{7BD181C8-4F1F-472C-85B4-BFDF03F338E0}" dt="2022-10-08T10:25:07.601" v="9" actId="478"/>
          <ac:picMkLst>
            <pc:docMk/>
            <pc:sldMk cId="3448532905" sldId="270"/>
            <ac:picMk id="2" creationId="{00000000-0000-0000-0000-000000000000}"/>
          </ac:picMkLst>
        </pc:picChg>
        <pc:picChg chg="add mod">
          <ac:chgData name="Amir Refaat" userId="7e22c603-2adb-4999-94db-60f6aef9283d" providerId="ADAL" clId="{7BD181C8-4F1F-472C-85B4-BFDF03F338E0}" dt="2022-10-08T10:25:28.754" v="15" actId="14100"/>
          <ac:picMkLst>
            <pc:docMk/>
            <pc:sldMk cId="3448532905" sldId="270"/>
            <ac:picMk id="6" creationId="{86FC12C9-EC0A-4370-9AA9-DCED0AD0319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US"/>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25/03/1444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254317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25/03/1444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917220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25/03/1444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3485512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25/03/1444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533020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US"/>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82D066-E1D5-435E-AAB1-000871C3FCD3}" type="datetimeFigureOut">
              <a:rPr lang="ar-EG" smtClean="0"/>
              <a:t>25/03/1444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509105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82D066-E1D5-435E-AAB1-000871C3FCD3}" type="datetimeFigureOut">
              <a:rPr lang="ar-EG" smtClean="0"/>
              <a:t>25/03/1444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470760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82D066-E1D5-435E-AAB1-000871C3FCD3}" type="datetimeFigureOut">
              <a:rPr lang="ar-EG" smtClean="0"/>
              <a:t>25/03/1444</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382404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82D066-E1D5-435E-AAB1-000871C3FCD3}" type="datetimeFigureOut">
              <a:rPr lang="ar-EG" smtClean="0"/>
              <a:t>25/03/1444</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211430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82D066-E1D5-435E-AAB1-000871C3FCD3}" type="datetimeFigureOut">
              <a:rPr lang="ar-EG" smtClean="0"/>
              <a:t>25/03/1444</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762814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8682D066-E1D5-435E-AAB1-000871C3FCD3}" type="datetimeFigureOut">
              <a:rPr lang="ar-EG" smtClean="0"/>
              <a:t>25/03/1444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716882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US"/>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8682D066-E1D5-435E-AAB1-000871C3FCD3}" type="datetimeFigureOut">
              <a:rPr lang="ar-EG" smtClean="0"/>
              <a:t>25/03/1444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750004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8682D066-E1D5-435E-AAB1-000871C3FCD3}" type="datetimeFigureOut">
              <a:rPr lang="ar-EG" smtClean="0"/>
              <a:t>25/03/1444</a:t>
            </a:fld>
            <a:endParaRPr lang="ar-EG"/>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FFE8E38B-3A5B-40C5-9933-6260CA32EC75}" type="slidenum">
              <a:rPr lang="ar-EG" smtClean="0"/>
              <a:t>‹#›</a:t>
            </a:fld>
            <a:endParaRPr lang="ar-EG"/>
          </a:p>
        </p:txBody>
      </p:sp>
    </p:spTree>
    <p:extLst>
      <p:ext uri="{BB962C8B-B14F-4D97-AF65-F5344CB8AC3E}">
        <p14:creationId xmlns:p14="http://schemas.microsoft.com/office/powerpoint/2010/main" val="18079575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1"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r" defTabSz="1425550" rtl="1"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r" defTabSz="1425550" rtl="1"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r" defTabSz="1425550" rtl="1"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r" defTabSz="1425550" rtl="1" eaLnBrk="1" latinLnBrk="0" hangingPunct="1">
        <a:defRPr sz="2806" kern="1200">
          <a:solidFill>
            <a:schemeClr val="tx1"/>
          </a:solidFill>
          <a:latin typeface="+mn-lt"/>
          <a:ea typeface="+mn-ea"/>
          <a:cs typeface="+mn-cs"/>
        </a:defRPr>
      </a:lvl1pPr>
      <a:lvl2pPr marL="712775" algn="r" defTabSz="1425550" rtl="1" eaLnBrk="1" latinLnBrk="0" hangingPunct="1">
        <a:defRPr sz="2806" kern="1200">
          <a:solidFill>
            <a:schemeClr val="tx1"/>
          </a:solidFill>
          <a:latin typeface="+mn-lt"/>
          <a:ea typeface="+mn-ea"/>
          <a:cs typeface="+mn-cs"/>
        </a:defRPr>
      </a:lvl2pPr>
      <a:lvl3pPr marL="1425550" algn="r" defTabSz="1425550" rtl="1" eaLnBrk="1" latinLnBrk="0" hangingPunct="1">
        <a:defRPr sz="2806" kern="1200">
          <a:solidFill>
            <a:schemeClr val="tx1"/>
          </a:solidFill>
          <a:latin typeface="+mn-lt"/>
          <a:ea typeface="+mn-ea"/>
          <a:cs typeface="+mn-cs"/>
        </a:defRPr>
      </a:lvl3pPr>
      <a:lvl4pPr marL="2138324" algn="r" defTabSz="1425550" rtl="1" eaLnBrk="1" latinLnBrk="0" hangingPunct="1">
        <a:defRPr sz="2806" kern="1200">
          <a:solidFill>
            <a:schemeClr val="tx1"/>
          </a:solidFill>
          <a:latin typeface="+mn-lt"/>
          <a:ea typeface="+mn-ea"/>
          <a:cs typeface="+mn-cs"/>
        </a:defRPr>
      </a:lvl4pPr>
      <a:lvl5pPr marL="2851099" algn="r" defTabSz="1425550" rtl="1" eaLnBrk="1" latinLnBrk="0" hangingPunct="1">
        <a:defRPr sz="2806" kern="1200">
          <a:solidFill>
            <a:schemeClr val="tx1"/>
          </a:solidFill>
          <a:latin typeface="+mn-lt"/>
          <a:ea typeface="+mn-ea"/>
          <a:cs typeface="+mn-cs"/>
        </a:defRPr>
      </a:lvl5pPr>
      <a:lvl6pPr marL="3563874" algn="r" defTabSz="1425550" rtl="1" eaLnBrk="1" latinLnBrk="0" hangingPunct="1">
        <a:defRPr sz="2806" kern="1200">
          <a:solidFill>
            <a:schemeClr val="tx1"/>
          </a:solidFill>
          <a:latin typeface="+mn-lt"/>
          <a:ea typeface="+mn-ea"/>
          <a:cs typeface="+mn-cs"/>
        </a:defRPr>
      </a:lvl6pPr>
      <a:lvl7pPr marL="4276649" algn="r" defTabSz="1425550" rtl="1" eaLnBrk="1" latinLnBrk="0" hangingPunct="1">
        <a:defRPr sz="2806" kern="1200">
          <a:solidFill>
            <a:schemeClr val="tx1"/>
          </a:solidFill>
          <a:latin typeface="+mn-lt"/>
          <a:ea typeface="+mn-ea"/>
          <a:cs typeface="+mn-cs"/>
        </a:defRPr>
      </a:lvl7pPr>
      <a:lvl8pPr marL="4989424" algn="r" defTabSz="1425550" rtl="1" eaLnBrk="1" latinLnBrk="0" hangingPunct="1">
        <a:defRPr sz="2806" kern="1200">
          <a:solidFill>
            <a:schemeClr val="tx1"/>
          </a:solidFill>
          <a:latin typeface="+mn-lt"/>
          <a:ea typeface="+mn-ea"/>
          <a:cs typeface="+mn-cs"/>
        </a:defRPr>
      </a:lvl8pPr>
      <a:lvl9pPr marL="5702198" algn="r" defTabSz="1425550" rtl="1"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220655" y="2142904"/>
            <a:ext cx="10678041" cy="1676334"/>
          </a:xfrm>
          <a:prstGeom prst="rect">
            <a:avLst/>
          </a:prstGeom>
        </p:spPr>
        <p:txBody>
          <a:bodyPr vert="horz" lIns="113395" tIns="56698" rIns="113395" bIns="5669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ar-EG" sz="3224" b="1" dirty="0"/>
              <a:t>المبادرة الوطنية للمشروعات الخضراء الذكية</a:t>
            </a:r>
          </a:p>
          <a:p>
            <a:r>
              <a:rPr lang="ar-EG" sz="3224" b="1" dirty="0"/>
              <a:t>مشروع إنتاج</a:t>
            </a:r>
            <a:r>
              <a:rPr lang="ar-EG" sz="3224" b="1" dirty="0">
                <a:solidFill>
                  <a:srgbClr val="0070C0"/>
                </a:solidFill>
              </a:rPr>
              <a:t> </a:t>
            </a:r>
            <a:r>
              <a:rPr lang="ar-EG" sz="3224" b="1" dirty="0">
                <a:solidFill>
                  <a:srgbClr val="00B050"/>
                </a:solidFill>
              </a:rPr>
              <a:t>الهيدروجين الأخضر </a:t>
            </a:r>
            <a:r>
              <a:rPr lang="ar-EG" sz="3224" b="1" dirty="0"/>
              <a:t>بقدرة 100 ميجا وات </a:t>
            </a:r>
            <a:endParaRPr lang="en-US" sz="3224" b="1" dirty="0"/>
          </a:p>
          <a:p>
            <a:r>
              <a:rPr lang="ar-EG" sz="3224" b="1" dirty="0"/>
              <a:t>شركة أوراسكوم </a:t>
            </a:r>
            <a:r>
              <a:rPr lang="ar-SA" sz="3224" b="1" dirty="0"/>
              <a:t>للإنشاءات</a:t>
            </a:r>
            <a:endParaRPr lang="en-US" sz="3224" b="1" dirty="0"/>
          </a:p>
        </p:txBody>
      </p:sp>
      <p:pic>
        <p:nvPicPr>
          <p:cNvPr id="8" name="Picture 7"/>
          <p:cNvPicPr>
            <a:picLocks noChangeAspect="1"/>
          </p:cNvPicPr>
          <p:nvPr/>
        </p:nvPicPr>
        <p:blipFill>
          <a:blip r:embed="rId2"/>
          <a:stretch>
            <a:fillRect/>
          </a:stretch>
        </p:blipFill>
        <p:spPr>
          <a:xfrm>
            <a:off x="4595039" y="3958866"/>
            <a:ext cx="6499065" cy="270293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p:cNvPicPr/>
          <p:nvPr/>
        </p:nvPicPr>
        <p:blipFill>
          <a:blip r:embed="rId3"/>
          <a:stretch>
            <a:fillRect/>
          </a:stretch>
        </p:blipFill>
        <p:spPr>
          <a:xfrm>
            <a:off x="135391" y="6915667"/>
            <a:ext cx="5009695" cy="25609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a:xfrm>
            <a:off x="5432809" y="6881817"/>
            <a:ext cx="4823528" cy="26148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Picture 9"/>
          <p:cNvPicPr/>
          <p:nvPr/>
        </p:nvPicPr>
        <p:blipFill>
          <a:blip r:embed="rId5">
            <a:extLst>
              <a:ext uri="{28A0092B-C50C-407E-A947-70E740481C1C}">
                <a14:useLocalDpi xmlns:a14="http://schemas.microsoft.com/office/drawing/2010/main" val="0"/>
              </a:ext>
            </a:extLst>
          </a:blip>
          <a:srcRect/>
          <a:stretch>
            <a:fillRect/>
          </a:stretch>
        </p:blipFill>
        <p:spPr bwMode="auto">
          <a:xfrm>
            <a:off x="10511803" y="6915667"/>
            <a:ext cx="4466514" cy="25609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745083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55967" y="2590988"/>
            <a:ext cx="13565056" cy="7146288"/>
          </a:xfrm>
          <a:prstGeom prst="rect">
            <a:avLst/>
          </a:prstGeom>
        </p:spPr>
        <p:txBody>
          <a:bodyPr vert="horz" lIns="113395" tIns="56698" rIns="113395" bIns="5669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defRPr/>
            </a:pPr>
            <a:r>
              <a:rPr lang="ar-EG" sz="2728" b="1" dirty="0">
                <a:solidFill>
                  <a:srgbClr val="0070C0"/>
                </a:solidFill>
              </a:rPr>
              <a:t>مقدم المشروع:</a:t>
            </a:r>
          </a:p>
          <a:p>
            <a:pPr marL="0" indent="0" algn="r" rtl="1">
              <a:buNone/>
              <a:defRPr/>
            </a:pPr>
            <a:r>
              <a:rPr lang="ar-EG" sz="2480" dirty="0"/>
              <a:t>مهندس : أمير رفعت ثابت - مدير مشروعات - شركة أوراسكوم للأنشاءات.</a:t>
            </a:r>
          </a:p>
          <a:p>
            <a:pPr marL="0" indent="0" algn="r" rtl="1">
              <a:buNone/>
              <a:defRPr/>
            </a:pPr>
            <a:r>
              <a:rPr lang="ar-EG" sz="2480" dirty="0"/>
              <a:t>الخلفية العلمية :</a:t>
            </a:r>
            <a:r>
              <a:rPr lang="en-US" sz="2480" dirty="0"/>
              <a:t> </a:t>
            </a:r>
            <a:r>
              <a:rPr lang="ar-EG" sz="2480" dirty="0"/>
              <a:t>مهندس ميكانيكا قوي -  بكالوريوس هندسة القوي الميكانيكية (2000) جامعة عين شمس.</a:t>
            </a:r>
          </a:p>
          <a:p>
            <a:pPr marL="0" indent="0" algn="r" rtl="1">
              <a:buNone/>
              <a:defRPr/>
            </a:pPr>
            <a:r>
              <a:rPr lang="ar-EG" sz="2480" dirty="0"/>
              <a:t>الخبرات :</a:t>
            </a:r>
            <a:r>
              <a:rPr lang="en-US" sz="2480" dirty="0"/>
              <a:t>22 </a:t>
            </a:r>
            <a:r>
              <a:rPr lang="ar-EG" sz="2480" dirty="0"/>
              <a:t> عامآ من  الخبرة في مصانع الأسمدة والهيدروجين - شركة أوراسكوم للأنشاءات.</a:t>
            </a:r>
          </a:p>
          <a:p>
            <a:pPr marL="0" indent="0" algn="r" rtl="1">
              <a:buNone/>
              <a:defRPr/>
            </a:pPr>
            <a:endParaRPr lang="ar-EG" sz="372" b="1" dirty="0">
              <a:solidFill>
                <a:srgbClr val="0070C0"/>
              </a:solidFill>
            </a:endParaRPr>
          </a:p>
          <a:p>
            <a:pPr marL="0" indent="0" algn="just" rtl="1">
              <a:buNone/>
              <a:defRPr/>
            </a:pPr>
            <a:r>
              <a:rPr lang="ar-EG" sz="2728" b="1" dirty="0">
                <a:solidFill>
                  <a:srgbClr val="0070C0"/>
                </a:solidFill>
              </a:rPr>
              <a:t>اسم المشروع: </a:t>
            </a:r>
            <a:r>
              <a:rPr lang="ar-EG" sz="2480" dirty="0"/>
              <a:t>مشروع إنتاج</a:t>
            </a:r>
            <a:r>
              <a:rPr lang="ar-EG" sz="2480" dirty="0">
                <a:solidFill>
                  <a:srgbClr val="0070C0"/>
                </a:solidFill>
              </a:rPr>
              <a:t> </a:t>
            </a:r>
            <a:r>
              <a:rPr lang="ar-EG" sz="2480" b="1" dirty="0">
                <a:solidFill>
                  <a:srgbClr val="00B050"/>
                </a:solidFill>
              </a:rPr>
              <a:t>الهيدروجين الأخضر </a:t>
            </a:r>
            <a:r>
              <a:rPr lang="ar-EG" sz="2480" dirty="0"/>
              <a:t>بقدرة 100 ميجا وات.</a:t>
            </a:r>
          </a:p>
          <a:p>
            <a:pPr marL="0" indent="0" algn="just" rtl="1">
              <a:lnSpc>
                <a:spcPct val="150000"/>
              </a:lnSpc>
              <a:buNone/>
              <a:defRPr/>
            </a:pPr>
            <a:r>
              <a:rPr lang="ar-EG" sz="2728" b="1" dirty="0">
                <a:solidFill>
                  <a:srgbClr val="0070C0"/>
                </a:solidFill>
              </a:rPr>
              <a:t>فكرة المشروع: </a:t>
            </a:r>
            <a:r>
              <a:rPr lang="ar-EG" sz="2480" dirty="0">
                <a:solidFill>
                  <a:sysClr val="windowText" lastClr="000000"/>
                </a:solidFill>
                <a:latin typeface="Calibri" panose="020F0502020204030204"/>
                <a:cs typeface="+mj-cs"/>
              </a:rPr>
              <a:t>تقوم فكرة مشروع إنتاج الهيدروجين الأخضر على أستخدام مصادر الطاقة الجديدة والمتجددة لأنتاج الكهرباء كمصدر أساسى لتغذية المصنع بالكهرباء ،وذلك لأستخدامها فى عملية التحليل الكهربى للماء بأستخدام تقنية </a:t>
            </a:r>
            <a:r>
              <a:rPr lang="en-US" sz="2480" dirty="0">
                <a:solidFill>
                  <a:sysClr val="windowText" lastClr="000000"/>
                </a:solidFill>
                <a:latin typeface="Calibri" panose="020F0502020204030204"/>
                <a:cs typeface="+mj-cs"/>
              </a:rPr>
              <a:t>Proton-Exchange Membrane </a:t>
            </a:r>
            <a:r>
              <a:rPr lang="ar-EG" sz="2480" dirty="0">
                <a:solidFill>
                  <a:sysClr val="windowText" lastClr="000000"/>
                </a:solidFill>
                <a:latin typeface="Calibri" panose="020F0502020204030204"/>
                <a:cs typeface="+mj-cs"/>
              </a:rPr>
              <a:t> لأنتاج </a:t>
            </a:r>
            <a:r>
              <a:rPr lang="en-US" sz="2480" dirty="0">
                <a:solidFill>
                  <a:sysClr val="windowText" lastClr="000000"/>
                </a:solidFill>
                <a:latin typeface="Calibri" panose="020F0502020204030204"/>
                <a:cs typeface="+mj-cs"/>
              </a:rPr>
              <a:t>"</a:t>
            </a:r>
            <a:r>
              <a:rPr lang="ar-EG" sz="2480" dirty="0">
                <a:solidFill>
                  <a:sysClr val="windowText" lastClr="000000"/>
                </a:solidFill>
                <a:latin typeface="Calibri" panose="020F0502020204030204"/>
                <a:cs typeface="+mj-cs"/>
              </a:rPr>
              <a:t>الهيدروجين الأخضر</a:t>
            </a:r>
            <a:r>
              <a:rPr lang="en-US" sz="2480" dirty="0">
                <a:solidFill>
                  <a:sysClr val="windowText" lastClr="000000"/>
                </a:solidFill>
                <a:latin typeface="Calibri" panose="020F0502020204030204"/>
                <a:cs typeface="+mj-cs"/>
              </a:rPr>
              <a:t>"</a:t>
            </a:r>
            <a:r>
              <a:rPr lang="ar-EG" sz="2480" dirty="0">
                <a:solidFill>
                  <a:sysClr val="windowText" lastClr="000000"/>
                </a:solidFill>
                <a:latin typeface="Calibri" panose="020F0502020204030204"/>
                <a:cs typeface="+mj-cs"/>
              </a:rPr>
              <a:t> كمادة وسيطة لأنتاج </a:t>
            </a:r>
            <a:r>
              <a:rPr lang="en-US" sz="2480" dirty="0">
                <a:solidFill>
                  <a:sysClr val="windowText" lastClr="000000"/>
                </a:solidFill>
                <a:latin typeface="Calibri" panose="020F0502020204030204"/>
                <a:cs typeface="+mj-cs"/>
              </a:rPr>
              <a:t>"</a:t>
            </a:r>
            <a:r>
              <a:rPr lang="ar-EG" sz="2480" dirty="0">
                <a:solidFill>
                  <a:sysClr val="windowText" lastClr="000000"/>
                </a:solidFill>
                <a:latin typeface="Calibri" panose="020F0502020204030204"/>
                <a:cs typeface="+mj-cs"/>
              </a:rPr>
              <a:t>الأمونيا الخضراء</a:t>
            </a:r>
            <a:r>
              <a:rPr lang="en-US" sz="2480" dirty="0">
                <a:solidFill>
                  <a:sysClr val="windowText" lastClr="000000"/>
                </a:solidFill>
                <a:latin typeface="Calibri" panose="020F0502020204030204"/>
                <a:cs typeface="+mj-cs"/>
              </a:rPr>
              <a:t>"</a:t>
            </a:r>
            <a:r>
              <a:rPr lang="ar-EG" sz="2480" dirty="0">
                <a:solidFill>
                  <a:sysClr val="windowText" lastClr="000000"/>
                </a:solidFill>
                <a:latin typeface="Calibri" panose="020F0502020204030204"/>
                <a:cs typeface="+mj-cs"/>
              </a:rPr>
              <a:t>.</a:t>
            </a:r>
            <a:endParaRPr lang="en-US" sz="2480" dirty="0">
              <a:solidFill>
                <a:sysClr val="windowText" lastClr="000000"/>
              </a:solidFill>
              <a:latin typeface="Calibri" panose="020F0502020204030204"/>
              <a:cs typeface="+mj-cs"/>
            </a:endParaRPr>
          </a:p>
          <a:p>
            <a:pPr marL="0" indent="0" algn="just" rtl="1">
              <a:lnSpc>
                <a:spcPct val="150000"/>
              </a:lnSpc>
              <a:spcBef>
                <a:spcPts val="496"/>
              </a:spcBef>
              <a:spcAft>
                <a:spcPts val="496"/>
              </a:spcAft>
              <a:buNone/>
            </a:pPr>
            <a:r>
              <a:rPr lang="ar-EG" sz="2480" dirty="0">
                <a:solidFill>
                  <a:sysClr val="windowText" lastClr="000000"/>
                </a:solidFill>
                <a:latin typeface="Calibri" panose="020F0502020204030204"/>
                <a:cs typeface="+mj-cs"/>
              </a:rPr>
              <a:t>و يتم أستخدام الطاقة الكهربائية في المشروع أثناء التنفيذ من مصدر طاقة أخضر بنسبة 20% من شبكة الكهرباء الوطنية الي أن يتم الانتهاء من تنفيذ المشروع الذي يتضمن إنتاج الطاقة الكهربائية عن طريق إنشاء محطة طاقة شمسية ومحطة طاقة الرياح. </a:t>
            </a:r>
          </a:p>
          <a:p>
            <a:pPr marL="0" indent="0" algn="just" rtl="1">
              <a:lnSpc>
                <a:spcPct val="150000"/>
              </a:lnSpc>
              <a:spcBef>
                <a:spcPts val="496"/>
              </a:spcBef>
              <a:spcAft>
                <a:spcPts val="496"/>
              </a:spcAft>
              <a:buNone/>
            </a:pPr>
            <a:endParaRPr lang="ar-EG" sz="2480" dirty="0">
              <a:solidFill>
                <a:sysClr val="windowText" lastClr="000000"/>
              </a:solidFill>
              <a:latin typeface="Calibri" panose="020F0502020204030204"/>
              <a:cs typeface="+mj-cs"/>
            </a:endParaRPr>
          </a:p>
        </p:txBody>
      </p:sp>
    </p:spTree>
    <p:extLst>
      <p:ext uri="{BB962C8B-B14F-4D97-AF65-F5344CB8AC3E}">
        <p14:creationId xmlns:p14="http://schemas.microsoft.com/office/powerpoint/2010/main" val="220080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79749" y="2649902"/>
            <a:ext cx="14159852" cy="6789670"/>
          </a:xfrm>
          <a:prstGeom prst="rect">
            <a:avLst/>
          </a:prstGeom>
        </p:spPr>
        <p:txBody>
          <a:bodyPr vert="horz" lIns="113395" tIns="56698" rIns="113395" bIns="5669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defRPr/>
            </a:pPr>
            <a:r>
              <a:rPr lang="ar-EG" sz="2976" b="1" dirty="0">
                <a:solidFill>
                  <a:srgbClr val="0070C0"/>
                </a:solidFill>
              </a:rPr>
              <a:t>الفئة المستفيدة من المشروع و الميزة التنافسية</a:t>
            </a:r>
          </a:p>
          <a:p>
            <a:pPr marL="637845" indent="-637845" algn="just" rtl="1">
              <a:lnSpc>
                <a:spcPct val="150000"/>
              </a:lnSpc>
              <a:spcBef>
                <a:spcPts val="0"/>
              </a:spcBef>
              <a:buAutoNum type="arabic1Minus"/>
              <a:defRPr/>
            </a:pPr>
            <a:r>
              <a:rPr lang="ar-EG" sz="2480" b="1" dirty="0">
                <a:solidFill>
                  <a:srgbClr val="0070C0"/>
                </a:solidFill>
              </a:rPr>
              <a:t>قطاع النقل: </a:t>
            </a:r>
            <a:r>
              <a:rPr lang="ar-EG" sz="2480" dirty="0">
                <a:cs typeface="+mj-cs"/>
              </a:rPr>
              <a:t>يمكن الاستبدال التدريجي لمحركات الاحتراق الداخلي التي تعمل بالوقود الأحفوري باستخدام محركات من خلايا الوقود الكهربائية التي تعمل بالهيدروجين الأخضر؛ مما يسهم في خفض الانبعاثات الكربونية الضارة، وتحسين جودة الهواء.</a:t>
            </a:r>
          </a:p>
          <a:p>
            <a:pPr marL="637845" indent="-637845" algn="just" rtl="1">
              <a:lnSpc>
                <a:spcPct val="150000"/>
              </a:lnSpc>
              <a:spcBef>
                <a:spcPts val="0"/>
              </a:spcBef>
              <a:buAutoNum type="arabic1Minus"/>
              <a:defRPr/>
            </a:pPr>
            <a:r>
              <a:rPr lang="ar-EG" sz="2480" b="1" dirty="0">
                <a:solidFill>
                  <a:srgbClr val="0070C0"/>
                </a:solidFill>
              </a:rPr>
              <a:t>قطاع الكهرباء: </a:t>
            </a:r>
            <a:r>
              <a:rPr lang="ar-EG" sz="2480" dirty="0">
                <a:solidFill>
                  <a:sysClr val="windowText" lastClr="000000"/>
                </a:solidFill>
                <a:cs typeface="+mj-cs"/>
              </a:rPr>
              <a:t>استبدال البطاريات المستخدمة حاليا في دعم استقرار شبكات الكهرباء بخلايا وقود هيدروجينية لتلافي مشاكل البطاريات المتمثلة في انخفاض سعتها التخزينية، والمشاكل البيئية في التخلص منها  و استخدام خلايا الوقود التي تعمل بالهيدروجين الأخضر لتوفير إمدادات الطاقة الكهربائية لكل الأماكن غير المتصلة بالشبكة الكهربائية، والتي تعتمد على الوقود الأحفوري.</a:t>
            </a:r>
          </a:p>
          <a:p>
            <a:pPr marL="0" indent="0" algn="just" rtl="1">
              <a:lnSpc>
                <a:spcPct val="150000"/>
              </a:lnSpc>
              <a:spcBef>
                <a:spcPts val="0"/>
              </a:spcBef>
              <a:buNone/>
              <a:defRPr/>
            </a:pPr>
            <a:r>
              <a:rPr lang="ar-EG" sz="2480" b="1" dirty="0"/>
              <a:t>ج-   </a:t>
            </a:r>
            <a:r>
              <a:rPr lang="ar-EG" sz="2480" b="1" dirty="0">
                <a:solidFill>
                  <a:srgbClr val="0070C0"/>
                </a:solidFill>
              </a:rPr>
              <a:t> قطاع الصناعة: </a:t>
            </a:r>
            <a:r>
              <a:rPr lang="ar-EG" sz="2480" dirty="0">
                <a:solidFill>
                  <a:sysClr val="windowText" lastClr="000000"/>
                </a:solidFill>
              </a:rPr>
              <a:t>يمكن استخدام الهيدروجين الأخضركمصدر للطاقة الحرارية وكعامل للاختزال في الصناعات الثقيلة (الحديد والصلب و     </a:t>
            </a:r>
          </a:p>
          <a:p>
            <a:pPr marL="0" indent="0" algn="just" rtl="1">
              <a:lnSpc>
                <a:spcPct val="150000"/>
              </a:lnSpc>
              <a:spcBef>
                <a:spcPts val="0"/>
              </a:spcBef>
              <a:buNone/>
              <a:defRPr/>
            </a:pPr>
            <a:r>
              <a:rPr lang="ar-EG" sz="2480" dirty="0">
                <a:solidFill>
                  <a:sysClr val="windowText" lastClr="000000"/>
                </a:solidFill>
              </a:rPr>
              <a:t>       الأسمنت) وكمدخل للتغذية في صناعات البتروكيماويات والأسمدة (الأمونيا الخضراء)، أو في الصناعات الغذائية (هدرجة الزيوت).</a:t>
            </a:r>
          </a:p>
          <a:p>
            <a:pPr marL="566974" indent="-566974" algn="just" rtl="1">
              <a:lnSpc>
                <a:spcPct val="150000"/>
              </a:lnSpc>
              <a:spcBef>
                <a:spcPts val="0"/>
              </a:spcBef>
              <a:buAutoNum type="arabic1Minus" startAt="8"/>
              <a:defRPr/>
            </a:pPr>
            <a:r>
              <a:rPr lang="ar-EG" sz="2480" b="1" dirty="0">
                <a:solidFill>
                  <a:srgbClr val="0070C0"/>
                </a:solidFill>
              </a:rPr>
              <a:t>قطاع تكرير البترول: </a:t>
            </a:r>
            <a:r>
              <a:rPr lang="ar-EG" sz="2480" dirty="0">
                <a:solidFill>
                  <a:sysClr val="windowText" lastClr="000000"/>
                </a:solidFill>
              </a:rPr>
              <a:t>يستخدم الهيدروجين الأخضر في صناعة التكرير في عملية </a:t>
            </a:r>
            <a:r>
              <a:rPr lang="ar-EG" sz="2480" dirty="0">
                <a:solidFill>
                  <a:sysClr val="windowText" lastClr="000000"/>
                </a:solidFill>
                <a:cs typeface="+mj-cs"/>
              </a:rPr>
              <a:t>المعالجة الهيدروجينية لتحقيق الاستقرار التحفيزي  </a:t>
            </a:r>
          </a:p>
          <a:p>
            <a:pPr marL="0" indent="0" algn="just" rtl="1">
              <a:lnSpc>
                <a:spcPct val="150000"/>
              </a:lnSpc>
              <a:spcBef>
                <a:spcPts val="0"/>
              </a:spcBef>
              <a:buNone/>
              <a:defRPr/>
            </a:pPr>
            <a:r>
              <a:rPr lang="ar-EG" sz="2480" dirty="0">
                <a:solidFill>
                  <a:sysClr val="windowText" lastClr="000000"/>
                </a:solidFill>
                <a:cs typeface="+mj-cs"/>
              </a:rPr>
              <a:t>        للمنتجات البترولية عن طريق إزالة المكونات والشوائب غير الضرورية من المواد الأولية والمنتجات.</a:t>
            </a:r>
          </a:p>
          <a:p>
            <a:pPr marL="0" indent="0" algn="just" rtl="1">
              <a:lnSpc>
                <a:spcPct val="150000"/>
              </a:lnSpc>
              <a:spcBef>
                <a:spcPts val="0"/>
              </a:spcBef>
              <a:buNone/>
              <a:defRPr/>
            </a:pPr>
            <a:r>
              <a:rPr lang="ar-EG" sz="2480" b="1" dirty="0">
                <a:solidFill>
                  <a:sysClr val="windowText" lastClr="000000"/>
                </a:solidFill>
                <a:cs typeface="+mj-cs"/>
              </a:rPr>
              <a:t>ع-</a:t>
            </a:r>
            <a:r>
              <a:rPr lang="ar-EG" sz="2480" dirty="0">
                <a:solidFill>
                  <a:sysClr val="windowText" lastClr="000000"/>
                </a:solidFill>
                <a:cs typeface="+mj-cs"/>
              </a:rPr>
              <a:t>     </a:t>
            </a:r>
            <a:r>
              <a:rPr lang="ar-EG" sz="2480" b="1" dirty="0">
                <a:solidFill>
                  <a:srgbClr val="0070C0"/>
                </a:solidFill>
              </a:rPr>
              <a:t>قطاع البتروكيماويات: </a:t>
            </a:r>
            <a:r>
              <a:rPr lang="ar-EG" sz="2480" dirty="0">
                <a:solidFill>
                  <a:sysClr val="windowText" lastClr="000000"/>
                </a:solidFill>
              </a:rPr>
              <a:t>من المنتظر أن يشهد هذا القطاع عددا من المشروعات الجديدة تماشيا مع الخطة الوطنية للبتروكيماويات في   </a:t>
            </a:r>
          </a:p>
          <a:p>
            <a:pPr marL="0" indent="0" algn="just" rtl="1">
              <a:lnSpc>
                <a:spcPct val="150000"/>
              </a:lnSpc>
              <a:spcBef>
                <a:spcPts val="0"/>
              </a:spcBef>
              <a:buNone/>
              <a:defRPr/>
            </a:pPr>
            <a:r>
              <a:rPr lang="ar-EG" sz="2480" dirty="0">
                <a:solidFill>
                  <a:sysClr val="windowText" lastClr="000000"/>
                </a:solidFill>
              </a:rPr>
              <a:t>        مصر 2020 - 2035 ، والتي تهدف إلى تطوير سبعة مجمعات بتروكيماوية جديدة.</a:t>
            </a:r>
          </a:p>
          <a:p>
            <a:pPr marL="0" indent="0" algn="just" rtl="1">
              <a:lnSpc>
                <a:spcPct val="150000"/>
              </a:lnSpc>
              <a:spcBef>
                <a:spcPts val="0"/>
              </a:spcBef>
              <a:buNone/>
              <a:defRPr/>
            </a:pPr>
            <a:endParaRPr lang="ar-EG" sz="2480" dirty="0">
              <a:solidFill>
                <a:sysClr val="windowText" lastClr="000000"/>
              </a:solidFill>
              <a:cs typeface="+mj-cs"/>
            </a:endParaRPr>
          </a:p>
          <a:p>
            <a:pPr marL="637845" indent="-637845" algn="just" rtl="1">
              <a:lnSpc>
                <a:spcPct val="150000"/>
              </a:lnSpc>
              <a:spcBef>
                <a:spcPts val="0"/>
              </a:spcBef>
              <a:buAutoNum type="arabic1Minus"/>
              <a:defRPr/>
            </a:pPr>
            <a:endParaRPr lang="ar-EG" sz="2480" dirty="0">
              <a:solidFill>
                <a:sysClr val="windowText" lastClr="000000"/>
              </a:solidFill>
              <a:cs typeface="+mj-cs"/>
            </a:endParaRPr>
          </a:p>
        </p:txBody>
      </p:sp>
    </p:spTree>
    <p:extLst>
      <p:ext uri="{BB962C8B-B14F-4D97-AF65-F5344CB8AC3E}">
        <p14:creationId xmlns:p14="http://schemas.microsoft.com/office/powerpoint/2010/main" val="409703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55967" y="2620062"/>
            <a:ext cx="13565056" cy="6971833"/>
          </a:xfrm>
          <a:prstGeom prst="rect">
            <a:avLst/>
          </a:prstGeom>
        </p:spPr>
        <p:txBody>
          <a:bodyPr vert="horz" lIns="113395" tIns="56698" rIns="113395" bIns="56698"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lnSpc>
                <a:spcPct val="100000"/>
              </a:lnSpc>
              <a:buNone/>
              <a:defRPr/>
            </a:pPr>
            <a:r>
              <a:rPr lang="ar-EG" sz="2976" b="1" dirty="0">
                <a:solidFill>
                  <a:srgbClr val="0070C0"/>
                </a:solidFill>
              </a:rPr>
              <a:t>أثر المشروع الأقتصادي والأجتماعي والبيئي:</a:t>
            </a:r>
          </a:p>
          <a:p>
            <a:pPr marL="0" indent="0" algn="r" rtl="1">
              <a:lnSpc>
                <a:spcPct val="100000"/>
              </a:lnSpc>
              <a:buNone/>
              <a:defRPr/>
            </a:pPr>
            <a:r>
              <a:rPr lang="ar-EG" sz="2728" b="1" dirty="0">
                <a:solidFill>
                  <a:srgbClr val="0070C0"/>
                </a:solidFill>
              </a:rPr>
              <a:t>الأثر الأقتصادي:</a:t>
            </a:r>
          </a:p>
          <a:p>
            <a:pPr marL="0" indent="0" algn="just" rtl="1">
              <a:lnSpc>
                <a:spcPct val="150000"/>
              </a:lnSpc>
              <a:spcBef>
                <a:spcPts val="0"/>
              </a:spcBef>
              <a:buNone/>
              <a:defRPr/>
            </a:pPr>
            <a:r>
              <a:rPr lang="ar-EG" sz="2728" dirty="0">
                <a:solidFill>
                  <a:sysClr val="windowText" lastClr="000000"/>
                </a:solidFill>
              </a:rPr>
              <a:t>زيادة استخدام الهيدروجين الأخضر المنتج محليا يمكن أن تقلل بشكل كبير من واردات الطاقة من الخارج، هذا فضلا عن إمكانية تحقيقها دخلا إضافيا لخزانة الدولة المصرية يقدر بمليارات الدولارات سنويا، كما أنها أيضا سوف توفر فرصا جديدة لجذب الاستثمارات الخارجية والداخلية، وبالتالي خلق فرص عمل جديدة للشباب. وكل ذلك سوف يساهم، بالتأكيد، في دفع عملية التنمية الاقتصادية.</a:t>
            </a:r>
          </a:p>
          <a:p>
            <a:pPr marL="0" indent="0" algn="r" rtl="1">
              <a:lnSpc>
                <a:spcPct val="150000"/>
              </a:lnSpc>
              <a:buNone/>
              <a:defRPr/>
            </a:pPr>
            <a:r>
              <a:rPr lang="ar-EG" sz="2728" b="1" dirty="0">
                <a:solidFill>
                  <a:srgbClr val="0070C0"/>
                </a:solidFill>
              </a:rPr>
              <a:t>الأثر الاجتماعي:</a:t>
            </a:r>
          </a:p>
          <a:p>
            <a:pPr marL="0" indent="0" algn="just" rtl="1">
              <a:lnSpc>
                <a:spcPct val="150000"/>
              </a:lnSpc>
              <a:spcBef>
                <a:spcPts val="0"/>
              </a:spcBef>
              <a:buNone/>
              <a:defRPr/>
            </a:pPr>
            <a:r>
              <a:rPr lang="ar-EG" sz="2728" dirty="0">
                <a:solidFill>
                  <a:sysClr val="windowText" lastClr="000000"/>
                </a:solidFill>
              </a:rPr>
              <a:t>من خلال فرص العمل والمسؤولية الاجتماعية للشركات </a:t>
            </a:r>
            <a:r>
              <a:rPr lang="ar-SA" sz="2728" dirty="0">
                <a:solidFill>
                  <a:sysClr val="windowText" lastClr="000000"/>
                </a:solidFill>
              </a:rPr>
              <a:t>من خلال التنظيم وتبادل الخبرات </a:t>
            </a:r>
            <a:r>
              <a:rPr lang="ar-EG" sz="2728" dirty="0">
                <a:solidFill>
                  <a:sysClr val="windowText" lastClr="000000"/>
                </a:solidFill>
              </a:rPr>
              <a:t>وتنمية الاقتصاد المحلي مع زيادة حركة المرور على المرافق المجاورة حيث يتم الإسكان، تغذت الكثير من الشركات الصغيرة، والإيجارات... إلخ.</a:t>
            </a:r>
          </a:p>
          <a:p>
            <a:pPr marL="0" indent="0" algn="r" rtl="1">
              <a:lnSpc>
                <a:spcPct val="150000"/>
              </a:lnSpc>
              <a:buNone/>
              <a:defRPr/>
            </a:pPr>
            <a:r>
              <a:rPr lang="ar-EG" sz="2728" b="1" dirty="0">
                <a:solidFill>
                  <a:srgbClr val="0070C0"/>
                </a:solidFill>
              </a:rPr>
              <a:t>الأثر البيئي:</a:t>
            </a:r>
          </a:p>
          <a:p>
            <a:pPr marL="0" indent="0" algn="just" rtl="1">
              <a:lnSpc>
                <a:spcPct val="150000"/>
              </a:lnSpc>
              <a:buNone/>
              <a:defRPr/>
            </a:pPr>
            <a:r>
              <a:rPr lang="ar-SA" sz="2728" dirty="0">
                <a:solidFill>
                  <a:sysClr val="windowText" lastClr="000000"/>
                </a:solidFill>
              </a:rPr>
              <a:t>من المتوقع أن يؤدي التحول إلى إنتاج الهيدروجين الأخضر إلى تقليل انبعاثات غازات الأحتباس الحراري الناتجة أثناء إنتاج الهيدروجين. ويهدف المشروع المقترح إلى تقليل غازات الأحتباس الحراري  بمقدار 1</a:t>
            </a:r>
            <a:r>
              <a:rPr lang="ar-EG" sz="2728" dirty="0">
                <a:solidFill>
                  <a:sysClr val="windowText" lastClr="000000"/>
                </a:solidFill>
              </a:rPr>
              <a:t>20</a:t>
            </a:r>
            <a:r>
              <a:rPr lang="ar-SA" sz="2728" dirty="0">
                <a:solidFill>
                  <a:sysClr val="windowText" lastClr="000000"/>
                </a:solidFill>
              </a:rPr>
              <a:t> طنًا من ثاني أكسيد الكربون/</a:t>
            </a:r>
            <a:r>
              <a:rPr lang="ar-EG" sz="2728" dirty="0">
                <a:solidFill>
                  <a:sysClr val="windowText" lastClr="000000"/>
                </a:solidFill>
              </a:rPr>
              <a:t> </a:t>
            </a:r>
            <a:r>
              <a:rPr lang="ar-SA" sz="2728" dirty="0">
                <a:solidFill>
                  <a:sysClr val="windowText" lastClr="000000"/>
                </a:solidFill>
              </a:rPr>
              <a:t>سنويًا</a:t>
            </a:r>
            <a:r>
              <a:rPr lang="ar-EG" sz="2728" dirty="0">
                <a:solidFill>
                  <a:sysClr val="windowText" lastClr="000000"/>
                </a:solidFill>
              </a:rPr>
              <a:t> </a:t>
            </a:r>
            <a:r>
              <a:rPr lang="ar-SA" sz="2728" dirty="0">
                <a:solidFill>
                  <a:sysClr val="windowText" lastClr="000000"/>
                </a:solidFill>
              </a:rPr>
              <a:t>عند التشغيل بنسبة 100٪ باستخدام الطاقة المتجددة</a:t>
            </a:r>
            <a:r>
              <a:rPr lang="ar-EG" sz="2728" dirty="0">
                <a:solidFill>
                  <a:sysClr val="windowText" lastClr="000000"/>
                </a:solidFill>
              </a:rPr>
              <a:t> </a:t>
            </a:r>
            <a:r>
              <a:rPr lang="ar-SA" sz="2728" dirty="0">
                <a:solidFill>
                  <a:sysClr val="windowText" lastClr="000000"/>
                </a:solidFill>
              </a:rPr>
              <a:t>عن طريق استبدال 15</a:t>
            </a:r>
            <a:r>
              <a:rPr lang="ar-EG" sz="2728" dirty="0">
                <a:solidFill>
                  <a:sysClr val="windowText" lastClr="000000"/>
                </a:solidFill>
              </a:rPr>
              <a:t>,</a:t>
            </a:r>
            <a:r>
              <a:rPr lang="ar-SA" sz="2728" dirty="0">
                <a:solidFill>
                  <a:sysClr val="windowText" lastClr="000000"/>
                </a:solidFill>
              </a:rPr>
              <a:t>768 طنًا/سنويًا من الهيدروجين الرمادي الذي تنتجه منشآت الأمونيا الحالية</a:t>
            </a:r>
            <a:r>
              <a:rPr lang="ar-EG" sz="2728" dirty="0">
                <a:solidFill>
                  <a:sysClr val="windowText" lastClr="000000"/>
                </a:solidFill>
              </a:rPr>
              <a:t>.</a:t>
            </a:r>
          </a:p>
          <a:p>
            <a:pPr marL="0" indent="0" algn="just" rtl="1">
              <a:lnSpc>
                <a:spcPct val="150000"/>
              </a:lnSpc>
              <a:spcBef>
                <a:spcPts val="0"/>
              </a:spcBef>
              <a:buNone/>
              <a:defRPr/>
            </a:pPr>
            <a:endParaRPr lang="ar-EG" sz="2480" dirty="0">
              <a:solidFill>
                <a:sysClr val="windowText" lastClr="000000"/>
              </a:solidFill>
            </a:endParaRPr>
          </a:p>
        </p:txBody>
      </p:sp>
    </p:spTree>
    <p:extLst>
      <p:ext uri="{BB962C8B-B14F-4D97-AF65-F5344CB8AC3E}">
        <p14:creationId xmlns:p14="http://schemas.microsoft.com/office/powerpoint/2010/main" val="354620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77147" y="2838131"/>
            <a:ext cx="13565056" cy="6558069"/>
          </a:xfrm>
          <a:prstGeom prst="rect">
            <a:avLst/>
          </a:prstGeom>
        </p:spPr>
        <p:txBody>
          <a:bodyPr vert="horz" lIns="113395" tIns="56698" rIns="113395" bIns="5669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defRPr/>
            </a:pPr>
            <a:r>
              <a:rPr lang="ar-EG" sz="2728" b="1" dirty="0">
                <a:solidFill>
                  <a:srgbClr val="0070C0"/>
                </a:solidFill>
              </a:rPr>
              <a:t>ما تم تنفيذه والخطط المستقبلية للمشروع:</a:t>
            </a:r>
          </a:p>
          <a:p>
            <a:pPr marL="0" indent="0" algn="r" rtl="1">
              <a:lnSpc>
                <a:spcPct val="150000"/>
              </a:lnSpc>
              <a:buNone/>
              <a:defRPr/>
            </a:pPr>
            <a:r>
              <a:rPr lang="ar-EG" sz="3720" b="1" dirty="0">
                <a:solidFill>
                  <a:srgbClr val="0070C0"/>
                </a:solidFill>
              </a:rPr>
              <a:t> </a:t>
            </a:r>
            <a:r>
              <a:rPr lang="ar-EG" sz="2480" dirty="0"/>
              <a:t>يتم الأن الانتهاء من الدراسات الهندسية و استكمال التصميمات للبدء فى توريد المعدات و المواد اللازمة لمصنع الهيدروجين الأخضر بقدرة 100 ميجاوات و التي تعد أكبر سعة في مصر و الشرق الأوسط بأستخدام الطاقة الكهربائية في المشروع أثناء التنفيذ من مصدر طاقة أخضر بنسبة 20% من شبكة الكهرباء الوطنية الي أن يتم الانتهاء من تنفيذ امتداد المشروع الذي يتضمن إنتاج الطاقة الكهربائية عن طريق إنشاء محطة طاقة شمسية ومحطة طاقة الرياح.</a:t>
            </a:r>
          </a:p>
          <a:p>
            <a:pPr marL="0" indent="0" algn="just" rtl="1">
              <a:lnSpc>
                <a:spcPct val="150000"/>
              </a:lnSpc>
              <a:buNone/>
              <a:defRPr/>
            </a:pPr>
            <a:r>
              <a:rPr lang="ar-EG" sz="2480" dirty="0"/>
              <a:t>لكننا في الوقت ذاته نقوم حالياً بتجهيز وحدة تجريبية بسعة 15 ميجاوات لتكون جاهزة مع حلول شهر نوفمبر المقبل لعرض نموذج لإنتاجها في مؤتمر المناخ المنعقد في شرم الشيخ.</a:t>
            </a:r>
            <a:endParaRPr lang="en-GB" sz="2480" dirty="0"/>
          </a:p>
          <a:p>
            <a:pPr marL="0" indent="0" algn="r" rtl="1">
              <a:buNone/>
              <a:defRPr/>
            </a:pPr>
            <a:endParaRPr lang="ar-EG" sz="3844" dirty="0">
              <a:solidFill>
                <a:sysClr val="windowText" lastClr="000000"/>
              </a:solidFill>
              <a:cs typeface="+mj-cs"/>
            </a:endParaRPr>
          </a:p>
        </p:txBody>
      </p:sp>
    </p:spTree>
    <p:extLst>
      <p:ext uri="{BB962C8B-B14F-4D97-AF65-F5344CB8AC3E}">
        <p14:creationId xmlns:p14="http://schemas.microsoft.com/office/powerpoint/2010/main" val="163046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52BE4C86E24542A5C93542963B9E15" ma:contentTypeVersion="13" ma:contentTypeDescription="Create a new document." ma:contentTypeScope="" ma:versionID="3dfc9c3296c922114e3e9d987ffc1fd4">
  <xsd:schema xmlns:xsd="http://www.w3.org/2001/XMLSchema" xmlns:xs="http://www.w3.org/2001/XMLSchema" xmlns:p="http://schemas.microsoft.com/office/2006/metadata/properties" xmlns:ns3="87339a63-9d06-4923-914f-b9146a71bf17" xmlns:ns4="3e9faa13-4f57-4a9e-bd0c-2b8c32d80caf" targetNamespace="http://schemas.microsoft.com/office/2006/metadata/properties" ma:root="true" ma:fieldsID="fe2203eddfa43f0df397398b04cde138" ns3:_="" ns4:_="">
    <xsd:import namespace="87339a63-9d06-4923-914f-b9146a71bf17"/>
    <xsd:import namespace="3e9faa13-4f57-4a9e-bd0c-2b8c32d80ca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339a63-9d06-4923-914f-b9146a71bf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e9faa13-4f57-4a9e-bd0c-2b8c32d80ca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4B4E40-93B2-4A20-8DAB-15D7FAD6C8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339a63-9d06-4923-914f-b9146a71bf17"/>
    <ds:schemaRef ds:uri="3e9faa13-4f57-4a9e-bd0c-2b8c32d80c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9DDFB8-DAEB-4E47-A799-7DAE86CD7989}">
  <ds:schemaRefs>
    <ds:schemaRef ds:uri="87339a63-9d06-4923-914f-b9146a71bf17"/>
    <ds:schemaRef ds:uri="http://schemas.microsoft.com/office/2006/documentManagement/types"/>
    <ds:schemaRef ds:uri="http://purl.org/dc/dcmitype/"/>
    <ds:schemaRef ds:uri="3e9faa13-4f57-4a9e-bd0c-2b8c32d80caf"/>
    <ds:schemaRef ds:uri="http://schemas.microsoft.com/office/infopath/2007/PartnerControls"/>
    <ds:schemaRef ds:uri="http://schemas.microsoft.com/office/2006/metadata/properties"/>
    <ds:schemaRef ds:uri="http://purl.org/dc/elements/1.1/"/>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BA8FDF5F-76D8-4E42-A7FD-1FA9359E18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279</TotalTime>
  <Words>660</Words>
  <Application>Microsoft Office PowerPoint</Application>
  <PresentationFormat>Custom</PresentationFormat>
  <Paragraphs>30</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mohamed adel</dc:creator>
  <cp:lastModifiedBy>Mohamed Elmelegy</cp:lastModifiedBy>
  <cp:revision>121</cp:revision>
  <dcterms:created xsi:type="dcterms:W3CDTF">2022-09-29T13:35:57Z</dcterms:created>
  <dcterms:modified xsi:type="dcterms:W3CDTF">2022-10-20T21:00:28Z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0x010100B952BE4C86E24542A5C93542963B9E15</vt:lpwstr>
  </property>
  <property fmtid="{D5CDD505-2E9C-101B-9397-08002B2CF9AE}" pid="3" name="_AdHocReviewCycleID">
    <vt:i4>1295915829</vt:i4>
  </property>
  <property fmtid="{D5CDD505-2E9C-101B-9397-08002B2CF9AE}" pid="4" name="_NewReviewCycle">
    <vt:lpwstr/>
  </property>
  <property fmtid="{D5CDD505-2E9C-101B-9397-08002B2CF9AE}" pid="5" name="_EmailSubject">
    <vt:lpwstr>COP27- National Initiative for Smart Green Projects</vt:lpwstr>
  </property>
  <property fmtid="{D5CDD505-2E9C-101B-9397-08002B2CF9AE}" pid="6" name="_AuthorEmail">
    <vt:lpwstr>George.Bzaki@orascom.com</vt:lpwstr>
  </property>
  <property fmtid="{D5CDD505-2E9C-101B-9397-08002B2CF9AE}" pid="7" name="_AuthorEmailDisplayName">
    <vt:lpwstr>George Boshra Zaki</vt:lpwstr>
  </property>
</Properties>
</file>