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4" r:id="rId5"/>
    <p:sldId id="265" r:id="rId6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88501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31171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4886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06653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82046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96562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71411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66982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44371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3957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02991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9753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1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r" defTabSz="1425550" rtl="1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889919" y="3176118"/>
            <a:ext cx="11339513" cy="2960873"/>
          </a:xfrm>
        </p:spPr>
        <p:txBody>
          <a:bodyPr>
            <a:normAutofit fontScale="90000"/>
          </a:bodyPr>
          <a:lstStyle/>
          <a:p>
            <a:r>
              <a:rPr lang="ar-EG" b="1" i="0" u="none" strike="noStrike" baseline="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iroRegular"/>
                <a:cs typeface="Sultan Medium" pitchFamily="2" charset="-78"/>
              </a:rPr>
              <a:t>ميناء بحري للصيد بعزبة البرج</a:t>
            </a:r>
            <a:br>
              <a:rPr lang="en-US" b="1" i="0" u="none" strike="noStrike" baseline="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iroRegular"/>
                <a:cs typeface="Sultan Medium" pitchFamily="2" charset="-78"/>
              </a:rPr>
            </a:br>
            <a:r>
              <a:rPr lang="ar-EG" b="1" i="0" u="none" strike="noStrike" baseline="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iroRegular"/>
                <a:cs typeface="Sultan Medium" pitchFamily="2" charset="-78"/>
              </a:rPr>
              <a:t>محافظة دمياط</a:t>
            </a:r>
            <a:endParaRPr lang="en-US" sz="29638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ultan Medium" pitchFamily="2" charset="-78"/>
            </a:endParaRPr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889919" y="6251174"/>
            <a:ext cx="11339513" cy="2053317"/>
          </a:xfrm>
        </p:spPr>
        <p:txBody>
          <a:bodyPr/>
          <a:lstStyle/>
          <a:p>
            <a:r>
              <a:rPr lang="ar-EG" dirty="0"/>
              <a:t>المبادرة الوطنية للمشروعات الخضراء الذكية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08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39456" y="2237062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5456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عن المشروع وفكرته</a:t>
            </a:r>
            <a:endParaRPr lang="en-US" sz="5456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18468" y="3673719"/>
            <a:ext cx="14356447" cy="5396112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عن مقدم المشروع (مثال: الاسم، الوظيفة، الخلفية العلمية، الخبرات)</a:t>
            </a:r>
          </a:p>
          <a:p>
            <a:pPr algn="r" rtl="1">
              <a:defRPr/>
            </a:pPr>
            <a:r>
              <a:rPr lang="ar-EG" sz="2480" dirty="0">
                <a:solidFill>
                  <a:schemeClr val="accent6">
                    <a:lumMod val="50000"/>
                  </a:schemeClr>
                </a:solidFill>
                <a:latin typeface="Calibri" panose="020F0502020204030204"/>
                <a:cs typeface="Arial" panose="020B0604020202020204" pitchFamily="34" charset="0"/>
              </a:rPr>
              <a:t>الاسم : محمد حامد </a:t>
            </a:r>
            <a:r>
              <a:rPr lang="ar-EG" sz="2480" dirty="0" err="1">
                <a:solidFill>
                  <a:schemeClr val="accent6">
                    <a:lumMod val="50000"/>
                  </a:schemeClr>
                </a:solidFill>
                <a:latin typeface="Calibri" panose="020F0502020204030204"/>
                <a:cs typeface="Arial" panose="020B0604020202020204" pitchFamily="34" charset="0"/>
              </a:rPr>
              <a:t>حامد</a:t>
            </a:r>
            <a:r>
              <a:rPr lang="ar-EG" sz="2480" dirty="0">
                <a:solidFill>
                  <a:schemeClr val="accent6">
                    <a:lumMod val="50000"/>
                  </a:schemeClr>
                </a:solidFill>
                <a:latin typeface="Calibri" panose="020F0502020204030204"/>
                <a:cs typeface="Arial" panose="020B0604020202020204" pitchFamily="34" charset="0"/>
              </a:rPr>
              <a:t> العوضي</a:t>
            </a:r>
          </a:p>
          <a:p>
            <a:pPr algn="r" rtl="1">
              <a:defRPr/>
            </a:pPr>
            <a:r>
              <a:rPr lang="ar-EG" sz="2480" dirty="0">
                <a:solidFill>
                  <a:schemeClr val="accent6">
                    <a:lumMod val="50000"/>
                  </a:schemeClr>
                </a:solidFill>
                <a:latin typeface="Calibri" panose="020F0502020204030204"/>
                <a:cs typeface="Arial" panose="020B0604020202020204" pitchFamily="34" charset="0"/>
              </a:rPr>
              <a:t>الوظيفة : علاقات عامة محافظة دمياط</a:t>
            </a:r>
          </a:p>
          <a:p>
            <a:pPr algn="r" rtl="1">
              <a:defRPr/>
            </a:pPr>
            <a:r>
              <a:rPr lang="ar-EG" sz="2480" dirty="0">
                <a:solidFill>
                  <a:schemeClr val="accent6">
                    <a:lumMod val="50000"/>
                  </a:schemeClr>
                </a:solidFill>
                <a:latin typeface="Calibri" panose="020F0502020204030204"/>
                <a:cs typeface="Arial" panose="020B0604020202020204" pitchFamily="34" charset="0"/>
              </a:rPr>
              <a:t>الخلفية العلمية : بكالوريوس إدارة اعمال وحاسب الى المعاد لبكالوريوس تجارة شعبة نظم معلومات ادارية</a:t>
            </a:r>
          </a:p>
          <a:p>
            <a:pPr marL="0" indent="0" algn="r" rtl="1">
              <a:lnSpc>
                <a:spcPct val="70000"/>
              </a:lnSpc>
              <a:buNone/>
              <a:defRPr/>
            </a:pPr>
            <a:r>
              <a:rPr lang="ar-EG" sz="2108" u="sng" dirty="0">
                <a:latin typeface="Calibri" panose="020F0502020204030204" pitchFamily="34" charset="0"/>
                <a:cs typeface="Sultan Medium" pitchFamily="2" charset="-78"/>
              </a:rPr>
              <a:t>الخبرات:</a:t>
            </a:r>
          </a:p>
          <a:p>
            <a:pPr marL="425230" indent="-425230" algn="r" rtl="1">
              <a:buFont typeface="+mj-lt"/>
              <a:buAutoNum type="arabicPeriod"/>
            </a:pPr>
            <a:r>
              <a:rPr lang="ar-EG" sz="2232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العمل في مكتبة مصر(مبارك) العامة كمدير لقسم الحاسب الآلي والتدريب والعمل كمدرب حاسب الى في المكتبة والاشراف على تنفيذ واعداد الدورات الحاسب الآلي والجرافيكس من 2005 – 2014.</a:t>
            </a:r>
            <a:endParaRPr lang="en-US" sz="2232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25230" indent="-425230" algn="r" rtl="1">
              <a:buFont typeface="+mj-lt"/>
              <a:buAutoNum type="arabicPeriod"/>
            </a:pPr>
            <a:r>
              <a:rPr lang="ar-EG" sz="2232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والعمل </a:t>
            </a:r>
            <a:r>
              <a:rPr lang="en-US" sz="2232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IT</a:t>
            </a:r>
            <a:r>
              <a:rPr lang="ar-EG" sz="2232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 في مكتب محافظ دمياط في تنظيم المؤتمرات الدولية والمحلية 2005 – حتى الان.</a:t>
            </a:r>
            <a:endParaRPr lang="en-US" sz="2232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25230" indent="-425230" algn="r" rtl="1">
              <a:buFont typeface="+mj-lt"/>
              <a:buAutoNum type="arabicPeriod"/>
            </a:pPr>
            <a:r>
              <a:rPr lang="ar-EG" sz="2232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العمل في إدارة  العلاقات العامة مكتب محافظ دمياط 2014 – حتى الان.</a:t>
            </a:r>
            <a:endParaRPr lang="en-US" sz="2232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25230" indent="-425230" algn="r" rtl="1">
              <a:buFont typeface="+mj-lt"/>
              <a:buAutoNum type="arabicPeriod"/>
            </a:pPr>
            <a:r>
              <a:rPr lang="ar-EG" sz="2232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العمل كمدرب حاسب الى في المركز الأمريكي للغات والحاسب 2009 – حتى الان.</a:t>
            </a:r>
            <a:endParaRPr lang="en-US" sz="2232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b="1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70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384512" y="1650465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6000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عن المشروع وفكرته</a:t>
            </a:r>
            <a:endParaRPr lang="en-US" sz="6000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106094" y="3647446"/>
            <a:ext cx="7840463" cy="5858981"/>
          </a:xfrm>
          <a:prstGeom prst="rect">
            <a:avLst/>
          </a:prstGeom>
        </p:spPr>
        <p:txBody>
          <a:bodyPr vert="horz" lIns="113395" tIns="56698" rIns="113395" bIns="56698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133947" rtl="1">
              <a:spcBef>
                <a:spcPts val="1240"/>
              </a:spcBef>
              <a:buNone/>
              <a:defRPr/>
            </a:pPr>
            <a:r>
              <a:rPr lang="ar-EG" b="1" u="sng" dirty="0">
                <a:solidFill>
                  <a:schemeClr val="accent6">
                    <a:lumMod val="50000"/>
                  </a:schemeClr>
                </a:solidFill>
                <a:latin typeface="Calibri" panose="020F0502020204030204"/>
                <a:cs typeface="Arial" panose="020B0604020202020204" pitchFamily="34" charset="0"/>
              </a:rPr>
              <a:t>اسم المشروع :ميناء بحري للصيد بعزبة البرج</a:t>
            </a:r>
          </a:p>
          <a:p>
            <a:pPr marL="0" indent="0" algn="r" rtl="1">
              <a:lnSpc>
                <a:spcPct val="70000"/>
              </a:lnSpc>
              <a:buNone/>
              <a:defRPr/>
            </a:pPr>
            <a:r>
              <a:rPr lang="ar-EG" sz="2400" b="1" u="sng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Sultan Medium" pitchFamily="2" charset="-78"/>
              </a:rPr>
              <a:t>فكرة المشروع :</a:t>
            </a:r>
          </a:p>
          <a:p>
            <a:pPr algn="just" rtl="1"/>
            <a:r>
              <a:rPr lang="ar-EG" sz="1600" b="1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نسعى الى انشاء ميناء الصيد البحري بمنطقة عزبة البرج حيث ان محافظة دمياط يوجد بها ثلثي الاسطول البحري على مستوى الجمهورية</a:t>
            </a:r>
          </a:p>
          <a:p>
            <a:pPr algn="just" rtl="1"/>
            <a:r>
              <a:rPr lang="ar-EG" sz="1600" b="1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والمتواجدة على ضفاف نهر النيل بعزبة البرج بطريقة عشوائية والذى ينتج على اثرها تلوث بمياه نهر النيل , كما سيتم نقل ورش صناعة وصيانة</a:t>
            </a:r>
          </a:p>
          <a:p>
            <a:pPr algn="just" rtl="1"/>
            <a:r>
              <a:rPr lang="ar-EG" sz="1600" b="1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السفن من ضفاف نهر النيل الى الميناء المزمع إنشاؤه على ساحل البحر المتوسط كمرحلة ثانية بعد المرحلة الاولى من مشروع حماية الشواطئ</a:t>
            </a:r>
          </a:p>
          <a:p>
            <a:pPr algn="just" rtl="1"/>
            <a:r>
              <a:rPr lang="ar-EG" sz="1600" b="1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وانشاء حائط بحري بطول الموقع , وكذا اعداد الدراسات البيئية للمشروع من اجل تحقيق ( الاستدامة - ميناء ذكي - القابلية للتكرار) .</a:t>
            </a:r>
            <a:endParaRPr lang="en-US" sz="1600" b="1" dirty="0">
              <a:solidFill>
                <a:schemeClr val="accent6">
                  <a:lumMod val="50000"/>
                </a:schemeClr>
              </a:solidFill>
              <a:latin typeface="CairoRegular"/>
            </a:endParaRPr>
          </a:p>
          <a:p>
            <a:pPr marL="0" indent="0" algn="r" rtl="1">
              <a:lnSpc>
                <a:spcPct val="80000"/>
              </a:lnSpc>
              <a:buNone/>
              <a:defRPr/>
            </a:pPr>
            <a:r>
              <a:rPr lang="ar-EG" sz="2400" b="1" u="sng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Sultan Medium" pitchFamily="2" charset="-78"/>
              </a:rPr>
              <a:t>الفئة المستفيدة من المشروع:</a:t>
            </a:r>
          </a:p>
          <a:p>
            <a:pPr algn="just" rtl="1">
              <a:lnSpc>
                <a:spcPct val="100000"/>
              </a:lnSpc>
              <a:defRPr/>
            </a:pPr>
            <a:r>
              <a:rPr lang="ar-EG" sz="1600" b="1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من 20 – 22 الف صياد ( فرصة عمل مباشرة ).</a:t>
            </a:r>
          </a:p>
          <a:p>
            <a:pPr algn="just" rtl="1">
              <a:lnSpc>
                <a:spcPct val="100000"/>
              </a:lnSpc>
              <a:defRPr/>
            </a:pPr>
            <a:r>
              <a:rPr lang="ar-EG" sz="1600" b="1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من 80 – 88 الف نسمة من اسر الصيادين ( فائدة غير مباشرة ).</a:t>
            </a:r>
            <a:endParaRPr lang="en-US" sz="1600" b="1" dirty="0">
              <a:solidFill>
                <a:schemeClr val="accent6">
                  <a:lumMod val="50000"/>
                </a:schemeClr>
              </a:solidFill>
              <a:latin typeface="CairoRegular"/>
            </a:endParaRPr>
          </a:p>
          <a:p>
            <a:pPr marL="0" indent="0" algn="r" rtl="1">
              <a:lnSpc>
                <a:spcPct val="70000"/>
              </a:lnSpc>
              <a:buNone/>
              <a:defRPr/>
            </a:pPr>
            <a:r>
              <a:rPr lang="ar-EG" sz="2400" b="1" u="sng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Sultan Medium" pitchFamily="2" charset="-78"/>
              </a:rPr>
              <a:t>الميزة التنافسية للمشروع:</a:t>
            </a:r>
          </a:p>
          <a:p>
            <a:pPr marL="425230" indent="-425230" algn="r" rtl="1">
              <a:buFont typeface="+mj-lt"/>
              <a:buAutoNum type="arabicPeriod"/>
            </a:pPr>
            <a:r>
              <a:rPr lang="ar-EG" sz="1600" b="1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التخفيف من اثار تغير المناخ .</a:t>
            </a:r>
          </a:p>
          <a:p>
            <a:pPr marL="425230" indent="-425230" algn="r" rtl="1">
              <a:buFont typeface="+mj-lt"/>
              <a:buAutoNum type="arabicPeriod"/>
            </a:pPr>
            <a:r>
              <a:rPr lang="ar-EG" sz="1600" b="1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 التكيف مع تغير المناخ.</a:t>
            </a:r>
          </a:p>
          <a:p>
            <a:pPr marL="425230" indent="-425230" algn="r" rtl="1">
              <a:buFont typeface="+mj-lt"/>
              <a:buAutoNum type="arabicPeriod"/>
            </a:pPr>
            <a:r>
              <a:rPr lang="ar-EG" sz="1600" b="1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 الحفاظ على الموارد الطبيعية .</a:t>
            </a:r>
          </a:p>
          <a:p>
            <a:pPr marL="425230" indent="-425230" algn="r" rtl="1">
              <a:buFont typeface="+mj-lt"/>
              <a:buAutoNum type="arabicPeriod"/>
            </a:pPr>
            <a:r>
              <a:rPr lang="ar-EG" sz="1600" b="1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الحفاظ على التنوع البيولوجي </a:t>
            </a:r>
            <a:r>
              <a:rPr lang="ar-EG" sz="1600" b="1" dirty="0" err="1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فى</a:t>
            </a:r>
            <a:r>
              <a:rPr lang="ar-EG" sz="1600" b="1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 البحر المتوسط والحد من الصيد الجائر .</a:t>
            </a:r>
          </a:p>
          <a:p>
            <a:pPr marL="425230" indent="-425230" algn="r" rtl="1">
              <a:buFont typeface="+mj-lt"/>
              <a:buAutoNum type="arabicPeriod"/>
            </a:pPr>
            <a:r>
              <a:rPr lang="ar-EG" sz="1600" b="1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الحد من تلوث مياه نهر النيل .</a:t>
            </a:r>
          </a:p>
          <a:p>
            <a:pPr marL="425230" indent="-425230" algn="r" rtl="1">
              <a:buFont typeface="+mj-lt"/>
              <a:buAutoNum type="arabicPeriod"/>
            </a:pPr>
            <a:r>
              <a:rPr lang="ar-EG" sz="1600" b="1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تنظيم الاسطول البحري </a:t>
            </a:r>
            <a:r>
              <a:rPr lang="ar-EG" sz="1600" b="1" dirty="0" err="1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العشوائى</a:t>
            </a:r>
            <a:r>
              <a:rPr lang="ar-EG" sz="1600" b="1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 بمياه نهر النيل والذي يمثل 60 % على مستوى الجمهورية .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Calibri" panose="020F0502020204030204"/>
            </a:endParaRPr>
          </a:p>
          <a:p>
            <a:pPr algn="just" rtl="1">
              <a:lnSpc>
                <a:spcPct val="100000"/>
              </a:lnSpc>
              <a:defRPr/>
            </a:pPr>
            <a:endParaRPr lang="en-US" sz="1600" b="1" dirty="0">
              <a:solidFill>
                <a:schemeClr val="accent6">
                  <a:lumMod val="50000"/>
                </a:schemeClr>
              </a:solidFill>
              <a:latin typeface="CairoRegular"/>
            </a:endParaRPr>
          </a:p>
          <a:p>
            <a:pPr algn="just" rtl="1">
              <a:lnSpc>
                <a:spcPct val="100000"/>
              </a:lnSpc>
              <a:defRPr/>
            </a:pPr>
            <a:endParaRPr lang="en-US" sz="1600" b="1" dirty="0">
              <a:solidFill>
                <a:schemeClr val="accent6">
                  <a:lumMod val="50000"/>
                </a:schemeClr>
              </a:solidFill>
              <a:latin typeface="CairoRegular"/>
            </a:endParaRPr>
          </a:p>
          <a:p>
            <a:pPr algn="just" rtl="1"/>
            <a:endParaRPr lang="ar-EG" sz="2400" b="1" dirty="0">
              <a:solidFill>
                <a:schemeClr val="accent6">
                  <a:lumMod val="50000"/>
                </a:schemeClr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en-US" sz="2400" b="1" dirty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3ADAEE3-B60B-68D0-6DD2-0FE71ABCE544}"/>
              </a:ext>
            </a:extLst>
          </p:cNvPr>
          <p:cNvSpPr txBox="1">
            <a:spLocks/>
          </p:cNvSpPr>
          <p:nvPr/>
        </p:nvSpPr>
        <p:spPr>
          <a:xfrm>
            <a:off x="0" y="4047029"/>
            <a:ext cx="6728110" cy="5947613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  <a:defRPr/>
            </a:pPr>
            <a:r>
              <a:rPr lang="ar-EG" sz="2400" u="sng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Sultan Medium" pitchFamily="2" charset="-78"/>
              </a:rPr>
              <a:t>الميزة التنافسية للمشروع:</a:t>
            </a:r>
          </a:p>
          <a:p>
            <a:pPr marL="0" indent="0" algn="r" rtl="1">
              <a:buNone/>
            </a:pPr>
            <a:r>
              <a:rPr lang="ar-EG" sz="2400" b="1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7-  الأهمية المجتمعية للمشروع:-</a:t>
            </a:r>
          </a:p>
          <a:p>
            <a:pPr algn="r" rtl="1"/>
            <a:r>
              <a:rPr lang="ar-EG" sz="1800" b="1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الحد من ظاهرة الهجرة غير الشرعية.</a:t>
            </a:r>
          </a:p>
          <a:p>
            <a:pPr algn="r" rtl="1"/>
            <a:r>
              <a:rPr lang="ar-EG" sz="1800" b="1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الحفاظ على صناعة وتصدير السفن واليخوت كمهنة تراثية يتميز بها سكان عزبة البرج.</a:t>
            </a:r>
          </a:p>
          <a:p>
            <a:pPr algn="r" rtl="1"/>
            <a:r>
              <a:rPr lang="ar-EG" sz="1800" b="1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توفير فرص عمل للشباب والحد من هجرة العمالة الماهرة في صناعة </a:t>
            </a:r>
            <a:r>
              <a:rPr lang="ar-EG" sz="1800" b="1" dirty="0" err="1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وتخريد</a:t>
            </a:r>
            <a:r>
              <a:rPr lang="ar-EG" sz="1800" b="1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 السفن الى دول البحر المتوسط.</a:t>
            </a:r>
          </a:p>
          <a:p>
            <a:pPr algn="r" rtl="1"/>
            <a:r>
              <a:rPr lang="ar-EG" sz="1800" b="1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تلبية متطلبات الاسواق العالمية وخاصة المطلة على البحر المتوسط.</a:t>
            </a:r>
          </a:p>
          <a:p>
            <a:pPr marL="0" indent="0" algn="r" rtl="1">
              <a:buNone/>
            </a:pPr>
            <a:r>
              <a:rPr lang="ar-EG" sz="2400" b="1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8 - تحقيق أهداف الأمم المتحدة للتنمية المستدامة من خلال :</a:t>
            </a:r>
          </a:p>
          <a:p>
            <a:pPr algn="r" rtl="1"/>
            <a:r>
              <a:rPr lang="ar-EG" sz="1800" b="1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القضاء على الفقر.</a:t>
            </a:r>
          </a:p>
          <a:p>
            <a:pPr algn="r" rtl="1"/>
            <a:r>
              <a:rPr lang="ar-EG" sz="1800" b="1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استخدام طاقة نظيفة و بأسعار مناسبة.</a:t>
            </a:r>
          </a:p>
          <a:p>
            <a:pPr algn="r" rtl="1"/>
            <a:r>
              <a:rPr lang="ar-EG" sz="1800" b="1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العمل اللائق و النمو الاقتصادي نتيجة انشاء المشروع.</a:t>
            </a:r>
          </a:p>
          <a:p>
            <a:pPr algn="r" rtl="1"/>
            <a:r>
              <a:rPr lang="ar-EG" sz="1800" b="1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العمل المناخي.</a:t>
            </a:r>
          </a:p>
          <a:p>
            <a:pPr algn="r" rtl="1"/>
            <a:r>
              <a:rPr lang="ar-EG" sz="1800" b="1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مدن ومجتمعات مدنية مستدامة.</a:t>
            </a:r>
          </a:p>
          <a:p>
            <a:pPr algn="r" rtl="1"/>
            <a:r>
              <a:rPr lang="ar-EG" sz="1800" b="1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الحياة تحت الماء من خلال الحد من الصيد الجائر والحفاظ على التنوع البيولوجي .</a:t>
            </a:r>
            <a:endParaRPr lang="en-US" sz="3200" b="1" dirty="0">
              <a:solidFill>
                <a:schemeClr val="accent6">
                  <a:lumMod val="50000"/>
                </a:scheme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91008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039456" y="2237062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5456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أثر المشروع وتطبيقاته</a:t>
            </a:r>
            <a:endParaRPr lang="en-US" sz="5456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322086" y="3596893"/>
            <a:ext cx="7459781" cy="5396112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lnSpc>
                <a:spcPct val="70000"/>
              </a:lnSpc>
              <a:buNone/>
              <a:defRPr/>
            </a:pPr>
            <a:r>
              <a:rPr lang="ar-EG" sz="2232" u="sng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Sultan Medium" pitchFamily="2" charset="-78"/>
              </a:rPr>
              <a:t>اثر المشروع الاقتصادي والاجتماعي والبيئي</a:t>
            </a:r>
          </a:p>
          <a:p>
            <a:pPr algn="just" rtl="1"/>
            <a:r>
              <a:rPr lang="ar-EG" sz="1488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يساهم المشروع في الحد من مشكلة الهجرة غير الشرعية عن طريق السيطرة الكاملة على كافة سفن ومراكب الصيد.</a:t>
            </a:r>
          </a:p>
          <a:p>
            <a:pPr algn="just" rtl="1"/>
            <a:r>
              <a:rPr lang="ar-EG" sz="1488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يساهم المشروع في الحد من ظاهرة البطالة بتوفير فرص عمل </a:t>
            </a:r>
            <a:r>
              <a:rPr lang="ar-EG" sz="1488" dirty="0" err="1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فى</a:t>
            </a:r>
            <a:r>
              <a:rPr lang="ar-EG" sz="1488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 منطقة عزبة البرج </a:t>
            </a:r>
            <a:r>
              <a:rPr lang="ar-EG" sz="1488" b="1" dirty="0">
                <a:solidFill>
                  <a:srgbClr val="FF0000"/>
                </a:solidFill>
                <a:latin typeface="CairoRegular"/>
              </a:rPr>
              <a:t>( 22 الف فرصة عمل مباشرة – 30 الف فرصة عمل غير مباشرة) .</a:t>
            </a:r>
          </a:p>
          <a:p>
            <a:pPr algn="just" rtl="1"/>
            <a:r>
              <a:rPr lang="ar-EG" sz="1488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يقدم المشروع سوق سمك حديث ومتكامل يلبي كافة الاحتياجات للتجار والزوار.</a:t>
            </a:r>
          </a:p>
          <a:p>
            <a:pPr algn="just" rtl="1"/>
            <a:r>
              <a:rPr lang="ar-EG" sz="1488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يحتوي المشروع على العديد من المصانع الحديثة اللازمة للصناعات السمكية من فرز وحفظ وتعبئة.</a:t>
            </a:r>
          </a:p>
          <a:p>
            <a:pPr algn="just" rtl="1"/>
            <a:r>
              <a:rPr lang="ar-EG" sz="1488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يفتح المشروع الباب لتصدير الأسماك لتوافر الامكانيات اللازمة لحفظ الأسماك وتجهيزها للتصدير.</a:t>
            </a:r>
          </a:p>
          <a:p>
            <a:pPr algn="just" rtl="1"/>
            <a:r>
              <a:rPr lang="ar-EG" sz="1488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توافر مصانع وورش صيانة السفن وكافة الادوات اللازمة للأسطول البحري.</a:t>
            </a:r>
            <a:endParaRPr lang="en-US" sz="1488" dirty="0">
              <a:solidFill>
                <a:schemeClr val="accent6">
                  <a:lumMod val="50000"/>
                </a:schemeClr>
              </a:solidFill>
              <a:latin typeface="CairoRegular"/>
            </a:endParaRPr>
          </a:p>
          <a:p>
            <a:pPr algn="just" rtl="1"/>
            <a:r>
              <a:rPr lang="ar-EG" sz="1488" dirty="0">
                <a:solidFill>
                  <a:srgbClr val="333333"/>
                </a:solidFill>
                <a:latin typeface="CairoRegular"/>
              </a:rPr>
              <a:t>تستخدم نظام التبريد الأمثل لتوفير 25 % من الكهرباء و 1.5 % من الوقود.</a:t>
            </a:r>
          </a:p>
          <a:p>
            <a:pPr algn="just" rtl="1"/>
            <a:r>
              <a:rPr lang="ar-EG" sz="1488" dirty="0">
                <a:solidFill>
                  <a:srgbClr val="333333"/>
                </a:solidFill>
                <a:latin typeface="CairoRegular"/>
              </a:rPr>
              <a:t>مزودة بجهاز تنقية العوادم لتقليل الانبعاثات السامة حتى 98 %.</a:t>
            </a:r>
          </a:p>
          <a:p>
            <a:pPr algn="just" rtl="1"/>
            <a:r>
              <a:rPr lang="ar-EG" sz="1488" dirty="0">
                <a:solidFill>
                  <a:srgbClr val="333333"/>
                </a:solidFill>
                <a:latin typeface="CairoRegular"/>
              </a:rPr>
              <a:t>نظام الشراع الشمسي لتوفير حتى 20 % من الوقود.</a:t>
            </a:r>
          </a:p>
          <a:p>
            <a:pPr algn="just" rtl="1"/>
            <a:r>
              <a:rPr lang="ar-EG" sz="1488" dirty="0">
                <a:solidFill>
                  <a:srgbClr val="333333"/>
                </a:solidFill>
                <a:latin typeface="CairoRegular"/>
              </a:rPr>
              <a:t>توفير 50 % من التكلفة المالية للوقود حيال تحيل استخدام السفن بالغاز بدلا من السولار .</a:t>
            </a:r>
          </a:p>
          <a:p>
            <a:pPr algn="just" rtl="1"/>
            <a:r>
              <a:rPr lang="ar-EG" sz="1488" dirty="0">
                <a:solidFill>
                  <a:srgbClr val="333333"/>
                </a:solidFill>
                <a:latin typeface="CairoRegular"/>
              </a:rPr>
              <a:t>الحد من الهجرة الغير شرعية , والصيد الجائر من خلال ساحل البحر المتوسط بمدينة عزبة البرج .</a:t>
            </a:r>
          </a:p>
          <a:p>
            <a:pPr algn="just" rtl="1"/>
            <a:r>
              <a:rPr lang="ar-EG" sz="1488" dirty="0">
                <a:solidFill>
                  <a:srgbClr val="333333"/>
                </a:solidFill>
                <a:latin typeface="CairoRegular"/>
              </a:rPr>
              <a:t>يعالج الميناء مشكلة التغير المناخي عن طريق تنفيذ حاجز أمواج بطول 1 كم داخل البحر المتوسط للحد من نحر السواحل و إقامة عدد 2 محطة لتجميع ومعالجة نفايات السفن.</a:t>
            </a:r>
          </a:p>
          <a:p>
            <a:pPr algn="just" rtl="1"/>
            <a:r>
              <a:rPr lang="ar-EG" sz="1488" dirty="0">
                <a:solidFill>
                  <a:srgbClr val="333333"/>
                </a:solidFill>
                <a:latin typeface="CairoRegular"/>
              </a:rPr>
              <a:t>يساهم المشروع بشكل كبير </a:t>
            </a:r>
            <a:r>
              <a:rPr lang="ar-EG" sz="1488" dirty="0" err="1">
                <a:solidFill>
                  <a:srgbClr val="333333"/>
                </a:solidFill>
                <a:latin typeface="CairoRegular"/>
              </a:rPr>
              <a:t>فى</a:t>
            </a:r>
            <a:r>
              <a:rPr lang="ar-EG" sz="1488" dirty="0">
                <a:solidFill>
                  <a:srgbClr val="333333"/>
                </a:solidFill>
                <a:latin typeface="CairoRegular"/>
              </a:rPr>
              <a:t> الحفاظ على الحياة البيولوجية عن طريق حماية الزريعة من الصيد الجائر و انشاء مزارع سمكية.</a:t>
            </a:r>
          </a:p>
          <a:p>
            <a:pPr algn="r" rtl="1"/>
            <a:endParaRPr lang="ar-EG" sz="1364" dirty="0">
              <a:solidFill>
                <a:schemeClr val="accent6">
                  <a:lumMod val="50000"/>
                </a:schemeClr>
              </a:solidFill>
              <a:latin typeface="CairoRegular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2480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2480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ED450B-86C0-69CE-61EC-51D0C8D6F149}"/>
              </a:ext>
            </a:extLst>
          </p:cNvPr>
          <p:cNvSpPr txBox="1"/>
          <p:nvPr/>
        </p:nvSpPr>
        <p:spPr>
          <a:xfrm>
            <a:off x="337483" y="3450097"/>
            <a:ext cx="6282631" cy="5005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  <a:spcBef>
                <a:spcPts val="1240"/>
              </a:spcBef>
              <a:defRPr/>
            </a:pPr>
            <a:r>
              <a:rPr lang="ar-EG" sz="3025" u="sng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Sultan Medium" pitchFamily="2" charset="-78"/>
              </a:rPr>
              <a:t>التمكين وتكافؤ الفرص</a:t>
            </a:r>
          </a:p>
          <a:p>
            <a:pPr marL="354359" indent="-354359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EG" sz="1488" dirty="0">
                <a:solidFill>
                  <a:srgbClr val="333333"/>
                </a:solidFill>
                <a:latin typeface="CairoRegular"/>
              </a:rPr>
              <a:t>زيادة نسبة السيدات المشاركات </a:t>
            </a:r>
            <a:r>
              <a:rPr lang="ar-EG" sz="1488" dirty="0" err="1">
                <a:solidFill>
                  <a:srgbClr val="333333"/>
                </a:solidFill>
                <a:latin typeface="CairoRegular"/>
              </a:rPr>
              <a:t>فى</a:t>
            </a:r>
            <a:r>
              <a:rPr lang="ar-EG" sz="1488" dirty="0">
                <a:solidFill>
                  <a:srgbClr val="333333"/>
                </a:solidFill>
                <a:latin typeface="CairoRegular"/>
              </a:rPr>
              <a:t> ادارة المشروع من خلال الاتجاه للميكنة والتحكم عن بعد مما يعطى الفرصة لنسبة اكبر من السيدات للمشاركة </a:t>
            </a:r>
            <a:r>
              <a:rPr lang="ar-EG" sz="1488" dirty="0" err="1">
                <a:solidFill>
                  <a:srgbClr val="333333"/>
                </a:solidFill>
                <a:latin typeface="CairoRegular"/>
              </a:rPr>
              <a:t>فى</a:t>
            </a:r>
            <a:r>
              <a:rPr lang="ar-EG" sz="1488" dirty="0">
                <a:solidFill>
                  <a:srgbClr val="333333"/>
                </a:solidFill>
                <a:latin typeface="CairoRegular"/>
              </a:rPr>
              <a:t> المشروع وانشاء مجالات استثمارية جديدة تتيح فرص اكبر للسيدات للمشاركة في الادارات المختلفة.</a:t>
            </a:r>
          </a:p>
          <a:p>
            <a:pPr marL="354359" indent="-354359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EG" sz="1488" dirty="0">
                <a:solidFill>
                  <a:srgbClr val="333333"/>
                </a:solidFill>
                <a:latin typeface="CairoRegular"/>
              </a:rPr>
              <a:t>استهداف السيدات بتعزيز دورهن </a:t>
            </a:r>
            <a:r>
              <a:rPr lang="ar-EG" sz="1488" dirty="0" err="1">
                <a:solidFill>
                  <a:srgbClr val="333333"/>
                </a:solidFill>
                <a:latin typeface="CairoRegular"/>
              </a:rPr>
              <a:t>فى</a:t>
            </a:r>
            <a:r>
              <a:rPr lang="ar-EG" sz="1488" dirty="0">
                <a:solidFill>
                  <a:srgbClr val="333333"/>
                </a:solidFill>
                <a:latin typeface="CairoRegular"/>
              </a:rPr>
              <a:t> الانتقال الى الاقتصاد الأخضر.</a:t>
            </a:r>
          </a:p>
          <a:p>
            <a:pPr marL="354359" indent="-354359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EG" sz="1488" dirty="0">
                <a:solidFill>
                  <a:srgbClr val="333333"/>
                </a:solidFill>
                <a:latin typeface="CairoRegular"/>
              </a:rPr>
              <a:t>استهداف احتياجات المرأة ذات العلاقة.</a:t>
            </a:r>
          </a:p>
          <a:p>
            <a:pPr marL="354359" indent="-354359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EG" sz="1488" dirty="0">
                <a:solidFill>
                  <a:srgbClr val="333333"/>
                </a:solidFill>
                <a:latin typeface="CairoRegular"/>
              </a:rPr>
              <a:t> بناء القدرات للعاملين والمستهدفين من المشروع من خلال مركز تدريب مهني للتدريب على كل ما يتعلق بمهنة الصيد مع اعطاء القدر الكافي من التدريب العملي على منظومة الميناء ككل.</a:t>
            </a:r>
            <a:endParaRPr lang="ar-EG" sz="1488" dirty="0">
              <a:solidFill>
                <a:schemeClr val="accent6">
                  <a:lumMod val="50000"/>
                </a:schemeClr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lnSpc>
                <a:spcPct val="150000"/>
              </a:lnSpc>
              <a:spcBef>
                <a:spcPts val="1240"/>
              </a:spcBef>
              <a:buFont typeface="Arial" panose="020B0604020202020204" pitchFamily="34" charset="0"/>
              <a:buChar char="•"/>
              <a:defRPr/>
            </a:pPr>
            <a:endParaRPr lang="ar-EG" sz="4464" dirty="0">
              <a:solidFill>
                <a:schemeClr val="accent6">
                  <a:lumMod val="50000"/>
                </a:schemeClr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3025" dirty="0"/>
          </a:p>
        </p:txBody>
      </p:sp>
    </p:spTree>
    <p:extLst>
      <p:ext uri="{BB962C8B-B14F-4D97-AF65-F5344CB8AC3E}">
        <p14:creationId xmlns:p14="http://schemas.microsoft.com/office/powerpoint/2010/main" val="959797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039456" y="1909258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5456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أثر المشروع وتطبيقاته</a:t>
            </a:r>
            <a:endParaRPr lang="en-US" sz="5456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39456" y="3553094"/>
            <a:ext cx="13040439" cy="5396112"/>
          </a:xfrm>
          <a:prstGeom prst="rect">
            <a:avLst/>
          </a:prstGeom>
        </p:spPr>
        <p:txBody>
          <a:bodyPr vert="horz" lIns="113395" tIns="56698" rIns="113395" bIns="56698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  <a:defRPr/>
            </a:pPr>
            <a:r>
              <a:rPr lang="ar-EG" sz="3224" u="sng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Sultan Medium" pitchFamily="2" charset="-78"/>
              </a:rPr>
              <a:t>ما تم تنفيذه والخطط المستقبلية للمشروع </a:t>
            </a:r>
          </a:p>
          <a:p>
            <a:pPr marL="0" indent="0" algn="r" rtl="1">
              <a:buNone/>
              <a:defRPr/>
            </a:pPr>
            <a:r>
              <a:rPr lang="ar-EG" sz="2480" b="1" u="sng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ما تم تنفيذه :</a:t>
            </a:r>
          </a:p>
          <a:p>
            <a:pPr marL="0" indent="0" algn="r" rtl="1">
              <a:buNone/>
              <a:defRPr/>
            </a:pPr>
            <a:r>
              <a:rPr lang="ar-EG" sz="2232" dirty="0">
                <a:latin typeface="Calibri" panose="020F0502020204030204" pitchFamily="34" charset="0"/>
                <a:ea typeface="Calibri" panose="020F0502020204030204" pitchFamily="34" charset="0"/>
                <a:cs typeface="Sultan Medium" pitchFamily="2" charset="-78"/>
              </a:rPr>
              <a:t> المرحة الأولى : تم </a:t>
            </a:r>
            <a:r>
              <a:rPr lang="ar-SA" sz="2232" dirty="0">
                <a:latin typeface="Calibri" panose="020F0502020204030204" pitchFamily="34" charset="0"/>
                <a:ea typeface="Calibri" panose="020F0502020204030204" pitchFamily="34" charset="0"/>
                <a:cs typeface="Sultan Medium" pitchFamily="2" charset="-78"/>
              </a:rPr>
              <a:t>انشاء حوائط بحرية للتغلب على تغيرات خط الشاطئ و عملية النحر</a:t>
            </a:r>
            <a:r>
              <a:rPr lang="ar-EG" sz="2232" dirty="0">
                <a:latin typeface="Calibri" panose="020F0502020204030204" pitchFamily="34" charset="0"/>
                <a:ea typeface="Calibri" panose="020F0502020204030204" pitchFamily="34" charset="0"/>
                <a:cs typeface="Sultan Medium" pitchFamily="2" charset="-78"/>
              </a:rPr>
              <a:t> بطول 3 كم بتكلفة 200 مليون جنيه.</a:t>
            </a:r>
            <a:endParaRPr lang="ar-EG" sz="2480" dirty="0">
              <a:solidFill>
                <a:schemeClr val="accent6">
                  <a:lumMod val="50000"/>
                </a:schemeClr>
              </a:solidFill>
              <a:latin typeface="CairoRegular"/>
            </a:endParaRPr>
          </a:p>
          <a:p>
            <a:pPr marL="0" indent="0" algn="r" rtl="1">
              <a:buNone/>
              <a:defRPr/>
            </a:pPr>
            <a:r>
              <a:rPr lang="ar-EG" sz="2604" b="1" u="sng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الخطط المستقبلية للمشروع :</a:t>
            </a:r>
          </a:p>
          <a:p>
            <a:pPr marL="0" indent="0" algn="r" rtl="1">
              <a:buNone/>
              <a:defRPr/>
            </a:pPr>
            <a:r>
              <a:rPr lang="ar-EG" sz="2232" dirty="0">
                <a:latin typeface="Calibri" panose="020F0502020204030204" pitchFamily="34" charset="0"/>
                <a:cs typeface="Sultan Medium" pitchFamily="2" charset="-78"/>
              </a:rPr>
              <a:t>تنفيذ المرحلة الثانية من المشروع وهى انشاء ميناء الصيد بعزبة البرج حيث :</a:t>
            </a:r>
          </a:p>
          <a:p>
            <a:pPr algn="r" rtl="1"/>
            <a:r>
              <a:rPr lang="ar-EG" sz="2232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يتيح طول ساحل البحر المتوسط الى امكانية تكرار المشروع على امتداد الساحل والاستفادة بأكبر قدر منه.</a:t>
            </a:r>
          </a:p>
          <a:p>
            <a:pPr algn="r" rtl="1"/>
            <a:r>
              <a:rPr lang="ar-EG" sz="2232" b="1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القابلية للتوسع : </a:t>
            </a:r>
            <a:r>
              <a:rPr lang="ar-EG" sz="2232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يتيح طول ساحل البحر المتوسط الى امكانية توسع المشروع مستقبليا يميناً او يساراً بطول الساحل.</a:t>
            </a:r>
          </a:p>
          <a:p>
            <a:pPr algn="r" rtl="1"/>
            <a:r>
              <a:rPr lang="ar-EG" sz="2232" b="1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استدامة الأثر </a:t>
            </a:r>
            <a:r>
              <a:rPr lang="ar-EG" sz="2232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بسبب الموقع المتميز الذي يسمح بإنشاء مجتمع عمراني متكامل بالقرب من المشروع.</a:t>
            </a:r>
          </a:p>
          <a:p>
            <a:pPr marL="0" indent="0" algn="r" rtl="1">
              <a:buNone/>
            </a:pPr>
            <a:r>
              <a:rPr lang="ar-EG" sz="2232" b="1" u="sng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الاستدامة المالية والفنية للمشروع:-</a:t>
            </a:r>
          </a:p>
          <a:p>
            <a:pPr algn="r" rtl="1"/>
            <a:r>
              <a:rPr lang="ar-EG" sz="2232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يتم توفير الكهرباء والطاقة اللازمة للمشروع من خلال طاقة نظيفة ومتجددة عن طريق التوربينات المائية.</a:t>
            </a:r>
          </a:p>
          <a:p>
            <a:pPr algn="r" rtl="1"/>
            <a:r>
              <a:rPr lang="ar-EG" sz="2232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يقوم المشروع بإعادة تدوير مخلفات الأسماك للاستفادة منها كغذاء مرة أخرى لأسماك الزريعة.</a:t>
            </a:r>
          </a:p>
          <a:p>
            <a:pPr algn="r" rtl="1"/>
            <a:r>
              <a:rPr lang="ar-EG" sz="2232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يوفر المشروع المياه العذبة اللازمة لصناعة الثلج و الصناعات السمكية و استهلاك المشروع عن طريق تحلية مياه البحر.</a:t>
            </a:r>
          </a:p>
          <a:p>
            <a:pPr algn="r" rtl="1"/>
            <a:r>
              <a:rPr lang="ar-EG" sz="2232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يوفر المشروع نصيبه من الثروة السمكية مع حماية الزريعة من الصيد الجائر عن طريق اقامة المزارع السمكية المستدامة.</a:t>
            </a:r>
            <a:endParaRPr lang="ar-EG" sz="3472" dirty="0">
              <a:solidFill>
                <a:schemeClr val="accent6">
                  <a:lumMod val="50000"/>
                </a:schemeClr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268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</TotalTime>
  <Words>928</Words>
  <Application>Microsoft Office PowerPoint</Application>
  <PresentationFormat>Custom</PresentationFormat>
  <Paragraphs>79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CairoRegular</vt:lpstr>
      <vt:lpstr>Calibri</vt:lpstr>
      <vt:lpstr>Calibri Light</vt:lpstr>
      <vt:lpstr>Times New Roman</vt:lpstr>
      <vt:lpstr>Verdana</vt:lpstr>
      <vt:lpstr>Office Theme</vt:lpstr>
      <vt:lpstr>ميناء بحري للصيد بعزبة البرج محافظة دمياط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 adel</dc:creator>
  <cp:lastModifiedBy>Mohamed Elmelegy</cp:lastModifiedBy>
  <cp:revision>12</cp:revision>
  <dcterms:created xsi:type="dcterms:W3CDTF">2022-09-29T13:35:57Z</dcterms:created>
  <dcterms:modified xsi:type="dcterms:W3CDTF">2022-10-22T02:11:22Z</dcterms:modified>
</cp:coreProperties>
</file>