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60" r:id="rId2"/>
    <p:sldId id="261" r:id="rId3"/>
    <p:sldId id="256" r:id="rId4"/>
    <p:sldId id="290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8" r:id="rId13"/>
    <p:sldId id="270" r:id="rId14"/>
    <p:sldId id="272" r:id="rId15"/>
    <p:sldId id="273" r:id="rId16"/>
    <p:sldId id="275" r:id="rId17"/>
    <p:sldId id="276" r:id="rId18"/>
    <p:sldId id="277" r:id="rId19"/>
    <p:sldId id="279" r:id="rId20"/>
    <p:sldId id="280" r:id="rId21"/>
    <p:sldId id="292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71" r:id="rId30"/>
    <p:sldId id="291" r:id="rId31"/>
    <p:sldId id="293" r:id="rId32"/>
    <p:sldId id="294" r:id="rId33"/>
    <p:sldId id="289" r:id="rId34"/>
    <p:sldId id="288" r:id="rId35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 userDrawn="1">
          <p15:clr>
            <a:srgbClr val="A4A3A4"/>
          </p15:clr>
        </p15:guide>
        <p15:guide id="2" pos="47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DD4E"/>
    <a:srgbClr val="3CE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582" y="84"/>
      </p:cViewPr>
      <p:guideLst>
        <p:guide orient="horz" pos="3368"/>
        <p:guide pos="47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538690-D729-46C9-97CA-7C0BA858508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B3C41B26-86E8-4DBD-8B3D-40BA73A9473E}">
      <dgm:prSet/>
      <dgm:spPr/>
      <dgm:t>
        <a:bodyPr/>
        <a:lstStyle/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المبادرة الوطنية</a:t>
          </a:r>
          <a:endParaRPr kumimoji="0" lang="en-BZ" altLang="ar-EG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للمشروعات الخضراء الذكية </a:t>
          </a:r>
          <a:endParaRPr kumimoji="0" lang="en-US" altLang="ar-EG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F46F44-340C-4398-837A-4C3B31DAEC7E}" type="parTrans" cxnId="{27CB4EB7-1A16-46B5-B7AD-D2FCA5F9291D}">
      <dgm:prSet/>
      <dgm:spPr/>
    </dgm:pt>
    <dgm:pt modelId="{3220015E-2D76-4FE2-8A75-784DE29E17EA}" type="sibTrans" cxnId="{27CB4EB7-1A16-46B5-B7AD-D2FCA5F9291D}">
      <dgm:prSet/>
      <dgm:spPr/>
    </dgm:pt>
    <dgm:pt modelId="{85E3FB3D-933F-49E6-BFB7-286BB0E01DEB}">
      <dgm:prSet/>
      <dgm:spPr/>
      <dgm:t>
        <a:bodyPr/>
        <a:lstStyle/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مواد بناء خضراء ومستدامة وصديقة للبيئة لتطبيقات هندسية مختلفة</a:t>
          </a:r>
          <a:endParaRPr kumimoji="0" lang="en-US" altLang="ar-EG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727417-4FDE-4DDE-9B24-11245E382711}" type="parTrans" cxnId="{B83AB92D-DFCF-46E4-8166-EEAA42720CFA}">
      <dgm:prSet/>
      <dgm:spPr/>
    </dgm:pt>
    <dgm:pt modelId="{B13DA9D7-2D32-4DD2-9E47-466FDE9FF696}" type="sibTrans" cxnId="{B83AB92D-DFCF-46E4-8166-EEAA42720CFA}">
      <dgm:prSet/>
      <dgm:spPr/>
    </dgm:pt>
    <dgm:pt modelId="{72BE4603-CD18-4FA8-9F02-5CA6BF9A1682}" type="asst">
      <dgm:prSet/>
      <dgm:spPr/>
      <dgm:t>
        <a:bodyPr/>
        <a:lstStyle/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مواد بناء خضراء ومستدامة من الخرسانة الخلوية الخفيفة</a:t>
          </a:r>
          <a:endParaRPr kumimoji="0" lang="en-US" altLang="ar-EG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C22E58-B7D1-492E-A72D-1C16A7FF272A}" type="parTrans" cxnId="{0E9E0307-49BA-44EC-8CC4-7AFD69EA1942}">
      <dgm:prSet/>
      <dgm:spPr/>
    </dgm:pt>
    <dgm:pt modelId="{4AD451E1-9FE4-4F68-9ABB-437B9C5FAD2D}" type="sibTrans" cxnId="{0E9E0307-49BA-44EC-8CC4-7AFD69EA1942}">
      <dgm:prSet/>
      <dgm:spPr/>
    </dgm:pt>
    <dgm:pt modelId="{AD2C0775-29C7-4D3B-8302-EBA4614439D6}">
      <dgm:prSet/>
      <dgm:spPr/>
      <dgm:t>
        <a:bodyPr/>
        <a:lstStyle/>
        <a:p>
          <a:pPr marL="0" marR="0" lvl="0" indent="0" algn="just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Symbol" panose="05050102010706020507" pitchFamily="18" charset="2"/>
            <a:buChar char="·"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خفيفة الوزن</a:t>
          </a:r>
        </a:p>
        <a:p>
          <a:pPr marL="0" marR="0" lvl="0" indent="0" algn="just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Symbol" panose="05050102010706020507" pitchFamily="18" charset="2"/>
            <a:buChar char="·"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عازلة للحرارة والصوت</a:t>
          </a:r>
        </a:p>
        <a:p>
          <a:pPr marL="0" marR="0" lvl="0" indent="0" algn="just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Symbol" panose="05050102010706020507" pitchFamily="18" charset="2"/>
            <a:buChar char="·"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موفرة للطاقة</a:t>
          </a:r>
        </a:p>
        <a:p>
          <a:pPr marL="0" marR="0" lvl="0" indent="0" algn="just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Symbol" panose="05050102010706020507" pitchFamily="18" charset="2"/>
            <a:buChar char="·"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صديقة للبيئة</a:t>
          </a:r>
        </a:p>
        <a:p>
          <a:pPr marL="0" marR="0" lvl="0" indent="0" algn="just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Symbol" panose="05050102010706020507" pitchFamily="18" charset="2"/>
            <a:buChar char="·"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منتجات متنوعة حسب الحاجة</a:t>
          </a:r>
          <a:endParaRPr kumimoji="0" lang="en-US" altLang="ar-EG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D358F9-9B10-4840-962B-1DE85A05C53A}" type="parTrans" cxnId="{41A2632B-900C-4C3A-B5B3-2D4A5D05F6BB}">
      <dgm:prSet/>
      <dgm:spPr/>
    </dgm:pt>
    <dgm:pt modelId="{2E5AAEDC-2E59-4276-8125-CC180B33006E}" type="sibTrans" cxnId="{41A2632B-900C-4C3A-B5B3-2D4A5D05F6BB}">
      <dgm:prSet/>
      <dgm:spPr/>
    </dgm:pt>
    <dgm:pt modelId="{A7E99FD1-0248-4DC9-B10D-DEE8F72283DD}" type="asst">
      <dgm:prSet/>
      <dgm:spPr/>
      <dgm:t>
        <a:bodyPr/>
        <a:lstStyle/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بدون اضافة تراب الاسمنت</a:t>
          </a:r>
          <a:endParaRPr kumimoji="0" lang="en-US" altLang="ar-EG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97509B-78A5-4B21-B722-02E63D3022E8}" type="parTrans" cxnId="{CB2F23A5-C24A-4348-A0D8-8A24C9607FCE}">
      <dgm:prSet/>
      <dgm:spPr/>
    </dgm:pt>
    <dgm:pt modelId="{045CA3FE-DF61-435F-9071-37111F0B2A59}" type="sibTrans" cxnId="{CB2F23A5-C24A-4348-A0D8-8A24C9607FCE}">
      <dgm:prSet/>
      <dgm:spPr/>
    </dgm:pt>
    <dgm:pt modelId="{23B2A5DF-418E-46A4-A59F-BF4A7C083D8C}" type="asst">
      <dgm:prSet/>
      <dgm:spPr/>
      <dgm:t>
        <a:bodyPr/>
        <a:lstStyle/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منتجات مختلفة</a:t>
          </a: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وحدات بنائية خفيفة</a:t>
          </a: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مقاسات مختلفة</a:t>
          </a: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خرسانة رغوية</a:t>
          </a: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خلطات خرسانية خفيفة للتطبيقات المختلفة</a:t>
          </a:r>
          <a:endParaRPr kumimoji="0" lang="en-US" altLang="ar-EG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ar-EG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8A6FA9-73D9-4403-B6AC-DD33447E190B}" type="parTrans" cxnId="{34DCB1E5-F3A6-4238-A608-8851547B0E41}">
      <dgm:prSet/>
      <dgm:spPr/>
    </dgm:pt>
    <dgm:pt modelId="{E68EE590-11EA-4796-87C1-6BD76AEE4D9C}" type="sibTrans" cxnId="{34DCB1E5-F3A6-4238-A608-8851547B0E41}">
      <dgm:prSet/>
      <dgm:spPr/>
    </dgm:pt>
    <dgm:pt modelId="{C84E12AB-6F7D-4993-9850-7EB297463188}" type="asst">
      <dgm:prSet/>
      <dgm:spPr/>
      <dgm:t>
        <a:bodyPr/>
        <a:lstStyle/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باضافة نسبة من تراب الاسمنت بدلا من الاسمنت للحصول على خواص محسنة (مراعاة الاشتراطات البيئية)</a:t>
          </a:r>
          <a:endParaRPr kumimoji="0" lang="en-US" altLang="ar-EG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7939B8-269C-4F1F-9181-6AAF72418A9E}" type="parTrans" cxnId="{B25A21C9-DD10-4309-94BE-414F3A24D0D9}">
      <dgm:prSet/>
      <dgm:spPr/>
    </dgm:pt>
    <dgm:pt modelId="{897AE7F2-C241-44B9-BFDF-38EC85743E8F}" type="sibTrans" cxnId="{B25A21C9-DD10-4309-94BE-414F3A24D0D9}">
      <dgm:prSet/>
      <dgm:spPr/>
    </dgm:pt>
    <dgm:pt modelId="{F7A2567C-92C5-4342-B2EC-9250AF6D40CC}" type="asst">
      <dgm:prSet/>
      <dgm:spPr/>
      <dgm:t>
        <a:bodyPr/>
        <a:lstStyle/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منتجات مختلفة</a:t>
          </a: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وحدات بنائية خفيفة</a:t>
          </a: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مقاسات مختلفة</a:t>
          </a: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خرسانة رغوية</a:t>
          </a: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خلطات خرسانية خفيفة للتطبيقات المختلفة</a:t>
          </a:r>
          <a:endParaRPr kumimoji="0" lang="en-US" altLang="ar-EG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13D7FC-AEDB-497A-AF18-43096E6B1D57}" type="parTrans" cxnId="{A73EBA41-6BF4-4957-B50C-4F7A84169C3E}">
      <dgm:prSet/>
      <dgm:spPr/>
    </dgm:pt>
    <dgm:pt modelId="{9D92F5CB-C3AE-4D1A-9027-2C414D808162}" type="sibTrans" cxnId="{A73EBA41-6BF4-4957-B50C-4F7A84169C3E}">
      <dgm:prSet/>
      <dgm:spPr/>
    </dgm:pt>
    <dgm:pt modelId="{0A1B2138-B020-40BF-B125-8DFB382A36B1}" type="asst">
      <dgm:prSet/>
      <dgm:spPr/>
      <dgm:t>
        <a:bodyPr/>
        <a:lstStyle/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مواد بناء خضراء ومستدامة من ناتج هدم المبانى بدون اسمنت وباستخدام رابط من الجيوبوليمر</a:t>
          </a:r>
          <a:endParaRPr kumimoji="0" lang="en-US" altLang="ar-EG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F2AA04-C76F-4F2F-A87A-4375A74151A7}" type="parTrans" cxnId="{0A2A1251-F0B9-4BAF-AF27-FD692AC52D81}">
      <dgm:prSet/>
      <dgm:spPr/>
    </dgm:pt>
    <dgm:pt modelId="{0A336D4C-6440-40F5-9BA3-D1215EF76D2B}" type="sibTrans" cxnId="{0A2A1251-F0B9-4BAF-AF27-FD692AC52D81}">
      <dgm:prSet/>
      <dgm:spPr/>
    </dgm:pt>
    <dgm:pt modelId="{C5C1A1B1-A21E-4160-B71F-68FBF040A87B}">
      <dgm:prSet/>
      <dgm:spPr/>
      <dgm:t>
        <a:bodyPr/>
        <a:lstStyle/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Symbol" panose="05050102010706020507" pitchFamily="18" charset="2"/>
            <a:buChar char="·"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صديق للبئية</a:t>
          </a: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Symbol" panose="05050102010706020507" pitchFamily="18" charset="2"/>
            <a:buChar char="·"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منتجات متنوعة</a:t>
          </a: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Symbol" panose="05050102010706020507" pitchFamily="18" charset="2"/>
            <a:buChar char="·"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موفرة للطاقة</a:t>
          </a: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Symbol" panose="05050102010706020507" pitchFamily="18" charset="2"/>
            <a:buChar char="·"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قليلة الانبعاثات</a:t>
          </a:r>
          <a:endParaRPr kumimoji="0" lang="en-US" altLang="ar-EG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7E74B4-87CD-4566-A86E-B3E4FF59E878}" type="parTrans" cxnId="{14902CBF-582A-4B53-B7AF-D00511A7482B}">
      <dgm:prSet/>
      <dgm:spPr/>
    </dgm:pt>
    <dgm:pt modelId="{615A370D-0A91-4919-ABF2-94AE9EA1B161}" type="sibTrans" cxnId="{14902CBF-582A-4B53-B7AF-D00511A7482B}">
      <dgm:prSet/>
      <dgm:spPr/>
    </dgm:pt>
    <dgm:pt modelId="{98F94306-FAFE-4D40-A79B-E7B05C18D559}" type="asst">
      <dgm:prSet/>
      <dgm:spPr/>
      <dgm:t>
        <a:bodyPr/>
        <a:lstStyle/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تجميع وتصنيف وتكسيروتصميم خلطات حسب الغرض مع مادة لاحمة من الجيوبوليمر</a:t>
          </a:r>
          <a:endParaRPr kumimoji="0" lang="en-US" altLang="ar-EG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4EE11E-6D71-4B8C-90D7-B40D57E4C14C}" type="parTrans" cxnId="{9F5068BB-0417-49C1-8909-9EE3F8BC577B}">
      <dgm:prSet/>
      <dgm:spPr/>
    </dgm:pt>
    <dgm:pt modelId="{4C957AB0-8F33-4563-A04F-A8E57D858439}" type="sibTrans" cxnId="{9F5068BB-0417-49C1-8909-9EE3F8BC577B}">
      <dgm:prSet/>
      <dgm:spPr/>
    </dgm:pt>
    <dgm:pt modelId="{7486B77E-0B32-468B-A0C5-027F4CE84E8E}">
      <dgm:prSet/>
      <dgm:spPr/>
      <dgm:t>
        <a:bodyPr/>
        <a:lstStyle/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منتجات مختلفة</a:t>
          </a: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بلدورات ، انترلوك ، وحدات بناء من الطوب المصمت ، بلوكات بناء مفرغة ،خلطات خرسانية للاغراض المختلفة</a:t>
          </a:r>
          <a:endParaRPr kumimoji="0" lang="en-US" altLang="ar-EG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910E3E-2C36-4AC7-BFED-DE96B0A90034}" type="parTrans" cxnId="{251714A2-3208-4134-A75B-096860C0F02F}">
      <dgm:prSet/>
      <dgm:spPr/>
    </dgm:pt>
    <dgm:pt modelId="{C99E188B-4F9E-4947-A216-03B39B29C396}" type="sibTrans" cxnId="{251714A2-3208-4134-A75B-096860C0F02F}">
      <dgm:prSet/>
      <dgm:spPr/>
    </dgm:pt>
    <dgm:pt modelId="{4C8170A4-83A3-4CF9-A099-7A9EC0951A11}" type="pres">
      <dgm:prSet presAssocID="{E9538690-D729-46C9-97CA-7C0BA858508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A7853FF-BC26-4F54-BB60-1FFA6BDAC86C}" type="pres">
      <dgm:prSet presAssocID="{B3C41B26-86E8-4DBD-8B3D-40BA73A9473E}" presName="hierRoot1" presStyleCnt="0">
        <dgm:presLayoutVars>
          <dgm:hierBranch/>
        </dgm:presLayoutVars>
      </dgm:prSet>
      <dgm:spPr/>
    </dgm:pt>
    <dgm:pt modelId="{8952A4E4-C1B3-4E71-BBEE-C5826B592071}" type="pres">
      <dgm:prSet presAssocID="{B3C41B26-86E8-4DBD-8B3D-40BA73A9473E}" presName="rootComposite1" presStyleCnt="0"/>
      <dgm:spPr/>
    </dgm:pt>
    <dgm:pt modelId="{E8CD843F-9999-43BE-8F70-8D9CB6EEFEED}" type="pres">
      <dgm:prSet presAssocID="{B3C41B26-86E8-4DBD-8B3D-40BA73A9473E}" presName="rootText1" presStyleLbl="node0" presStyleIdx="0" presStyleCnt="1">
        <dgm:presLayoutVars>
          <dgm:chPref val="3"/>
        </dgm:presLayoutVars>
      </dgm:prSet>
      <dgm:spPr/>
    </dgm:pt>
    <dgm:pt modelId="{0E6174C1-793C-4167-9894-A40306C3B8FA}" type="pres">
      <dgm:prSet presAssocID="{B3C41B26-86E8-4DBD-8B3D-40BA73A9473E}" presName="rootConnector1" presStyleLbl="node1" presStyleIdx="0" presStyleCnt="0"/>
      <dgm:spPr/>
    </dgm:pt>
    <dgm:pt modelId="{2791687B-F9BA-43AE-806D-6753A47FF986}" type="pres">
      <dgm:prSet presAssocID="{B3C41B26-86E8-4DBD-8B3D-40BA73A9473E}" presName="hierChild2" presStyleCnt="0"/>
      <dgm:spPr/>
    </dgm:pt>
    <dgm:pt modelId="{09C1F2FE-2DBC-4430-9169-64EE1210BD2C}" type="pres">
      <dgm:prSet presAssocID="{F2727417-4FDE-4DDE-9B24-11245E382711}" presName="Name35" presStyleLbl="parChTrans1D2" presStyleIdx="0" presStyleCnt="1"/>
      <dgm:spPr/>
    </dgm:pt>
    <dgm:pt modelId="{C9AA0E41-3DA2-4092-A5DB-63CF8E8F954E}" type="pres">
      <dgm:prSet presAssocID="{85E3FB3D-933F-49E6-BFB7-286BB0E01DEB}" presName="hierRoot2" presStyleCnt="0">
        <dgm:presLayoutVars>
          <dgm:hierBranch/>
        </dgm:presLayoutVars>
      </dgm:prSet>
      <dgm:spPr/>
    </dgm:pt>
    <dgm:pt modelId="{A31041F3-880B-4147-95E6-76DBFA63E67D}" type="pres">
      <dgm:prSet presAssocID="{85E3FB3D-933F-49E6-BFB7-286BB0E01DEB}" presName="rootComposite" presStyleCnt="0"/>
      <dgm:spPr/>
    </dgm:pt>
    <dgm:pt modelId="{3DAED174-591D-4622-9135-6FB2C57C8B86}" type="pres">
      <dgm:prSet presAssocID="{85E3FB3D-933F-49E6-BFB7-286BB0E01DEB}" presName="rootText" presStyleLbl="node2" presStyleIdx="0" presStyleCnt="1">
        <dgm:presLayoutVars>
          <dgm:chPref val="3"/>
        </dgm:presLayoutVars>
      </dgm:prSet>
      <dgm:spPr/>
    </dgm:pt>
    <dgm:pt modelId="{F4D4218E-1789-4065-958F-A489E88D933D}" type="pres">
      <dgm:prSet presAssocID="{85E3FB3D-933F-49E6-BFB7-286BB0E01DEB}" presName="rootConnector" presStyleLbl="node2" presStyleIdx="0" presStyleCnt="1"/>
      <dgm:spPr/>
    </dgm:pt>
    <dgm:pt modelId="{45C57033-8C8B-4AED-A6B3-F5852168C939}" type="pres">
      <dgm:prSet presAssocID="{85E3FB3D-933F-49E6-BFB7-286BB0E01DEB}" presName="hierChild4" presStyleCnt="0"/>
      <dgm:spPr/>
    </dgm:pt>
    <dgm:pt modelId="{776241EC-69EC-4737-8042-FE7900DBBB5C}" type="pres">
      <dgm:prSet presAssocID="{85E3FB3D-933F-49E6-BFB7-286BB0E01DEB}" presName="hierChild5" presStyleCnt="0"/>
      <dgm:spPr/>
    </dgm:pt>
    <dgm:pt modelId="{BFF80288-8E5F-478E-83FA-5FBADBB2DCA5}" type="pres">
      <dgm:prSet presAssocID="{87C22E58-B7D1-492E-A72D-1C16A7FF272A}" presName="Name111" presStyleLbl="parChTrans1D3" presStyleIdx="0" presStyleCnt="2"/>
      <dgm:spPr/>
    </dgm:pt>
    <dgm:pt modelId="{6C511F57-3208-4527-AAE2-24EAF9F5FC67}" type="pres">
      <dgm:prSet presAssocID="{72BE4603-CD18-4FA8-9F02-5CA6BF9A1682}" presName="hierRoot3" presStyleCnt="0">
        <dgm:presLayoutVars>
          <dgm:hierBranch/>
        </dgm:presLayoutVars>
      </dgm:prSet>
      <dgm:spPr/>
    </dgm:pt>
    <dgm:pt modelId="{649A0619-14E6-4F0E-8443-E82EA262667B}" type="pres">
      <dgm:prSet presAssocID="{72BE4603-CD18-4FA8-9F02-5CA6BF9A1682}" presName="rootComposite3" presStyleCnt="0"/>
      <dgm:spPr/>
    </dgm:pt>
    <dgm:pt modelId="{BEEBDE20-65AF-433E-BB5D-1E1DA5625204}" type="pres">
      <dgm:prSet presAssocID="{72BE4603-CD18-4FA8-9F02-5CA6BF9A1682}" presName="rootText3" presStyleLbl="asst2" presStyleIdx="0" presStyleCnt="2">
        <dgm:presLayoutVars>
          <dgm:chPref val="3"/>
        </dgm:presLayoutVars>
      </dgm:prSet>
      <dgm:spPr/>
    </dgm:pt>
    <dgm:pt modelId="{A0DF0B3D-2A1E-46AB-894A-54815BACE2A0}" type="pres">
      <dgm:prSet presAssocID="{72BE4603-CD18-4FA8-9F02-5CA6BF9A1682}" presName="rootConnector3" presStyleLbl="asst2" presStyleIdx="0" presStyleCnt="2"/>
      <dgm:spPr/>
    </dgm:pt>
    <dgm:pt modelId="{01246E1C-F1D2-4F9C-8C2E-75C5B419E05F}" type="pres">
      <dgm:prSet presAssocID="{72BE4603-CD18-4FA8-9F02-5CA6BF9A1682}" presName="hierChild6" presStyleCnt="0"/>
      <dgm:spPr/>
    </dgm:pt>
    <dgm:pt modelId="{76D935CC-928F-41D4-9C73-07606C3DDB77}" type="pres">
      <dgm:prSet presAssocID="{95D358F9-9B10-4840-962B-1DE85A05C53A}" presName="Name35" presStyleLbl="parChTrans1D4" presStyleIdx="0" presStyleCnt="8"/>
      <dgm:spPr/>
    </dgm:pt>
    <dgm:pt modelId="{7B76E150-ECC8-44E0-ABE0-B439A722FE63}" type="pres">
      <dgm:prSet presAssocID="{AD2C0775-29C7-4D3B-8302-EBA4614439D6}" presName="hierRoot2" presStyleCnt="0">
        <dgm:presLayoutVars>
          <dgm:hierBranch val="r"/>
        </dgm:presLayoutVars>
      </dgm:prSet>
      <dgm:spPr/>
    </dgm:pt>
    <dgm:pt modelId="{EB17EEDC-0FB1-423F-9050-9EF55E909ED5}" type="pres">
      <dgm:prSet presAssocID="{AD2C0775-29C7-4D3B-8302-EBA4614439D6}" presName="rootComposite" presStyleCnt="0"/>
      <dgm:spPr/>
    </dgm:pt>
    <dgm:pt modelId="{A4DD2D5C-F2BF-4BB3-99D5-5B843C308697}" type="pres">
      <dgm:prSet presAssocID="{AD2C0775-29C7-4D3B-8302-EBA4614439D6}" presName="rootText" presStyleLbl="node4" presStyleIdx="0" presStyleCnt="3">
        <dgm:presLayoutVars>
          <dgm:chPref val="3"/>
        </dgm:presLayoutVars>
      </dgm:prSet>
      <dgm:spPr/>
    </dgm:pt>
    <dgm:pt modelId="{D3F60BD3-BB28-4A0F-BE4D-FBBDE2C13EB6}" type="pres">
      <dgm:prSet presAssocID="{AD2C0775-29C7-4D3B-8302-EBA4614439D6}" presName="rootConnector" presStyleLbl="node4" presStyleIdx="0" presStyleCnt="3"/>
      <dgm:spPr/>
    </dgm:pt>
    <dgm:pt modelId="{D3CFD197-4106-41A8-A491-25C9DDB252A6}" type="pres">
      <dgm:prSet presAssocID="{AD2C0775-29C7-4D3B-8302-EBA4614439D6}" presName="hierChild4" presStyleCnt="0"/>
      <dgm:spPr/>
    </dgm:pt>
    <dgm:pt modelId="{6C400BFA-9A4F-4317-8442-36922D1D5EB2}" type="pres">
      <dgm:prSet presAssocID="{AD2C0775-29C7-4D3B-8302-EBA4614439D6}" presName="hierChild5" presStyleCnt="0"/>
      <dgm:spPr/>
    </dgm:pt>
    <dgm:pt modelId="{E3A77312-534A-4C8E-A182-F7C30B907DE7}" type="pres">
      <dgm:prSet presAssocID="{FE97509B-78A5-4B21-B722-02E63D3022E8}" presName="Name111" presStyleLbl="parChTrans1D4" presStyleIdx="1" presStyleCnt="8"/>
      <dgm:spPr/>
    </dgm:pt>
    <dgm:pt modelId="{490B71AB-187F-448A-BAE5-9D147B6A799A}" type="pres">
      <dgm:prSet presAssocID="{A7E99FD1-0248-4DC9-B10D-DEE8F72283DD}" presName="hierRoot3" presStyleCnt="0">
        <dgm:presLayoutVars>
          <dgm:hierBranch/>
        </dgm:presLayoutVars>
      </dgm:prSet>
      <dgm:spPr/>
    </dgm:pt>
    <dgm:pt modelId="{B5B311FF-C718-4B1B-8C81-706A14C822B5}" type="pres">
      <dgm:prSet presAssocID="{A7E99FD1-0248-4DC9-B10D-DEE8F72283DD}" presName="rootComposite3" presStyleCnt="0"/>
      <dgm:spPr/>
    </dgm:pt>
    <dgm:pt modelId="{C5B17E70-615B-491D-AFDD-87A87D8B90DC}" type="pres">
      <dgm:prSet presAssocID="{A7E99FD1-0248-4DC9-B10D-DEE8F72283DD}" presName="rootText3" presStyleLbl="asst4" presStyleIdx="0" presStyleCnt="5">
        <dgm:presLayoutVars>
          <dgm:chPref val="3"/>
        </dgm:presLayoutVars>
      </dgm:prSet>
      <dgm:spPr/>
    </dgm:pt>
    <dgm:pt modelId="{708C8CEC-2E3C-42A8-86DE-48E8951BE485}" type="pres">
      <dgm:prSet presAssocID="{A7E99FD1-0248-4DC9-B10D-DEE8F72283DD}" presName="rootConnector3" presStyleLbl="asst4" presStyleIdx="0" presStyleCnt="5"/>
      <dgm:spPr/>
    </dgm:pt>
    <dgm:pt modelId="{74F57DD4-582D-4731-862E-4B2B0F8B640A}" type="pres">
      <dgm:prSet presAssocID="{A7E99FD1-0248-4DC9-B10D-DEE8F72283DD}" presName="hierChild6" presStyleCnt="0"/>
      <dgm:spPr/>
    </dgm:pt>
    <dgm:pt modelId="{8ABFAC5A-98EF-4C78-855B-DBD9502F43F9}" type="pres">
      <dgm:prSet presAssocID="{A7E99FD1-0248-4DC9-B10D-DEE8F72283DD}" presName="hierChild7" presStyleCnt="0"/>
      <dgm:spPr/>
    </dgm:pt>
    <dgm:pt modelId="{42CE420D-55A0-4F8E-8A88-5547EDC548B6}" type="pres">
      <dgm:prSet presAssocID="{0B8A6FA9-73D9-4403-B6AC-DD33447E190B}" presName="Name111" presStyleLbl="parChTrans1D4" presStyleIdx="2" presStyleCnt="8"/>
      <dgm:spPr/>
    </dgm:pt>
    <dgm:pt modelId="{0F0617F1-B874-4A9A-8737-24E0DCBE8A40}" type="pres">
      <dgm:prSet presAssocID="{23B2A5DF-418E-46A4-A59F-BF4A7C083D8C}" presName="hierRoot3" presStyleCnt="0">
        <dgm:presLayoutVars>
          <dgm:hierBranch/>
        </dgm:presLayoutVars>
      </dgm:prSet>
      <dgm:spPr/>
    </dgm:pt>
    <dgm:pt modelId="{63FCF71B-AC4F-4ABB-9729-BE78FDBA0D23}" type="pres">
      <dgm:prSet presAssocID="{23B2A5DF-418E-46A4-A59F-BF4A7C083D8C}" presName="rootComposite3" presStyleCnt="0"/>
      <dgm:spPr/>
    </dgm:pt>
    <dgm:pt modelId="{9EF81FCE-B65D-4EE9-AADE-A098F88AFB13}" type="pres">
      <dgm:prSet presAssocID="{23B2A5DF-418E-46A4-A59F-BF4A7C083D8C}" presName="rootText3" presStyleLbl="asst4" presStyleIdx="1" presStyleCnt="5">
        <dgm:presLayoutVars>
          <dgm:chPref val="3"/>
        </dgm:presLayoutVars>
      </dgm:prSet>
      <dgm:spPr/>
    </dgm:pt>
    <dgm:pt modelId="{91056A79-4C71-4CCA-AEEA-54285601FE52}" type="pres">
      <dgm:prSet presAssocID="{23B2A5DF-418E-46A4-A59F-BF4A7C083D8C}" presName="rootConnector3" presStyleLbl="asst4" presStyleIdx="1" presStyleCnt="5"/>
      <dgm:spPr/>
    </dgm:pt>
    <dgm:pt modelId="{BC230B16-5CE9-48AC-A37F-54E626E02A62}" type="pres">
      <dgm:prSet presAssocID="{23B2A5DF-418E-46A4-A59F-BF4A7C083D8C}" presName="hierChild6" presStyleCnt="0"/>
      <dgm:spPr/>
    </dgm:pt>
    <dgm:pt modelId="{DAFD2988-B2C3-4708-BE9C-44B4D5704A3F}" type="pres">
      <dgm:prSet presAssocID="{23B2A5DF-418E-46A4-A59F-BF4A7C083D8C}" presName="hierChild7" presStyleCnt="0"/>
      <dgm:spPr/>
    </dgm:pt>
    <dgm:pt modelId="{1E30C21F-A59C-4724-B6AA-9B19F08D2175}" type="pres">
      <dgm:prSet presAssocID="{157939B8-269C-4F1F-9181-6AAF72418A9E}" presName="Name111" presStyleLbl="parChTrans1D4" presStyleIdx="3" presStyleCnt="8"/>
      <dgm:spPr/>
    </dgm:pt>
    <dgm:pt modelId="{8C4D4EDC-61B2-4086-926C-0EA9A297D4FA}" type="pres">
      <dgm:prSet presAssocID="{C84E12AB-6F7D-4993-9850-7EB297463188}" presName="hierRoot3" presStyleCnt="0">
        <dgm:presLayoutVars>
          <dgm:hierBranch/>
        </dgm:presLayoutVars>
      </dgm:prSet>
      <dgm:spPr/>
    </dgm:pt>
    <dgm:pt modelId="{24699DE6-A2AB-42A4-B1AA-D4C2D7879B04}" type="pres">
      <dgm:prSet presAssocID="{C84E12AB-6F7D-4993-9850-7EB297463188}" presName="rootComposite3" presStyleCnt="0"/>
      <dgm:spPr/>
    </dgm:pt>
    <dgm:pt modelId="{07FEB94F-2ED7-4A78-9687-758C5FF4641B}" type="pres">
      <dgm:prSet presAssocID="{C84E12AB-6F7D-4993-9850-7EB297463188}" presName="rootText3" presStyleLbl="asst4" presStyleIdx="2" presStyleCnt="5">
        <dgm:presLayoutVars>
          <dgm:chPref val="3"/>
        </dgm:presLayoutVars>
      </dgm:prSet>
      <dgm:spPr/>
    </dgm:pt>
    <dgm:pt modelId="{02DF90E0-F4E7-4DD6-93F1-B5A78E83573F}" type="pres">
      <dgm:prSet presAssocID="{C84E12AB-6F7D-4993-9850-7EB297463188}" presName="rootConnector3" presStyleLbl="asst4" presStyleIdx="2" presStyleCnt="5"/>
      <dgm:spPr/>
    </dgm:pt>
    <dgm:pt modelId="{7E2A739F-B135-49A8-857C-09BE549CAA79}" type="pres">
      <dgm:prSet presAssocID="{C84E12AB-6F7D-4993-9850-7EB297463188}" presName="hierChild6" presStyleCnt="0"/>
      <dgm:spPr/>
    </dgm:pt>
    <dgm:pt modelId="{9127B74A-86CC-445A-933C-EBD0E9719E18}" type="pres">
      <dgm:prSet presAssocID="{C84E12AB-6F7D-4993-9850-7EB297463188}" presName="hierChild7" presStyleCnt="0"/>
      <dgm:spPr/>
    </dgm:pt>
    <dgm:pt modelId="{07764EF6-834E-426F-8F2D-1E7D4A8A4587}" type="pres">
      <dgm:prSet presAssocID="{E713D7FC-AEDB-497A-AF18-43096E6B1D57}" presName="Name111" presStyleLbl="parChTrans1D4" presStyleIdx="4" presStyleCnt="8"/>
      <dgm:spPr/>
    </dgm:pt>
    <dgm:pt modelId="{9EE5AB81-162B-4EC7-8106-402D0AE6B4B6}" type="pres">
      <dgm:prSet presAssocID="{F7A2567C-92C5-4342-B2EC-9250AF6D40CC}" presName="hierRoot3" presStyleCnt="0">
        <dgm:presLayoutVars>
          <dgm:hierBranch/>
        </dgm:presLayoutVars>
      </dgm:prSet>
      <dgm:spPr/>
    </dgm:pt>
    <dgm:pt modelId="{76787887-B8F4-419F-AE52-091284DCB0BB}" type="pres">
      <dgm:prSet presAssocID="{F7A2567C-92C5-4342-B2EC-9250AF6D40CC}" presName="rootComposite3" presStyleCnt="0"/>
      <dgm:spPr/>
    </dgm:pt>
    <dgm:pt modelId="{8A5F7DC8-0838-4580-A2F2-DC105AFC8E21}" type="pres">
      <dgm:prSet presAssocID="{F7A2567C-92C5-4342-B2EC-9250AF6D40CC}" presName="rootText3" presStyleLbl="asst4" presStyleIdx="3" presStyleCnt="5">
        <dgm:presLayoutVars>
          <dgm:chPref val="3"/>
        </dgm:presLayoutVars>
      </dgm:prSet>
      <dgm:spPr/>
    </dgm:pt>
    <dgm:pt modelId="{2B0FAA13-CE4A-45DA-8254-927E818D0DD3}" type="pres">
      <dgm:prSet presAssocID="{F7A2567C-92C5-4342-B2EC-9250AF6D40CC}" presName="rootConnector3" presStyleLbl="asst4" presStyleIdx="3" presStyleCnt="5"/>
      <dgm:spPr/>
    </dgm:pt>
    <dgm:pt modelId="{EEF26EAF-7556-4029-9ED6-D4CBF444D3F1}" type="pres">
      <dgm:prSet presAssocID="{F7A2567C-92C5-4342-B2EC-9250AF6D40CC}" presName="hierChild6" presStyleCnt="0"/>
      <dgm:spPr/>
    </dgm:pt>
    <dgm:pt modelId="{57BC459E-F1EE-4619-A803-837EC764E3D3}" type="pres">
      <dgm:prSet presAssocID="{F7A2567C-92C5-4342-B2EC-9250AF6D40CC}" presName="hierChild7" presStyleCnt="0"/>
      <dgm:spPr/>
    </dgm:pt>
    <dgm:pt modelId="{5D6BE6F8-80CF-4D2A-96DF-FAA03B9FACB7}" type="pres">
      <dgm:prSet presAssocID="{72BE4603-CD18-4FA8-9F02-5CA6BF9A1682}" presName="hierChild7" presStyleCnt="0"/>
      <dgm:spPr/>
    </dgm:pt>
    <dgm:pt modelId="{98471A46-95E1-4D9F-902B-FC2EC3796D97}" type="pres">
      <dgm:prSet presAssocID="{5FF2AA04-C76F-4F2F-A87A-4375A74151A7}" presName="Name111" presStyleLbl="parChTrans1D3" presStyleIdx="1" presStyleCnt="2"/>
      <dgm:spPr/>
    </dgm:pt>
    <dgm:pt modelId="{9DD56CFE-658D-457E-AF24-319BC600DF1A}" type="pres">
      <dgm:prSet presAssocID="{0A1B2138-B020-40BF-B125-8DFB382A36B1}" presName="hierRoot3" presStyleCnt="0">
        <dgm:presLayoutVars>
          <dgm:hierBranch/>
        </dgm:presLayoutVars>
      </dgm:prSet>
      <dgm:spPr/>
    </dgm:pt>
    <dgm:pt modelId="{88EC6F68-1BCD-46C4-A73E-36057B04E24B}" type="pres">
      <dgm:prSet presAssocID="{0A1B2138-B020-40BF-B125-8DFB382A36B1}" presName="rootComposite3" presStyleCnt="0"/>
      <dgm:spPr/>
    </dgm:pt>
    <dgm:pt modelId="{A359B519-1F0F-4401-8CD3-8ACF9C964585}" type="pres">
      <dgm:prSet presAssocID="{0A1B2138-B020-40BF-B125-8DFB382A36B1}" presName="rootText3" presStyleLbl="asst2" presStyleIdx="1" presStyleCnt="2">
        <dgm:presLayoutVars>
          <dgm:chPref val="3"/>
        </dgm:presLayoutVars>
      </dgm:prSet>
      <dgm:spPr/>
    </dgm:pt>
    <dgm:pt modelId="{440874F7-F97B-4A7B-8651-70B91E96F680}" type="pres">
      <dgm:prSet presAssocID="{0A1B2138-B020-40BF-B125-8DFB382A36B1}" presName="rootConnector3" presStyleLbl="asst2" presStyleIdx="1" presStyleCnt="2"/>
      <dgm:spPr/>
    </dgm:pt>
    <dgm:pt modelId="{BC3491DF-1E86-4F35-B9B2-EBD0461290AA}" type="pres">
      <dgm:prSet presAssocID="{0A1B2138-B020-40BF-B125-8DFB382A36B1}" presName="hierChild6" presStyleCnt="0"/>
      <dgm:spPr/>
    </dgm:pt>
    <dgm:pt modelId="{A66CE81E-3B14-4028-A8BC-2C4C0FC02624}" type="pres">
      <dgm:prSet presAssocID="{F87E74B4-87CD-4566-A86E-B3E4FF59E878}" presName="Name35" presStyleLbl="parChTrans1D4" presStyleIdx="5" presStyleCnt="8"/>
      <dgm:spPr/>
    </dgm:pt>
    <dgm:pt modelId="{1414D337-BA4D-43AC-A8C4-8C15A843402E}" type="pres">
      <dgm:prSet presAssocID="{C5C1A1B1-A21E-4160-B71F-68FBF040A87B}" presName="hierRoot2" presStyleCnt="0">
        <dgm:presLayoutVars>
          <dgm:hierBranch val="r"/>
        </dgm:presLayoutVars>
      </dgm:prSet>
      <dgm:spPr/>
    </dgm:pt>
    <dgm:pt modelId="{53E83572-9605-43B3-8DFB-F6A6F32CDFCA}" type="pres">
      <dgm:prSet presAssocID="{C5C1A1B1-A21E-4160-B71F-68FBF040A87B}" presName="rootComposite" presStyleCnt="0"/>
      <dgm:spPr/>
    </dgm:pt>
    <dgm:pt modelId="{1FA21F8E-B94F-46B3-8E4B-BDE4E71676FC}" type="pres">
      <dgm:prSet presAssocID="{C5C1A1B1-A21E-4160-B71F-68FBF040A87B}" presName="rootText" presStyleLbl="node4" presStyleIdx="1" presStyleCnt="3">
        <dgm:presLayoutVars>
          <dgm:chPref val="3"/>
        </dgm:presLayoutVars>
      </dgm:prSet>
      <dgm:spPr/>
    </dgm:pt>
    <dgm:pt modelId="{85054B26-2103-452B-BFBC-FDA3FDB67896}" type="pres">
      <dgm:prSet presAssocID="{C5C1A1B1-A21E-4160-B71F-68FBF040A87B}" presName="rootConnector" presStyleLbl="node4" presStyleIdx="1" presStyleCnt="3"/>
      <dgm:spPr/>
    </dgm:pt>
    <dgm:pt modelId="{D2E17ADC-B20F-4E8D-85DC-738FC03C4E03}" type="pres">
      <dgm:prSet presAssocID="{C5C1A1B1-A21E-4160-B71F-68FBF040A87B}" presName="hierChild4" presStyleCnt="0"/>
      <dgm:spPr/>
    </dgm:pt>
    <dgm:pt modelId="{45F57FFE-6FE8-4C1F-8DB9-922819F7B85D}" type="pres">
      <dgm:prSet presAssocID="{C5C1A1B1-A21E-4160-B71F-68FBF040A87B}" presName="hierChild5" presStyleCnt="0"/>
      <dgm:spPr/>
    </dgm:pt>
    <dgm:pt modelId="{A52A17DD-61AB-41AC-9010-EFC048E44932}" type="pres">
      <dgm:prSet presAssocID="{0A4EE11E-6D71-4B8C-90D7-B40D57E4C14C}" presName="Name111" presStyleLbl="parChTrans1D4" presStyleIdx="6" presStyleCnt="8"/>
      <dgm:spPr/>
    </dgm:pt>
    <dgm:pt modelId="{F39F1C1F-7F10-405E-9A97-928AC2F43C6A}" type="pres">
      <dgm:prSet presAssocID="{98F94306-FAFE-4D40-A79B-E7B05C18D559}" presName="hierRoot3" presStyleCnt="0">
        <dgm:presLayoutVars>
          <dgm:hierBranch/>
        </dgm:presLayoutVars>
      </dgm:prSet>
      <dgm:spPr/>
    </dgm:pt>
    <dgm:pt modelId="{FAE146CA-099F-4AAD-AAF8-2C29DD8E194A}" type="pres">
      <dgm:prSet presAssocID="{98F94306-FAFE-4D40-A79B-E7B05C18D559}" presName="rootComposite3" presStyleCnt="0"/>
      <dgm:spPr/>
    </dgm:pt>
    <dgm:pt modelId="{878CA222-FD09-4720-9910-8A3E4856FD08}" type="pres">
      <dgm:prSet presAssocID="{98F94306-FAFE-4D40-A79B-E7B05C18D559}" presName="rootText3" presStyleLbl="asst4" presStyleIdx="4" presStyleCnt="5">
        <dgm:presLayoutVars>
          <dgm:chPref val="3"/>
        </dgm:presLayoutVars>
      </dgm:prSet>
      <dgm:spPr/>
    </dgm:pt>
    <dgm:pt modelId="{C902EEE0-CBFB-48AF-AC23-B950457035C2}" type="pres">
      <dgm:prSet presAssocID="{98F94306-FAFE-4D40-A79B-E7B05C18D559}" presName="rootConnector3" presStyleLbl="asst4" presStyleIdx="4" presStyleCnt="5"/>
      <dgm:spPr/>
    </dgm:pt>
    <dgm:pt modelId="{0320DE3D-E386-4BB1-8070-A41966D4ECFA}" type="pres">
      <dgm:prSet presAssocID="{98F94306-FAFE-4D40-A79B-E7B05C18D559}" presName="hierChild6" presStyleCnt="0"/>
      <dgm:spPr/>
    </dgm:pt>
    <dgm:pt modelId="{6ABC478C-DC5B-4F2A-8801-D7020487480E}" type="pres">
      <dgm:prSet presAssocID="{E9910E3E-2C36-4AC7-BFED-DE96B0A90034}" presName="Name35" presStyleLbl="parChTrans1D4" presStyleIdx="7" presStyleCnt="8"/>
      <dgm:spPr/>
    </dgm:pt>
    <dgm:pt modelId="{4B948FCF-E7C3-4B01-A549-7A02BAF42F2B}" type="pres">
      <dgm:prSet presAssocID="{7486B77E-0B32-468B-A0C5-027F4CE84E8E}" presName="hierRoot2" presStyleCnt="0">
        <dgm:presLayoutVars>
          <dgm:hierBranch val="r"/>
        </dgm:presLayoutVars>
      </dgm:prSet>
      <dgm:spPr/>
    </dgm:pt>
    <dgm:pt modelId="{470704D6-734E-4178-A1D5-E8AED9E06891}" type="pres">
      <dgm:prSet presAssocID="{7486B77E-0B32-468B-A0C5-027F4CE84E8E}" presName="rootComposite" presStyleCnt="0"/>
      <dgm:spPr/>
    </dgm:pt>
    <dgm:pt modelId="{2B85FCFA-0BDE-4769-ACE6-2909B3CBDF28}" type="pres">
      <dgm:prSet presAssocID="{7486B77E-0B32-468B-A0C5-027F4CE84E8E}" presName="rootText" presStyleLbl="node4" presStyleIdx="2" presStyleCnt="3">
        <dgm:presLayoutVars>
          <dgm:chPref val="3"/>
        </dgm:presLayoutVars>
      </dgm:prSet>
      <dgm:spPr/>
    </dgm:pt>
    <dgm:pt modelId="{59B26487-CF19-4375-B49A-D4D60BD8E49A}" type="pres">
      <dgm:prSet presAssocID="{7486B77E-0B32-468B-A0C5-027F4CE84E8E}" presName="rootConnector" presStyleLbl="node4" presStyleIdx="2" presStyleCnt="3"/>
      <dgm:spPr/>
    </dgm:pt>
    <dgm:pt modelId="{CF3B946F-07A0-42EF-845B-A2050DE139D8}" type="pres">
      <dgm:prSet presAssocID="{7486B77E-0B32-468B-A0C5-027F4CE84E8E}" presName="hierChild4" presStyleCnt="0"/>
      <dgm:spPr/>
    </dgm:pt>
    <dgm:pt modelId="{099D52C2-B074-48B5-BBA1-D92D0779AFF6}" type="pres">
      <dgm:prSet presAssocID="{7486B77E-0B32-468B-A0C5-027F4CE84E8E}" presName="hierChild5" presStyleCnt="0"/>
      <dgm:spPr/>
    </dgm:pt>
    <dgm:pt modelId="{BDB11102-F802-435E-8C0D-99E8C7FA3528}" type="pres">
      <dgm:prSet presAssocID="{98F94306-FAFE-4D40-A79B-E7B05C18D559}" presName="hierChild7" presStyleCnt="0"/>
      <dgm:spPr/>
    </dgm:pt>
    <dgm:pt modelId="{156B4380-E0D3-4DA4-A2CF-021FA9F668E5}" type="pres">
      <dgm:prSet presAssocID="{0A1B2138-B020-40BF-B125-8DFB382A36B1}" presName="hierChild7" presStyleCnt="0"/>
      <dgm:spPr/>
    </dgm:pt>
    <dgm:pt modelId="{25A51DDB-7BEF-423E-AC68-A0569BCF76AD}" type="pres">
      <dgm:prSet presAssocID="{B3C41B26-86E8-4DBD-8B3D-40BA73A9473E}" presName="hierChild3" presStyleCnt="0"/>
      <dgm:spPr/>
    </dgm:pt>
  </dgm:ptLst>
  <dgm:cxnLst>
    <dgm:cxn modelId="{7C143902-A4E3-4BFF-B8E7-595164DB009E}" type="presOf" srcId="{7486B77E-0B32-468B-A0C5-027F4CE84E8E}" destId="{2B85FCFA-0BDE-4769-ACE6-2909B3CBDF28}" srcOrd="0" destOrd="0" presId="urn:microsoft.com/office/officeart/2005/8/layout/orgChart1"/>
    <dgm:cxn modelId="{183C6904-EEBC-445E-96DD-1376BBF25AEB}" type="presOf" srcId="{87C22E58-B7D1-492E-A72D-1C16A7FF272A}" destId="{BFF80288-8E5F-478E-83FA-5FBADBB2DCA5}" srcOrd="0" destOrd="0" presId="urn:microsoft.com/office/officeart/2005/8/layout/orgChart1"/>
    <dgm:cxn modelId="{0E9E0307-49BA-44EC-8CC4-7AFD69EA1942}" srcId="{85E3FB3D-933F-49E6-BFB7-286BB0E01DEB}" destId="{72BE4603-CD18-4FA8-9F02-5CA6BF9A1682}" srcOrd="0" destOrd="0" parTransId="{87C22E58-B7D1-492E-A72D-1C16A7FF272A}" sibTransId="{4AD451E1-9FE4-4F68-9ABB-437B9C5FAD2D}"/>
    <dgm:cxn modelId="{50315E09-0617-4D69-899A-095724EB4716}" type="presOf" srcId="{B3C41B26-86E8-4DBD-8B3D-40BA73A9473E}" destId="{0E6174C1-793C-4167-9894-A40306C3B8FA}" srcOrd="1" destOrd="0" presId="urn:microsoft.com/office/officeart/2005/8/layout/orgChart1"/>
    <dgm:cxn modelId="{D50AEF0A-570D-4DBC-8637-D2033F884752}" type="presOf" srcId="{B3C41B26-86E8-4DBD-8B3D-40BA73A9473E}" destId="{E8CD843F-9999-43BE-8F70-8D9CB6EEFEED}" srcOrd="0" destOrd="0" presId="urn:microsoft.com/office/officeart/2005/8/layout/orgChart1"/>
    <dgm:cxn modelId="{7878CE0E-646B-4599-AA49-D82B8E73C810}" type="presOf" srcId="{5FF2AA04-C76F-4F2F-A87A-4375A74151A7}" destId="{98471A46-95E1-4D9F-902B-FC2EC3796D97}" srcOrd="0" destOrd="0" presId="urn:microsoft.com/office/officeart/2005/8/layout/orgChart1"/>
    <dgm:cxn modelId="{C8CC2415-CA96-4B3B-910A-19C47BEFD438}" type="presOf" srcId="{AD2C0775-29C7-4D3B-8302-EBA4614439D6}" destId="{A4DD2D5C-F2BF-4BB3-99D5-5B843C308697}" srcOrd="0" destOrd="0" presId="urn:microsoft.com/office/officeart/2005/8/layout/orgChart1"/>
    <dgm:cxn modelId="{744AC41B-30AF-46CB-AF3F-23CA39A7C546}" type="presOf" srcId="{E9538690-D729-46C9-97CA-7C0BA8585089}" destId="{4C8170A4-83A3-4CF9-A099-7A9EC0951A11}" srcOrd="0" destOrd="0" presId="urn:microsoft.com/office/officeart/2005/8/layout/orgChart1"/>
    <dgm:cxn modelId="{DFE8D01E-27BA-467E-B4B2-D92E298F0569}" type="presOf" srcId="{C5C1A1B1-A21E-4160-B71F-68FBF040A87B}" destId="{85054B26-2103-452B-BFBC-FDA3FDB67896}" srcOrd="1" destOrd="0" presId="urn:microsoft.com/office/officeart/2005/8/layout/orgChart1"/>
    <dgm:cxn modelId="{E0BD7020-C057-4101-A9F9-64ED9137D7C9}" type="presOf" srcId="{C84E12AB-6F7D-4993-9850-7EB297463188}" destId="{02DF90E0-F4E7-4DD6-93F1-B5A78E83573F}" srcOrd="1" destOrd="0" presId="urn:microsoft.com/office/officeart/2005/8/layout/orgChart1"/>
    <dgm:cxn modelId="{A8EB1225-6E4D-4A7A-BCB8-8BD30ADD6C3A}" type="presOf" srcId="{AD2C0775-29C7-4D3B-8302-EBA4614439D6}" destId="{D3F60BD3-BB28-4A0F-BE4D-FBBDE2C13EB6}" srcOrd="1" destOrd="0" presId="urn:microsoft.com/office/officeart/2005/8/layout/orgChart1"/>
    <dgm:cxn modelId="{29679726-8C8A-455E-AB63-E0E599549294}" type="presOf" srcId="{98F94306-FAFE-4D40-A79B-E7B05C18D559}" destId="{878CA222-FD09-4720-9910-8A3E4856FD08}" srcOrd="0" destOrd="0" presId="urn:microsoft.com/office/officeart/2005/8/layout/orgChart1"/>
    <dgm:cxn modelId="{41A2632B-900C-4C3A-B5B3-2D4A5D05F6BB}" srcId="{72BE4603-CD18-4FA8-9F02-5CA6BF9A1682}" destId="{AD2C0775-29C7-4D3B-8302-EBA4614439D6}" srcOrd="0" destOrd="0" parTransId="{95D358F9-9B10-4840-962B-1DE85A05C53A}" sibTransId="{2E5AAEDC-2E59-4276-8125-CC180B33006E}"/>
    <dgm:cxn modelId="{B83AB92D-DFCF-46E4-8166-EEAA42720CFA}" srcId="{B3C41B26-86E8-4DBD-8B3D-40BA73A9473E}" destId="{85E3FB3D-933F-49E6-BFB7-286BB0E01DEB}" srcOrd="0" destOrd="0" parTransId="{F2727417-4FDE-4DDE-9B24-11245E382711}" sibTransId="{B13DA9D7-2D32-4DD2-9E47-466FDE9FF696}"/>
    <dgm:cxn modelId="{1D2CC82F-123D-41DE-8F25-C14263BC209A}" type="presOf" srcId="{C84E12AB-6F7D-4993-9850-7EB297463188}" destId="{07FEB94F-2ED7-4A78-9687-758C5FF4641B}" srcOrd="0" destOrd="0" presId="urn:microsoft.com/office/officeart/2005/8/layout/orgChart1"/>
    <dgm:cxn modelId="{CDAB5033-FA93-4208-9459-503743EF1A45}" type="presOf" srcId="{72BE4603-CD18-4FA8-9F02-5CA6BF9A1682}" destId="{BEEBDE20-65AF-433E-BB5D-1E1DA5625204}" srcOrd="0" destOrd="0" presId="urn:microsoft.com/office/officeart/2005/8/layout/orgChart1"/>
    <dgm:cxn modelId="{EB308938-C9D1-410F-8B1F-9D9498024030}" type="presOf" srcId="{FE97509B-78A5-4B21-B722-02E63D3022E8}" destId="{E3A77312-534A-4C8E-A182-F7C30B907DE7}" srcOrd="0" destOrd="0" presId="urn:microsoft.com/office/officeart/2005/8/layout/orgChart1"/>
    <dgm:cxn modelId="{C79D3939-B1D5-49F9-A28D-8E25CA77267C}" type="presOf" srcId="{95D358F9-9B10-4840-962B-1DE85A05C53A}" destId="{76D935CC-928F-41D4-9C73-07606C3DDB77}" srcOrd="0" destOrd="0" presId="urn:microsoft.com/office/officeart/2005/8/layout/orgChart1"/>
    <dgm:cxn modelId="{638BF33A-3FCC-4488-8E34-6478F458D98E}" type="presOf" srcId="{85E3FB3D-933F-49E6-BFB7-286BB0E01DEB}" destId="{3DAED174-591D-4622-9135-6FB2C57C8B86}" srcOrd="0" destOrd="0" presId="urn:microsoft.com/office/officeart/2005/8/layout/orgChart1"/>
    <dgm:cxn modelId="{CEEECD3B-4DAF-4052-999B-72F4AC0ED6AD}" type="presOf" srcId="{A7E99FD1-0248-4DC9-B10D-DEE8F72283DD}" destId="{C5B17E70-615B-491D-AFDD-87A87D8B90DC}" srcOrd="0" destOrd="0" presId="urn:microsoft.com/office/officeart/2005/8/layout/orgChart1"/>
    <dgm:cxn modelId="{A73EBA41-6BF4-4957-B50C-4F7A84169C3E}" srcId="{C84E12AB-6F7D-4993-9850-7EB297463188}" destId="{F7A2567C-92C5-4342-B2EC-9250AF6D40CC}" srcOrd="0" destOrd="0" parTransId="{E713D7FC-AEDB-497A-AF18-43096E6B1D57}" sibTransId="{9D92F5CB-C3AE-4D1A-9027-2C414D808162}"/>
    <dgm:cxn modelId="{86451545-3253-48E5-9C8E-ED832335DD15}" type="presOf" srcId="{0A1B2138-B020-40BF-B125-8DFB382A36B1}" destId="{440874F7-F97B-4A7B-8651-70B91E96F680}" srcOrd="1" destOrd="0" presId="urn:microsoft.com/office/officeart/2005/8/layout/orgChart1"/>
    <dgm:cxn modelId="{0EC2D168-B8D1-4E91-A02A-CD61E8B46331}" type="presOf" srcId="{F7A2567C-92C5-4342-B2EC-9250AF6D40CC}" destId="{8A5F7DC8-0838-4580-A2F2-DC105AFC8E21}" srcOrd="0" destOrd="0" presId="urn:microsoft.com/office/officeart/2005/8/layout/orgChart1"/>
    <dgm:cxn modelId="{F01BB769-5974-4CCC-9E01-1E28D30623B3}" type="presOf" srcId="{23B2A5DF-418E-46A4-A59F-BF4A7C083D8C}" destId="{9EF81FCE-B65D-4EE9-AADE-A098F88AFB13}" srcOrd="0" destOrd="0" presId="urn:microsoft.com/office/officeart/2005/8/layout/orgChart1"/>
    <dgm:cxn modelId="{A2D6D76C-0DD8-46F6-8EE7-591EEFA01959}" type="presOf" srcId="{85E3FB3D-933F-49E6-BFB7-286BB0E01DEB}" destId="{F4D4218E-1789-4065-958F-A489E88D933D}" srcOrd="1" destOrd="0" presId="urn:microsoft.com/office/officeart/2005/8/layout/orgChart1"/>
    <dgm:cxn modelId="{7ED36D4D-663A-42A5-9684-CD84790BE99B}" type="presOf" srcId="{157939B8-269C-4F1F-9181-6AAF72418A9E}" destId="{1E30C21F-A59C-4724-B6AA-9B19F08D2175}" srcOrd="0" destOrd="0" presId="urn:microsoft.com/office/officeart/2005/8/layout/orgChart1"/>
    <dgm:cxn modelId="{659CC050-3569-4391-BE66-A079F770ACD6}" type="presOf" srcId="{A7E99FD1-0248-4DC9-B10D-DEE8F72283DD}" destId="{708C8CEC-2E3C-42A8-86DE-48E8951BE485}" srcOrd="1" destOrd="0" presId="urn:microsoft.com/office/officeart/2005/8/layout/orgChart1"/>
    <dgm:cxn modelId="{0A2A1251-F0B9-4BAF-AF27-FD692AC52D81}" srcId="{85E3FB3D-933F-49E6-BFB7-286BB0E01DEB}" destId="{0A1B2138-B020-40BF-B125-8DFB382A36B1}" srcOrd="1" destOrd="0" parTransId="{5FF2AA04-C76F-4F2F-A87A-4375A74151A7}" sibTransId="{0A336D4C-6440-40F5-9BA3-D1215EF76D2B}"/>
    <dgm:cxn modelId="{D8C24952-5DD4-4FEB-BB87-8486F798B335}" type="presOf" srcId="{0A1B2138-B020-40BF-B125-8DFB382A36B1}" destId="{A359B519-1F0F-4401-8CD3-8ACF9C964585}" srcOrd="0" destOrd="0" presId="urn:microsoft.com/office/officeart/2005/8/layout/orgChart1"/>
    <dgm:cxn modelId="{4EE27A81-DA99-4BA3-A01C-41FCD4D94571}" type="presOf" srcId="{0A4EE11E-6D71-4B8C-90D7-B40D57E4C14C}" destId="{A52A17DD-61AB-41AC-9010-EFC048E44932}" srcOrd="0" destOrd="0" presId="urn:microsoft.com/office/officeart/2005/8/layout/orgChart1"/>
    <dgm:cxn modelId="{EBA7128B-BE3C-4D18-91B9-E5259B275463}" type="presOf" srcId="{98F94306-FAFE-4D40-A79B-E7B05C18D559}" destId="{C902EEE0-CBFB-48AF-AC23-B950457035C2}" srcOrd="1" destOrd="0" presId="urn:microsoft.com/office/officeart/2005/8/layout/orgChart1"/>
    <dgm:cxn modelId="{4BC73D8D-1A39-45CA-AED1-A14E8215CFB2}" type="presOf" srcId="{E9910E3E-2C36-4AC7-BFED-DE96B0A90034}" destId="{6ABC478C-DC5B-4F2A-8801-D7020487480E}" srcOrd="0" destOrd="0" presId="urn:microsoft.com/office/officeart/2005/8/layout/orgChart1"/>
    <dgm:cxn modelId="{39104991-6099-4649-A6D3-D0B2221637DB}" type="presOf" srcId="{0B8A6FA9-73D9-4403-B6AC-DD33447E190B}" destId="{42CE420D-55A0-4F8E-8A88-5547EDC548B6}" srcOrd="0" destOrd="0" presId="urn:microsoft.com/office/officeart/2005/8/layout/orgChart1"/>
    <dgm:cxn modelId="{0E380A99-3181-4333-B2B8-FE921A0A6DF5}" type="presOf" srcId="{C5C1A1B1-A21E-4160-B71F-68FBF040A87B}" destId="{1FA21F8E-B94F-46B3-8E4B-BDE4E71676FC}" srcOrd="0" destOrd="0" presId="urn:microsoft.com/office/officeart/2005/8/layout/orgChart1"/>
    <dgm:cxn modelId="{75299D9A-41DC-489A-8B7A-AD8D9D90FB15}" type="presOf" srcId="{F7A2567C-92C5-4342-B2EC-9250AF6D40CC}" destId="{2B0FAA13-CE4A-45DA-8254-927E818D0DD3}" srcOrd="1" destOrd="0" presId="urn:microsoft.com/office/officeart/2005/8/layout/orgChart1"/>
    <dgm:cxn modelId="{251714A2-3208-4134-A75B-096860C0F02F}" srcId="{98F94306-FAFE-4D40-A79B-E7B05C18D559}" destId="{7486B77E-0B32-468B-A0C5-027F4CE84E8E}" srcOrd="0" destOrd="0" parTransId="{E9910E3E-2C36-4AC7-BFED-DE96B0A90034}" sibTransId="{C99E188B-4F9E-4947-A216-03B39B29C396}"/>
    <dgm:cxn modelId="{CB2F23A5-C24A-4348-A0D8-8A24C9607FCE}" srcId="{AD2C0775-29C7-4D3B-8302-EBA4614439D6}" destId="{A7E99FD1-0248-4DC9-B10D-DEE8F72283DD}" srcOrd="0" destOrd="0" parTransId="{FE97509B-78A5-4B21-B722-02E63D3022E8}" sibTransId="{045CA3FE-DF61-435F-9071-37111F0B2A59}"/>
    <dgm:cxn modelId="{0782D2A6-90E8-4646-B9EC-C9774B21E29A}" type="presOf" srcId="{72BE4603-CD18-4FA8-9F02-5CA6BF9A1682}" destId="{A0DF0B3D-2A1E-46AB-894A-54815BACE2A0}" srcOrd="1" destOrd="0" presId="urn:microsoft.com/office/officeart/2005/8/layout/orgChart1"/>
    <dgm:cxn modelId="{27CB4EB7-1A16-46B5-B7AD-D2FCA5F9291D}" srcId="{E9538690-D729-46C9-97CA-7C0BA8585089}" destId="{B3C41B26-86E8-4DBD-8B3D-40BA73A9473E}" srcOrd="0" destOrd="0" parTransId="{58F46F44-340C-4398-837A-4C3B31DAEC7E}" sibTransId="{3220015E-2D76-4FE2-8A75-784DE29E17EA}"/>
    <dgm:cxn modelId="{9F5068BB-0417-49C1-8909-9EE3F8BC577B}" srcId="{C5C1A1B1-A21E-4160-B71F-68FBF040A87B}" destId="{98F94306-FAFE-4D40-A79B-E7B05C18D559}" srcOrd="0" destOrd="0" parTransId="{0A4EE11E-6D71-4B8C-90D7-B40D57E4C14C}" sibTransId="{4C957AB0-8F33-4563-A04F-A8E57D858439}"/>
    <dgm:cxn modelId="{7F0267BC-81A5-47DD-9368-36A1481FAB50}" type="presOf" srcId="{7486B77E-0B32-468B-A0C5-027F4CE84E8E}" destId="{59B26487-CF19-4375-B49A-D4D60BD8E49A}" srcOrd="1" destOrd="0" presId="urn:microsoft.com/office/officeart/2005/8/layout/orgChart1"/>
    <dgm:cxn modelId="{14902CBF-582A-4B53-B7AF-D00511A7482B}" srcId="{0A1B2138-B020-40BF-B125-8DFB382A36B1}" destId="{C5C1A1B1-A21E-4160-B71F-68FBF040A87B}" srcOrd="0" destOrd="0" parTransId="{F87E74B4-87CD-4566-A86E-B3E4FF59E878}" sibTransId="{615A370D-0A91-4919-ABF2-94AE9EA1B161}"/>
    <dgm:cxn modelId="{C19DB5C2-3657-4C46-9710-785206CCEF27}" type="presOf" srcId="{F2727417-4FDE-4DDE-9B24-11245E382711}" destId="{09C1F2FE-2DBC-4430-9169-64EE1210BD2C}" srcOrd="0" destOrd="0" presId="urn:microsoft.com/office/officeart/2005/8/layout/orgChart1"/>
    <dgm:cxn modelId="{52AE73C4-E6B2-44B0-AEB1-0C9E0B0CE1DD}" type="presOf" srcId="{F87E74B4-87CD-4566-A86E-B3E4FF59E878}" destId="{A66CE81E-3B14-4028-A8BC-2C4C0FC02624}" srcOrd="0" destOrd="0" presId="urn:microsoft.com/office/officeart/2005/8/layout/orgChart1"/>
    <dgm:cxn modelId="{B25A21C9-DD10-4309-94BE-414F3A24D0D9}" srcId="{AD2C0775-29C7-4D3B-8302-EBA4614439D6}" destId="{C84E12AB-6F7D-4993-9850-7EB297463188}" srcOrd="1" destOrd="0" parTransId="{157939B8-269C-4F1F-9181-6AAF72418A9E}" sibTransId="{897AE7F2-C241-44B9-BFDF-38EC85743E8F}"/>
    <dgm:cxn modelId="{34DCB1E5-F3A6-4238-A608-8851547B0E41}" srcId="{A7E99FD1-0248-4DC9-B10D-DEE8F72283DD}" destId="{23B2A5DF-418E-46A4-A59F-BF4A7C083D8C}" srcOrd="0" destOrd="0" parTransId="{0B8A6FA9-73D9-4403-B6AC-DD33447E190B}" sibTransId="{E68EE590-11EA-4796-87C1-6BD76AEE4D9C}"/>
    <dgm:cxn modelId="{DB6E92E8-5CB6-40E1-88DA-695237E3B37F}" type="presOf" srcId="{23B2A5DF-418E-46A4-A59F-BF4A7C083D8C}" destId="{91056A79-4C71-4CCA-AEEA-54285601FE52}" srcOrd="1" destOrd="0" presId="urn:microsoft.com/office/officeart/2005/8/layout/orgChart1"/>
    <dgm:cxn modelId="{F1FF03F0-0032-471B-8F19-E55A7E3531A5}" type="presOf" srcId="{E713D7FC-AEDB-497A-AF18-43096E6B1D57}" destId="{07764EF6-834E-426F-8F2D-1E7D4A8A4587}" srcOrd="0" destOrd="0" presId="urn:microsoft.com/office/officeart/2005/8/layout/orgChart1"/>
    <dgm:cxn modelId="{DF4CD9AD-B230-4A87-950E-CC8FAA48262F}" type="presParOf" srcId="{4C8170A4-83A3-4CF9-A099-7A9EC0951A11}" destId="{AA7853FF-BC26-4F54-BB60-1FFA6BDAC86C}" srcOrd="0" destOrd="0" presId="urn:microsoft.com/office/officeart/2005/8/layout/orgChart1"/>
    <dgm:cxn modelId="{415DA80A-6A5F-44E5-BE91-C98383058B17}" type="presParOf" srcId="{AA7853FF-BC26-4F54-BB60-1FFA6BDAC86C}" destId="{8952A4E4-C1B3-4E71-BBEE-C5826B592071}" srcOrd="0" destOrd="0" presId="urn:microsoft.com/office/officeart/2005/8/layout/orgChart1"/>
    <dgm:cxn modelId="{52B77245-DCF0-4AB2-B61D-E25B42BEEC9F}" type="presParOf" srcId="{8952A4E4-C1B3-4E71-BBEE-C5826B592071}" destId="{E8CD843F-9999-43BE-8F70-8D9CB6EEFEED}" srcOrd="0" destOrd="0" presId="urn:microsoft.com/office/officeart/2005/8/layout/orgChart1"/>
    <dgm:cxn modelId="{944FDA41-D4F0-44CA-8560-A1075256A8F0}" type="presParOf" srcId="{8952A4E4-C1B3-4E71-BBEE-C5826B592071}" destId="{0E6174C1-793C-4167-9894-A40306C3B8FA}" srcOrd="1" destOrd="0" presId="urn:microsoft.com/office/officeart/2005/8/layout/orgChart1"/>
    <dgm:cxn modelId="{50D42870-3A6D-4508-ADD7-A7172F77956A}" type="presParOf" srcId="{AA7853FF-BC26-4F54-BB60-1FFA6BDAC86C}" destId="{2791687B-F9BA-43AE-806D-6753A47FF986}" srcOrd="1" destOrd="0" presId="urn:microsoft.com/office/officeart/2005/8/layout/orgChart1"/>
    <dgm:cxn modelId="{68530CDF-0EA2-4315-ADBB-B514D46BF8EF}" type="presParOf" srcId="{2791687B-F9BA-43AE-806D-6753A47FF986}" destId="{09C1F2FE-2DBC-4430-9169-64EE1210BD2C}" srcOrd="0" destOrd="0" presId="urn:microsoft.com/office/officeart/2005/8/layout/orgChart1"/>
    <dgm:cxn modelId="{4FC0BC69-A516-4EB6-B72F-71D28B2C4A1B}" type="presParOf" srcId="{2791687B-F9BA-43AE-806D-6753A47FF986}" destId="{C9AA0E41-3DA2-4092-A5DB-63CF8E8F954E}" srcOrd="1" destOrd="0" presId="urn:microsoft.com/office/officeart/2005/8/layout/orgChart1"/>
    <dgm:cxn modelId="{EA97C958-72DF-4859-96F0-7FFC7F94B993}" type="presParOf" srcId="{C9AA0E41-3DA2-4092-A5DB-63CF8E8F954E}" destId="{A31041F3-880B-4147-95E6-76DBFA63E67D}" srcOrd="0" destOrd="0" presId="urn:microsoft.com/office/officeart/2005/8/layout/orgChart1"/>
    <dgm:cxn modelId="{FEEBF519-0D7E-404C-B837-87E56EC9FE58}" type="presParOf" srcId="{A31041F3-880B-4147-95E6-76DBFA63E67D}" destId="{3DAED174-591D-4622-9135-6FB2C57C8B86}" srcOrd="0" destOrd="0" presId="urn:microsoft.com/office/officeart/2005/8/layout/orgChart1"/>
    <dgm:cxn modelId="{F9557848-F6CB-40EB-AC56-EB92CB0CB4D9}" type="presParOf" srcId="{A31041F3-880B-4147-95E6-76DBFA63E67D}" destId="{F4D4218E-1789-4065-958F-A489E88D933D}" srcOrd="1" destOrd="0" presId="urn:microsoft.com/office/officeart/2005/8/layout/orgChart1"/>
    <dgm:cxn modelId="{167AAA99-A3EE-48AA-AA0D-E1879864442B}" type="presParOf" srcId="{C9AA0E41-3DA2-4092-A5DB-63CF8E8F954E}" destId="{45C57033-8C8B-4AED-A6B3-F5852168C939}" srcOrd="1" destOrd="0" presId="urn:microsoft.com/office/officeart/2005/8/layout/orgChart1"/>
    <dgm:cxn modelId="{4F76F582-384A-4BDD-84CC-38887A69D88D}" type="presParOf" srcId="{C9AA0E41-3DA2-4092-A5DB-63CF8E8F954E}" destId="{776241EC-69EC-4737-8042-FE7900DBBB5C}" srcOrd="2" destOrd="0" presId="urn:microsoft.com/office/officeart/2005/8/layout/orgChart1"/>
    <dgm:cxn modelId="{CD3D434A-9AFB-40E7-A0D2-CC5984D8F7E0}" type="presParOf" srcId="{776241EC-69EC-4737-8042-FE7900DBBB5C}" destId="{BFF80288-8E5F-478E-83FA-5FBADBB2DCA5}" srcOrd="0" destOrd="0" presId="urn:microsoft.com/office/officeart/2005/8/layout/orgChart1"/>
    <dgm:cxn modelId="{43FEC796-F682-49DC-8A7B-A2D2F3FEA1EA}" type="presParOf" srcId="{776241EC-69EC-4737-8042-FE7900DBBB5C}" destId="{6C511F57-3208-4527-AAE2-24EAF9F5FC67}" srcOrd="1" destOrd="0" presId="urn:microsoft.com/office/officeart/2005/8/layout/orgChart1"/>
    <dgm:cxn modelId="{94F39244-5B62-4F48-AAC6-B2E09F44E5F6}" type="presParOf" srcId="{6C511F57-3208-4527-AAE2-24EAF9F5FC67}" destId="{649A0619-14E6-4F0E-8443-E82EA262667B}" srcOrd="0" destOrd="0" presId="urn:microsoft.com/office/officeart/2005/8/layout/orgChart1"/>
    <dgm:cxn modelId="{CA8BB35A-2C24-4307-9BEF-2B149AC9978B}" type="presParOf" srcId="{649A0619-14E6-4F0E-8443-E82EA262667B}" destId="{BEEBDE20-65AF-433E-BB5D-1E1DA5625204}" srcOrd="0" destOrd="0" presId="urn:microsoft.com/office/officeart/2005/8/layout/orgChart1"/>
    <dgm:cxn modelId="{17DA6E16-A22B-424C-A45A-493AF707747F}" type="presParOf" srcId="{649A0619-14E6-4F0E-8443-E82EA262667B}" destId="{A0DF0B3D-2A1E-46AB-894A-54815BACE2A0}" srcOrd="1" destOrd="0" presId="urn:microsoft.com/office/officeart/2005/8/layout/orgChart1"/>
    <dgm:cxn modelId="{54604575-4241-46A1-A255-ED526239AF5A}" type="presParOf" srcId="{6C511F57-3208-4527-AAE2-24EAF9F5FC67}" destId="{01246E1C-F1D2-4F9C-8C2E-75C5B419E05F}" srcOrd="1" destOrd="0" presId="urn:microsoft.com/office/officeart/2005/8/layout/orgChart1"/>
    <dgm:cxn modelId="{1FE8ACF5-8971-4C98-9010-37916CB19445}" type="presParOf" srcId="{01246E1C-F1D2-4F9C-8C2E-75C5B419E05F}" destId="{76D935CC-928F-41D4-9C73-07606C3DDB77}" srcOrd="0" destOrd="0" presId="urn:microsoft.com/office/officeart/2005/8/layout/orgChart1"/>
    <dgm:cxn modelId="{9ECD721A-A4A0-4719-B2D9-25C27C91ED4F}" type="presParOf" srcId="{01246E1C-F1D2-4F9C-8C2E-75C5B419E05F}" destId="{7B76E150-ECC8-44E0-ABE0-B439A722FE63}" srcOrd="1" destOrd="0" presId="urn:microsoft.com/office/officeart/2005/8/layout/orgChart1"/>
    <dgm:cxn modelId="{2A6581CF-9A0F-4B4A-8F7C-26977BD8362C}" type="presParOf" srcId="{7B76E150-ECC8-44E0-ABE0-B439A722FE63}" destId="{EB17EEDC-0FB1-423F-9050-9EF55E909ED5}" srcOrd="0" destOrd="0" presId="urn:microsoft.com/office/officeart/2005/8/layout/orgChart1"/>
    <dgm:cxn modelId="{17E169F1-D71A-4219-92C6-2F461D5F8A34}" type="presParOf" srcId="{EB17EEDC-0FB1-423F-9050-9EF55E909ED5}" destId="{A4DD2D5C-F2BF-4BB3-99D5-5B843C308697}" srcOrd="0" destOrd="0" presId="urn:microsoft.com/office/officeart/2005/8/layout/orgChart1"/>
    <dgm:cxn modelId="{BEB553F9-E813-44ED-B7EE-CD4B9DDF3E2D}" type="presParOf" srcId="{EB17EEDC-0FB1-423F-9050-9EF55E909ED5}" destId="{D3F60BD3-BB28-4A0F-BE4D-FBBDE2C13EB6}" srcOrd="1" destOrd="0" presId="urn:microsoft.com/office/officeart/2005/8/layout/orgChart1"/>
    <dgm:cxn modelId="{46CA8D38-D708-47BD-937A-8C30F1E791FA}" type="presParOf" srcId="{7B76E150-ECC8-44E0-ABE0-B439A722FE63}" destId="{D3CFD197-4106-41A8-A491-25C9DDB252A6}" srcOrd="1" destOrd="0" presId="urn:microsoft.com/office/officeart/2005/8/layout/orgChart1"/>
    <dgm:cxn modelId="{2BAE2743-2117-4959-A549-B3C19FF08862}" type="presParOf" srcId="{7B76E150-ECC8-44E0-ABE0-B439A722FE63}" destId="{6C400BFA-9A4F-4317-8442-36922D1D5EB2}" srcOrd="2" destOrd="0" presId="urn:microsoft.com/office/officeart/2005/8/layout/orgChart1"/>
    <dgm:cxn modelId="{D185EC23-B898-46E8-902B-1950377FF47F}" type="presParOf" srcId="{6C400BFA-9A4F-4317-8442-36922D1D5EB2}" destId="{E3A77312-534A-4C8E-A182-F7C30B907DE7}" srcOrd="0" destOrd="0" presId="urn:microsoft.com/office/officeart/2005/8/layout/orgChart1"/>
    <dgm:cxn modelId="{0AEBA639-6543-402A-BECF-90780684796E}" type="presParOf" srcId="{6C400BFA-9A4F-4317-8442-36922D1D5EB2}" destId="{490B71AB-187F-448A-BAE5-9D147B6A799A}" srcOrd="1" destOrd="0" presId="urn:microsoft.com/office/officeart/2005/8/layout/orgChart1"/>
    <dgm:cxn modelId="{CCF321E2-B7C9-490E-94AC-392D41A127D4}" type="presParOf" srcId="{490B71AB-187F-448A-BAE5-9D147B6A799A}" destId="{B5B311FF-C718-4B1B-8C81-706A14C822B5}" srcOrd="0" destOrd="0" presId="urn:microsoft.com/office/officeart/2005/8/layout/orgChart1"/>
    <dgm:cxn modelId="{B433C0F6-CFE6-4AB5-9B7C-27AFBC729EFF}" type="presParOf" srcId="{B5B311FF-C718-4B1B-8C81-706A14C822B5}" destId="{C5B17E70-615B-491D-AFDD-87A87D8B90DC}" srcOrd="0" destOrd="0" presId="urn:microsoft.com/office/officeart/2005/8/layout/orgChart1"/>
    <dgm:cxn modelId="{72E835DE-7FAD-48B9-B43B-270B27BD2BD5}" type="presParOf" srcId="{B5B311FF-C718-4B1B-8C81-706A14C822B5}" destId="{708C8CEC-2E3C-42A8-86DE-48E8951BE485}" srcOrd="1" destOrd="0" presId="urn:microsoft.com/office/officeart/2005/8/layout/orgChart1"/>
    <dgm:cxn modelId="{98AB39DD-0198-4370-B5F4-8311BC6F5397}" type="presParOf" srcId="{490B71AB-187F-448A-BAE5-9D147B6A799A}" destId="{74F57DD4-582D-4731-862E-4B2B0F8B640A}" srcOrd="1" destOrd="0" presId="urn:microsoft.com/office/officeart/2005/8/layout/orgChart1"/>
    <dgm:cxn modelId="{C21916A1-6CB8-44D9-9852-7246FA571106}" type="presParOf" srcId="{490B71AB-187F-448A-BAE5-9D147B6A799A}" destId="{8ABFAC5A-98EF-4C78-855B-DBD9502F43F9}" srcOrd="2" destOrd="0" presId="urn:microsoft.com/office/officeart/2005/8/layout/orgChart1"/>
    <dgm:cxn modelId="{C9C03EA0-DB5B-40B1-B361-8FE6EF97E58D}" type="presParOf" srcId="{8ABFAC5A-98EF-4C78-855B-DBD9502F43F9}" destId="{42CE420D-55A0-4F8E-8A88-5547EDC548B6}" srcOrd="0" destOrd="0" presId="urn:microsoft.com/office/officeart/2005/8/layout/orgChart1"/>
    <dgm:cxn modelId="{3D4C2C2A-AC3A-4F5F-A4DA-CA39AA2E4F91}" type="presParOf" srcId="{8ABFAC5A-98EF-4C78-855B-DBD9502F43F9}" destId="{0F0617F1-B874-4A9A-8737-24E0DCBE8A40}" srcOrd="1" destOrd="0" presId="urn:microsoft.com/office/officeart/2005/8/layout/orgChart1"/>
    <dgm:cxn modelId="{D1C9D174-4F69-4AAC-A7F8-C5AF15AD8967}" type="presParOf" srcId="{0F0617F1-B874-4A9A-8737-24E0DCBE8A40}" destId="{63FCF71B-AC4F-4ABB-9729-BE78FDBA0D23}" srcOrd="0" destOrd="0" presId="urn:microsoft.com/office/officeart/2005/8/layout/orgChart1"/>
    <dgm:cxn modelId="{65CF3C13-6377-45A2-BF94-BFDC08EE6EC5}" type="presParOf" srcId="{63FCF71B-AC4F-4ABB-9729-BE78FDBA0D23}" destId="{9EF81FCE-B65D-4EE9-AADE-A098F88AFB13}" srcOrd="0" destOrd="0" presId="urn:microsoft.com/office/officeart/2005/8/layout/orgChart1"/>
    <dgm:cxn modelId="{A22B5FE3-58AC-4838-A72E-F19A5A7AD400}" type="presParOf" srcId="{63FCF71B-AC4F-4ABB-9729-BE78FDBA0D23}" destId="{91056A79-4C71-4CCA-AEEA-54285601FE52}" srcOrd="1" destOrd="0" presId="urn:microsoft.com/office/officeart/2005/8/layout/orgChart1"/>
    <dgm:cxn modelId="{3ADAB960-7E5F-468E-AB13-5E63FDC04EA9}" type="presParOf" srcId="{0F0617F1-B874-4A9A-8737-24E0DCBE8A40}" destId="{BC230B16-5CE9-48AC-A37F-54E626E02A62}" srcOrd="1" destOrd="0" presId="urn:microsoft.com/office/officeart/2005/8/layout/orgChart1"/>
    <dgm:cxn modelId="{341BFCAA-1E3A-4D4D-99DB-8935809C38C4}" type="presParOf" srcId="{0F0617F1-B874-4A9A-8737-24E0DCBE8A40}" destId="{DAFD2988-B2C3-4708-BE9C-44B4D5704A3F}" srcOrd="2" destOrd="0" presId="urn:microsoft.com/office/officeart/2005/8/layout/orgChart1"/>
    <dgm:cxn modelId="{F8C2A5F1-390E-4204-9272-49C5BEB2D7D4}" type="presParOf" srcId="{6C400BFA-9A4F-4317-8442-36922D1D5EB2}" destId="{1E30C21F-A59C-4724-B6AA-9B19F08D2175}" srcOrd="2" destOrd="0" presId="urn:microsoft.com/office/officeart/2005/8/layout/orgChart1"/>
    <dgm:cxn modelId="{5467A643-81A4-4ED7-BD1C-98764D8B929C}" type="presParOf" srcId="{6C400BFA-9A4F-4317-8442-36922D1D5EB2}" destId="{8C4D4EDC-61B2-4086-926C-0EA9A297D4FA}" srcOrd="3" destOrd="0" presId="urn:microsoft.com/office/officeart/2005/8/layout/orgChart1"/>
    <dgm:cxn modelId="{A68DB744-9054-484F-833A-45A49B92B345}" type="presParOf" srcId="{8C4D4EDC-61B2-4086-926C-0EA9A297D4FA}" destId="{24699DE6-A2AB-42A4-B1AA-D4C2D7879B04}" srcOrd="0" destOrd="0" presId="urn:microsoft.com/office/officeart/2005/8/layout/orgChart1"/>
    <dgm:cxn modelId="{8718D342-DDEC-46B1-A79F-B90254043BF9}" type="presParOf" srcId="{24699DE6-A2AB-42A4-B1AA-D4C2D7879B04}" destId="{07FEB94F-2ED7-4A78-9687-758C5FF4641B}" srcOrd="0" destOrd="0" presId="urn:microsoft.com/office/officeart/2005/8/layout/orgChart1"/>
    <dgm:cxn modelId="{6B4E7A37-2F18-45CC-BEF5-BCF113284823}" type="presParOf" srcId="{24699DE6-A2AB-42A4-B1AA-D4C2D7879B04}" destId="{02DF90E0-F4E7-4DD6-93F1-B5A78E83573F}" srcOrd="1" destOrd="0" presId="urn:microsoft.com/office/officeart/2005/8/layout/orgChart1"/>
    <dgm:cxn modelId="{0AB4E01B-750B-436D-9380-5B3A693F994D}" type="presParOf" srcId="{8C4D4EDC-61B2-4086-926C-0EA9A297D4FA}" destId="{7E2A739F-B135-49A8-857C-09BE549CAA79}" srcOrd="1" destOrd="0" presId="urn:microsoft.com/office/officeart/2005/8/layout/orgChart1"/>
    <dgm:cxn modelId="{03B47A12-19BC-4E42-B252-C91BA6978DD2}" type="presParOf" srcId="{8C4D4EDC-61B2-4086-926C-0EA9A297D4FA}" destId="{9127B74A-86CC-445A-933C-EBD0E9719E18}" srcOrd="2" destOrd="0" presId="urn:microsoft.com/office/officeart/2005/8/layout/orgChart1"/>
    <dgm:cxn modelId="{CAAD2E0D-02FF-40AE-9E24-5B5DF6790D2C}" type="presParOf" srcId="{9127B74A-86CC-445A-933C-EBD0E9719E18}" destId="{07764EF6-834E-426F-8F2D-1E7D4A8A4587}" srcOrd="0" destOrd="0" presId="urn:microsoft.com/office/officeart/2005/8/layout/orgChart1"/>
    <dgm:cxn modelId="{F1DD7DC4-2573-4501-AFD6-0B2F36CFD476}" type="presParOf" srcId="{9127B74A-86CC-445A-933C-EBD0E9719E18}" destId="{9EE5AB81-162B-4EC7-8106-402D0AE6B4B6}" srcOrd="1" destOrd="0" presId="urn:microsoft.com/office/officeart/2005/8/layout/orgChart1"/>
    <dgm:cxn modelId="{0F5DD0A2-0C4A-46DF-930C-57BC4E85E5E6}" type="presParOf" srcId="{9EE5AB81-162B-4EC7-8106-402D0AE6B4B6}" destId="{76787887-B8F4-419F-AE52-091284DCB0BB}" srcOrd="0" destOrd="0" presId="urn:microsoft.com/office/officeart/2005/8/layout/orgChart1"/>
    <dgm:cxn modelId="{EF4171C6-3B72-4BB4-8BBC-106C768243F4}" type="presParOf" srcId="{76787887-B8F4-419F-AE52-091284DCB0BB}" destId="{8A5F7DC8-0838-4580-A2F2-DC105AFC8E21}" srcOrd="0" destOrd="0" presId="urn:microsoft.com/office/officeart/2005/8/layout/orgChart1"/>
    <dgm:cxn modelId="{7A5A5CBA-F5BD-470F-8963-BC4FE1BA5152}" type="presParOf" srcId="{76787887-B8F4-419F-AE52-091284DCB0BB}" destId="{2B0FAA13-CE4A-45DA-8254-927E818D0DD3}" srcOrd="1" destOrd="0" presId="urn:microsoft.com/office/officeart/2005/8/layout/orgChart1"/>
    <dgm:cxn modelId="{2157DEA8-9900-47CD-BD9A-68C1D415224B}" type="presParOf" srcId="{9EE5AB81-162B-4EC7-8106-402D0AE6B4B6}" destId="{EEF26EAF-7556-4029-9ED6-D4CBF444D3F1}" srcOrd="1" destOrd="0" presId="urn:microsoft.com/office/officeart/2005/8/layout/orgChart1"/>
    <dgm:cxn modelId="{39AA39CD-B4BB-4DA9-B758-CFA4F004C574}" type="presParOf" srcId="{9EE5AB81-162B-4EC7-8106-402D0AE6B4B6}" destId="{57BC459E-F1EE-4619-A803-837EC764E3D3}" srcOrd="2" destOrd="0" presId="urn:microsoft.com/office/officeart/2005/8/layout/orgChart1"/>
    <dgm:cxn modelId="{1A847B3A-242C-4213-8F07-3FD5EA837A19}" type="presParOf" srcId="{6C511F57-3208-4527-AAE2-24EAF9F5FC67}" destId="{5D6BE6F8-80CF-4D2A-96DF-FAA03B9FACB7}" srcOrd="2" destOrd="0" presId="urn:microsoft.com/office/officeart/2005/8/layout/orgChart1"/>
    <dgm:cxn modelId="{B89F0E67-6B99-4A41-9E56-0E0A37065E12}" type="presParOf" srcId="{776241EC-69EC-4737-8042-FE7900DBBB5C}" destId="{98471A46-95E1-4D9F-902B-FC2EC3796D97}" srcOrd="2" destOrd="0" presId="urn:microsoft.com/office/officeart/2005/8/layout/orgChart1"/>
    <dgm:cxn modelId="{66FB04D5-54EE-448F-8898-AB28A09D8FAF}" type="presParOf" srcId="{776241EC-69EC-4737-8042-FE7900DBBB5C}" destId="{9DD56CFE-658D-457E-AF24-319BC600DF1A}" srcOrd="3" destOrd="0" presId="urn:microsoft.com/office/officeart/2005/8/layout/orgChart1"/>
    <dgm:cxn modelId="{AB0E75B5-5B96-41D4-87C1-7DB0B273F81E}" type="presParOf" srcId="{9DD56CFE-658D-457E-AF24-319BC600DF1A}" destId="{88EC6F68-1BCD-46C4-A73E-36057B04E24B}" srcOrd="0" destOrd="0" presId="urn:microsoft.com/office/officeart/2005/8/layout/orgChart1"/>
    <dgm:cxn modelId="{2C189726-4818-4C41-8387-9DF3D9F60CFE}" type="presParOf" srcId="{88EC6F68-1BCD-46C4-A73E-36057B04E24B}" destId="{A359B519-1F0F-4401-8CD3-8ACF9C964585}" srcOrd="0" destOrd="0" presId="urn:microsoft.com/office/officeart/2005/8/layout/orgChart1"/>
    <dgm:cxn modelId="{2BE631AE-1FA8-4F0D-9328-B0B2C8AA18B8}" type="presParOf" srcId="{88EC6F68-1BCD-46C4-A73E-36057B04E24B}" destId="{440874F7-F97B-4A7B-8651-70B91E96F680}" srcOrd="1" destOrd="0" presId="urn:microsoft.com/office/officeart/2005/8/layout/orgChart1"/>
    <dgm:cxn modelId="{D148CC9B-CF74-4DD4-85C5-725A55EB9EAC}" type="presParOf" srcId="{9DD56CFE-658D-457E-AF24-319BC600DF1A}" destId="{BC3491DF-1E86-4F35-B9B2-EBD0461290AA}" srcOrd="1" destOrd="0" presId="urn:microsoft.com/office/officeart/2005/8/layout/orgChart1"/>
    <dgm:cxn modelId="{898F9239-928A-479B-B196-2F3E3A76F0E5}" type="presParOf" srcId="{BC3491DF-1E86-4F35-B9B2-EBD0461290AA}" destId="{A66CE81E-3B14-4028-A8BC-2C4C0FC02624}" srcOrd="0" destOrd="0" presId="urn:microsoft.com/office/officeart/2005/8/layout/orgChart1"/>
    <dgm:cxn modelId="{FBF5F042-7844-4A21-8B15-415B25ACF0FE}" type="presParOf" srcId="{BC3491DF-1E86-4F35-B9B2-EBD0461290AA}" destId="{1414D337-BA4D-43AC-A8C4-8C15A843402E}" srcOrd="1" destOrd="0" presId="urn:microsoft.com/office/officeart/2005/8/layout/orgChart1"/>
    <dgm:cxn modelId="{1E96D0F5-2C42-43E8-8E84-D24A48DD8533}" type="presParOf" srcId="{1414D337-BA4D-43AC-A8C4-8C15A843402E}" destId="{53E83572-9605-43B3-8DFB-F6A6F32CDFCA}" srcOrd="0" destOrd="0" presId="urn:microsoft.com/office/officeart/2005/8/layout/orgChart1"/>
    <dgm:cxn modelId="{0FA141F3-B6CB-4226-B409-16356E72ABA9}" type="presParOf" srcId="{53E83572-9605-43B3-8DFB-F6A6F32CDFCA}" destId="{1FA21F8E-B94F-46B3-8E4B-BDE4E71676FC}" srcOrd="0" destOrd="0" presId="urn:microsoft.com/office/officeart/2005/8/layout/orgChart1"/>
    <dgm:cxn modelId="{7F22CCD6-4EFB-4C29-A713-00414509714B}" type="presParOf" srcId="{53E83572-9605-43B3-8DFB-F6A6F32CDFCA}" destId="{85054B26-2103-452B-BFBC-FDA3FDB67896}" srcOrd="1" destOrd="0" presId="urn:microsoft.com/office/officeart/2005/8/layout/orgChart1"/>
    <dgm:cxn modelId="{6333886F-2391-4923-8E3E-346CABEBA276}" type="presParOf" srcId="{1414D337-BA4D-43AC-A8C4-8C15A843402E}" destId="{D2E17ADC-B20F-4E8D-85DC-738FC03C4E03}" srcOrd="1" destOrd="0" presId="urn:microsoft.com/office/officeart/2005/8/layout/orgChart1"/>
    <dgm:cxn modelId="{02D5B835-6680-44E2-BE58-8501B36C9427}" type="presParOf" srcId="{1414D337-BA4D-43AC-A8C4-8C15A843402E}" destId="{45F57FFE-6FE8-4C1F-8DB9-922819F7B85D}" srcOrd="2" destOrd="0" presId="urn:microsoft.com/office/officeart/2005/8/layout/orgChart1"/>
    <dgm:cxn modelId="{FF63CEEC-97EF-4F68-91D4-E96778C2039A}" type="presParOf" srcId="{45F57FFE-6FE8-4C1F-8DB9-922819F7B85D}" destId="{A52A17DD-61AB-41AC-9010-EFC048E44932}" srcOrd="0" destOrd="0" presId="urn:microsoft.com/office/officeart/2005/8/layout/orgChart1"/>
    <dgm:cxn modelId="{0676985A-C3E7-4307-984E-361955F05C22}" type="presParOf" srcId="{45F57FFE-6FE8-4C1F-8DB9-922819F7B85D}" destId="{F39F1C1F-7F10-405E-9A97-928AC2F43C6A}" srcOrd="1" destOrd="0" presId="urn:microsoft.com/office/officeart/2005/8/layout/orgChart1"/>
    <dgm:cxn modelId="{3509C739-33A9-43FE-AF9C-59067B1E3A6B}" type="presParOf" srcId="{F39F1C1F-7F10-405E-9A97-928AC2F43C6A}" destId="{FAE146CA-099F-4AAD-AAF8-2C29DD8E194A}" srcOrd="0" destOrd="0" presId="urn:microsoft.com/office/officeart/2005/8/layout/orgChart1"/>
    <dgm:cxn modelId="{2915855D-18AC-483B-AF10-65C688C77A0C}" type="presParOf" srcId="{FAE146CA-099F-4AAD-AAF8-2C29DD8E194A}" destId="{878CA222-FD09-4720-9910-8A3E4856FD08}" srcOrd="0" destOrd="0" presId="urn:microsoft.com/office/officeart/2005/8/layout/orgChart1"/>
    <dgm:cxn modelId="{249BE6BA-B750-4230-B75C-6BDB75027D4A}" type="presParOf" srcId="{FAE146CA-099F-4AAD-AAF8-2C29DD8E194A}" destId="{C902EEE0-CBFB-48AF-AC23-B950457035C2}" srcOrd="1" destOrd="0" presId="urn:microsoft.com/office/officeart/2005/8/layout/orgChart1"/>
    <dgm:cxn modelId="{D128AFE0-963B-4386-A18D-751053C7DEEE}" type="presParOf" srcId="{F39F1C1F-7F10-405E-9A97-928AC2F43C6A}" destId="{0320DE3D-E386-4BB1-8070-A41966D4ECFA}" srcOrd="1" destOrd="0" presId="urn:microsoft.com/office/officeart/2005/8/layout/orgChart1"/>
    <dgm:cxn modelId="{2004004A-D5D4-406F-B05C-D2A1B36606E0}" type="presParOf" srcId="{0320DE3D-E386-4BB1-8070-A41966D4ECFA}" destId="{6ABC478C-DC5B-4F2A-8801-D7020487480E}" srcOrd="0" destOrd="0" presId="urn:microsoft.com/office/officeart/2005/8/layout/orgChart1"/>
    <dgm:cxn modelId="{AE582E7C-07B7-4AD5-9558-26A4F53B9CEF}" type="presParOf" srcId="{0320DE3D-E386-4BB1-8070-A41966D4ECFA}" destId="{4B948FCF-E7C3-4B01-A549-7A02BAF42F2B}" srcOrd="1" destOrd="0" presId="urn:microsoft.com/office/officeart/2005/8/layout/orgChart1"/>
    <dgm:cxn modelId="{EF55FC7E-BEAF-4B49-9383-10908721C8F9}" type="presParOf" srcId="{4B948FCF-E7C3-4B01-A549-7A02BAF42F2B}" destId="{470704D6-734E-4178-A1D5-E8AED9E06891}" srcOrd="0" destOrd="0" presId="urn:microsoft.com/office/officeart/2005/8/layout/orgChart1"/>
    <dgm:cxn modelId="{6C417EDE-F63D-48D8-B33C-437240D93214}" type="presParOf" srcId="{470704D6-734E-4178-A1D5-E8AED9E06891}" destId="{2B85FCFA-0BDE-4769-ACE6-2909B3CBDF28}" srcOrd="0" destOrd="0" presId="urn:microsoft.com/office/officeart/2005/8/layout/orgChart1"/>
    <dgm:cxn modelId="{E17296C0-29FE-411F-B717-E7110C552C2A}" type="presParOf" srcId="{470704D6-734E-4178-A1D5-E8AED9E06891}" destId="{59B26487-CF19-4375-B49A-D4D60BD8E49A}" srcOrd="1" destOrd="0" presId="urn:microsoft.com/office/officeart/2005/8/layout/orgChart1"/>
    <dgm:cxn modelId="{B68D2139-AF6F-4049-87F5-40B822FA83AE}" type="presParOf" srcId="{4B948FCF-E7C3-4B01-A549-7A02BAF42F2B}" destId="{CF3B946F-07A0-42EF-845B-A2050DE139D8}" srcOrd="1" destOrd="0" presId="urn:microsoft.com/office/officeart/2005/8/layout/orgChart1"/>
    <dgm:cxn modelId="{59059F9E-8C32-43E6-BC3A-9A844A1AF568}" type="presParOf" srcId="{4B948FCF-E7C3-4B01-A549-7A02BAF42F2B}" destId="{099D52C2-B074-48B5-BBA1-D92D0779AFF6}" srcOrd="2" destOrd="0" presId="urn:microsoft.com/office/officeart/2005/8/layout/orgChart1"/>
    <dgm:cxn modelId="{FA4FA3CC-6C76-4E6A-BDD8-7C71177D91F5}" type="presParOf" srcId="{F39F1C1F-7F10-405E-9A97-928AC2F43C6A}" destId="{BDB11102-F802-435E-8C0D-99E8C7FA3528}" srcOrd="2" destOrd="0" presId="urn:microsoft.com/office/officeart/2005/8/layout/orgChart1"/>
    <dgm:cxn modelId="{DB7E71F4-1318-44B5-8F7C-6BE549969259}" type="presParOf" srcId="{9DD56CFE-658D-457E-AF24-319BC600DF1A}" destId="{156B4380-E0D3-4DA4-A2CF-021FA9F668E5}" srcOrd="2" destOrd="0" presId="urn:microsoft.com/office/officeart/2005/8/layout/orgChart1"/>
    <dgm:cxn modelId="{844FC60E-5100-4872-A5ED-24EFE9033F8B}" type="presParOf" srcId="{AA7853FF-BC26-4F54-BB60-1FFA6BDAC86C}" destId="{25A51DDB-7BEF-423E-AC68-A0569BCF76A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C478C-DC5B-4F2A-8801-D7020487480E}">
      <dsp:nvSpPr>
        <dsp:cNvPr id="0" name=""/>
        <dsp:cNvSpPr/>
      </dsp:nvSpPr>
      <dsp:spPr>
        <a:xfrm>
          <a:off x="9969152" y="5950268"/>
          <a:ext cx="91440" cy="3739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39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2A17DD-61AB-41AC-9010-EFC048E44932}">
      <dsp:nvSpPr>
        <dsp:cNvPr id="0" name=""/>
        <dsp:cNvSpPr/>
      </dsp:nvSpPr>
      <dsp:spPr>
        <a:xfrm>
          <a:off x="10905254" y="4685925"/>
          <a:ext cx="186980" cy="819151"/>
        </a:xfrm>
        <a:custGeom>
          <a:avLst/>
          <a:gdLst/>
          <a:ahLst/>
          <a:cxnLst/>
          <a:rect l="0" t="0" r="0" b="0"/>
          <a:pathLst>
            <a:path>
              <a:moveTo>
                <a:pt x="186980" y="0"/>
              </a:moveTo>
              <a:lnTo>
                <a:pt x="186980" y="819151"/>
              </a:lnTo>
              <a:lnTo>
                <a:pt x="0" y="8191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6CE81E-3B14-4028-A8BC-2C4C0FC02624}">
      <dsp:nvSpPr>
        <dsp:cNvPr id="0" name=""/>
        <dsp:cNvSpPr/>
      </dsp:nvSpPr>
      <dsp:spPr>
        <a:xfrm>
          <a:off x="11046515" y="3421583"/>
          <a:ext cx="91440" cy="3739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39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471A46-95E1-4D9F-902B-FC2EC3796D97}">
      <dsp:nvSpPr>
        <dsp:cNvPr id="0" name=""/>
        <dsp:cNvSpPr/>
      </dsp:nvSpPr>
      <dsp:spPr>
        <a:xfrm>
          <a:off x="8937510" y="2157240"/>
          <a:ext cx="1264342" cy="8191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9151"/>
              </a:lnTo>
              <a:lnTo>
                <a:pt x="1264342" y="8191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764EF6-834E-426F-8F2D-1E7D4A8A4587}">
      <dsp:nvSpPr>
        <dsp:cNvPr id="0" name=""/>
        <dsp:cNvSpPr/>
      </dsp:nvSpPr>
      <dsp:spPr>
        <a:xfrm>
          <a:off x="7673167" y="5950268"/>
          <a:ext cx="186980" cy="819151"/>
        </a:xfrm>
        <a:custGeom>
          <a:avLst/>
          <a:gdLst/>
          <a:ahLst/>
          <a:cxnLst/>
          <a:rect l="0" t="0" r="0" b="0"/>
          <a:pathLst>
            <a:path>
              <a:moveTo>
                <a:pt x="186980" y="0"/>
              </a:moveTo>
              <a:lnTo>
                <a:pt x="186980" y="819151"/>
              </a:lnTo>
              <a:lnTo>
                <a:pt x="0" y="8191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30C21F-A59C-4724-B6AA-9B19F08D2175}">
      <dsp:nvSpPr>
        <dsp:cNvPr id="0" name=""/>
        <dsp:cNvSpPr/>
      </dsp:nvSpPr>
      <dsp:spPr>
        <a:xfrm>
          <a:off x="5705422" y="4685925"/>
          <a:ext cx="1264342" cy="8191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9151"/>
              </a:lnTo>
              <a:lnTo>
                <a:pt x="1264342" y="8191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CE420D-55A0-4F8E-8A88-5547EDC548B6}">
      <dsp:nvSpPr>
        <dsp:cNvPr id="0" name=""/>
        <dsp:cNvSpPr/>
      </dsp:nvSpPr>
      <dsp:spPr>
        <a:xfrm>
          <a:off x="4441080" y="5950268"/>
          <a:ext cx="186980" cy="819151"/>
        </a:xfrm>
        <a:custGeom>
          <a:avLst/>
          <a:gdLst/>
          <a:ahLst/>
          <a:cxnLst/>
          <a:rect l="0" t="0" r="0" b="0"/>
          <a:pathLst>
            <a:path>
              <a:moveTo>
                <a:pt x="186980" y="0"/>
              </a:moveTo>
              <a:lnTo>
                <a:pt x="186980" y="819151"/>
              </a:lnTo>
              <a:lnTo>
                <a:pt x="0" y="8191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A77312-534A-4C8E-A182-F7C30B907DE7}">
      <dsp:nvSpPr>
        <dsp:cNvPr id="0" name=""/>
        <dsp:cNvSpPr/>
      </dsp:nvSpPr>
      <dsp:spPr>
        <a:xfrm>
          <a:off x="5518442" y="4685925"/>
          <a:ext cx="186980" cy="819151"/>
        </a:xfrm>
        <a:custGeom>
          <a:avLst/>
          <a:gdLst/>
          <a:ahLst/>
          <a:cxnLst/>
          <a:rect l="0" t="0" r="0" b="0"/>
          <a:pathLst>
            <a:path>
              <a:moveTo>
                <a:pt x="186980" y="0"/>
              </a:moveTo>
              <a:lnTo>
                <a:pt x="186980" y="819151"/>
              </a:lnTo>
              <a:lnTo>
                <a:pt x="0" y="8191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D935CC-928F-41D4-9C73-07606C3DDB77}">
      <dsp:nvSpPr>
        <dsp:cNvPr id="0" name=""/>
        <dsp:cNvSpPr/>
      </dsp:nvSpPr>
      <dsp:spPr>
        <a:xfrm>
          <a:off x="5659702" y="3421583"/>
          <a:ext cx="91440" cy="3739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39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80288-8E5F-478E-83FA-5FBADBB2DCA5}">
      <dsp:nvSpPr>
        <dsp:cNvPr id="0" name=""/>
        <dsp:cNvSpPr/>
      </dsp:nvSpPr>
      <dsp:spPr>
        <a:xfrm>
          <a:off x="6595805" y="2157240"/>
          <a:ext cx="2341705" cy="819151"/>
        </a:xfrm>
        <a:custGeom>
          <a:avLst/>
          <a:gdLst/>
          <a:ahLst/>
          <a:cxnLst/>
          <a:rect l="0" t="0" r="0" b="0"/>
          <a:pathLst>
            <a:path>
              <a:moveTo>
                <a:pt x="2341705" y="0"/>
              </a:moveTo>
              <a:lnTo>
                <a:pt x="2341705" y="819151"/>
              </a:lnTo>
              <a:lnTo>
                <a:pt x="0" y="8191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C1F2FE-2DBC-4430-9169-64EE1210BD2C}">
      <dsp:nvSpPr>
        <dsp:cNvPr id="0" name=""/>
        <dsp:cNvSpPr/>
      </dsp:nvSpPr>
      <dsp:spPr>
        <a:xfrm>
          <a:off x="8891790" y="892897"/>
          <a:ext cx="91440" cy="3739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39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CD843F-9999-43BE-8F70-8D9CB6EEFEED}">
      <dsp:nvSpPr>
        <dsp:cNvPr id="0" name=""/>
        <dsp:cNvSpPr/>
      </dsp:nvSpPr>
      <dsp:spPr>
        <a:xfrm>
          <a:off x="8047127" y="2515"/>
          <a:ext cx="1780764" cy="8903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المبادرة الوطنية</a:t>
          </a:r>
          <a:endParaRPr kumimoji="0" lang="en-BZ" altLang="ar-EG" sz="1000" b="1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للمشروعات الخضراء الذكية </a:t>
          </a:r>
          <a:endParaRPr kumimoji="0" lang="en-US" altLang="ar-EG" sz="10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47127" y="2515"/>
        <a:ext cx="1780764" cy="890382"/>
      </dsp:txXfrm>
    </dsp:sp>
    <dsp:sp modelId="{3DAED174-591D-4622-9135-6FB2C57C8B86}">
      <dsp:nvSpPr>
        <dsp:cNvPr id="0" name=""/>
        <dsp:cNvSpPr/>
      </dsp:nvSpPr>
      <dsp:spPr>
        <a:xfrm>
          <a:off x="8047127" y="1266858"/>
          <a:ext cx="1780764" cy="8903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مواد بناء خضراء ومستدامة وصديقة للبيئة لتطبيقات هندسية مختلفة</a:t>
          </a:r>
          <a:endParaRPr kumimoji="0" lang="en-US" altLang="ar-EG" sz="10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47127" y="1266858"/>
        <a:ext cx="1780764" cy="890382"/>
      </dsp:txXfrm>
    </dsp:sp>
    <dsp:sp modelId="{BEEBDE20-65AF-433E-BB5D-1E1DA5625204}">
      <dsp:nvSpPr>
        <dsp:cNvPr id="0" name=""/>
        <dsp:cNvSpPr/>
      </dsp:nvSpPr>
      <dsp:spPr>
        <a:xfrm>
          <a:off x="4815040" y="2531201"/>
          <a:ext cx="1780764" cy="8903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مواد بناء خضراء ومستدامة من الخرسانة الخلوية الخفيفة</a:t>
          </a:r>
          <a:endParaRPr kumimoji="0" lang="en-US" altLang="ar-EG" sz="10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15040" y="2531201"/>
        <a:ext cx="1780764" cy="890382"/>
      </dsp:txXfrm>
    </dsp:sp>
    <dsp:sp modelId="{A4DD2D5C-F2BF-4BB3-99D5-5B843C308697}">
      <dsp:nvSpPr>
        <dsp:cNvPr id="0" name=""/>
        <dsp:cNvSpPr/>
      </dsp:nvSpPr>
      <dsp:spPr>
        <a:xfrm>
          <a:off x="4815040" y="3795543"/>
          <a:ext cx="1780764" cy="8903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just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Symbol" panose="05050102010706020507" pitchFamily="18" charset="2"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خفيفة الوزن</a:t>
          </a:r>
        </a:p>
        <a:p>
          <a:pPr marL="0" marR="0" lvl="0" indent="0" algn="just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Symbol" panose="05050102010706020507" pitchFamily="18" charset="2"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عازلة للحرارة والصوت</a:t>
          </a:r>
        </a:p>
        <a:p>
          <a:pPr marL="0" marR="0" lvl="0" indent="0" algn="just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Symbol" panose="05050102010706020507" pitchFamily="18" charset="2"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موفرة للطاقة</a:t>
          </a:r>
        </a:p>
        <a:p>
          <a:pPr marL="0" marR="0" lvl="0" indent="0" algn="just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Symbol" panose="05050102010706020507" pitchFamily="18" charset="2"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صديقة للبيئة</a:t>
          </a:r>
        </a:p>
        <a:p>
          <a:pPr marL="0" marR="0" lvl="0" indent="0" algn="just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Symbol" panose="05050102010706020507" pitchFamily="18" charset="2"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منتجات متنوعة حسب الحاجة</a:t>
          </a:r>
          <a:endParaRPr kumimoji="0" lang="en-US" altLang="ar-EG" sz="10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15040" y="3795543"/>
        <a:ext cx="1780764" cy="890382"/>
      </dsp:txXfrm>
    </dsp:sp>
    <dsp:sp modelId="{C5B17E70-615B-491D-AFDD-87A87D8B90DC}">
      <dsp:nvSpPr>
        <dsp:cNvPr id="0" name=""/>
        <dsp:cNvSpPr/>
      </dsp:nvSpPr>
      <dsp:spPr>
        <a:xfrm>
          <a:off x="3737678" y="5059886"/>
          <a:ext cx="1780764" cy="8903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بدون اضافة تراب الاسمنت</a:t>
          </a:r>
          <a:endParaRPr kumimoji="0" lang="en-US" altLang="ar-EG" sz="10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37678" y="5059886"/>
        <a:ext cx="1780764" cy="890382"/>
      </dsp:txXfrm>
    </dsp:sp>
    <dsp:sp modelId="{9EF81FCE-B65D-4EE9-AADE-A098F88AFB13}">
      <dsp:nvSpPr>
        <dsp:cNvPr id="0" name=""/>
        <dsp:cNvSpPr/>
      </dsp:nvSpPr>
      <dsp:spPr>
        <a:xfrm>
          <a:off x="2660315" y="6324229"/>
          <a:ext cx="1780764" cy="8903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منتجات مختلفة</a:t>
          </a: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وحدات بنائية خفيفة</a:t>
          </a: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مقاسات مختلفة</a:t>
          </a: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خرسانة رغوية</a:t>
          </a: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خلطات خرسانية خفيفة للتطبيقات المختلفة</a:t>
          </a:r>
          <a:endParaRPr kumimoji="0" lang="en-US" altLang="ar-EG" sz="1000" b="1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ar-EG" sz="10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60315" y="6324229"/>
        <a:ext cx="1780764" cy="890382"/>
      </dsp:txXfrm>
    </dsp:sp>
    <dsp:sp modelId="{07FEB94F-2ED7-4A78-9687-758C5FF4641B}">
      <dsp:nvSpPr>
        <dsp:cNvPr id="0" name=""/>
        <dsp:cNvSpPr/>
      </dsp:nvSpPr>
      <dsp:spPr>
        <a:xfrm>
          <a:off x="6969765" y="5059886"/>
          <a:ext cx="1780764" cy="8903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باضافة نسبة من تراب الاسمنت بدلا من الاسمنت للحصول على خواص محسنة (مراعاة الاشتراطات البيئية)</a:t>
          </a:r>
          <a:endParaRPr kumimoji="0" lang="en-US" altLang="ar-EG" sz="10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69765" y="5059886"/>
        <a:ext cx="1780764" cy="890382"/>
      </dsp:txXfrm>
    </dsp:sp>
    <dsp:sp modelId="{8A5F7DC8-0838-4580-A2F2-DC105AFC8E21}">
      <dsp:nvSpPr>
        <dsp:cNvPr id="0" name=""/>
        <dsp:cNvSpPr/>
      </dsp:nvSpPr>
      <dsp:spPr>
        <a:xfrm>
          <a:off x="5892403" y="6324229"/>
          <a:ext cx="1780764" cy="8903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منتجات مختلفة</a:t>
          </a: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وحدات بنائية خفيفة</a:t>
          </a: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مقاسات مختلفة</a:t>
          </a: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خرسانة رغوية</a:t>
          </a: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خلطات خرسانية خفيفة للتطبيقات المختلفة</a:t>
          </a:r>
          <a:endParaRPr kumimoji="0" lang="en-US" altLang="ar-EG" sz="10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92403" y="6324229"/>
        <a:ext cx="1780764" cy="890382"/>
      </dsp:txXfrm>
    </dsp:sp>
    <dsp:sp modelId="{A359B519-1F0F-4401-8CD3-8ACF9C964585}">
      <dsp:nvSpPr>
        <dsp:cNvPr id="0" name=""/>
        <dsp:cNvSpPr/>
      </dsp:nvSpPr>
      <dsp:spPr>
        <a:xfrm>
          <a:off x="10201852" y="2531201"/>
          <a:ext cx="1780764" cy="8903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مواد بناء خضراء ومستدامة من ناتج هدم المبانى بدون اسمنت وباستخدام رابط من الجيوبوليمر</a:t>
          </a:r>
          <a:endParaRPr kumimoji="0" lang="en-US" altLang="ar-EG" sz="10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201852" y="2531201"/>
        <a:ext cx="1780764" cy="890382"/>
      </dsp:txXfrm>
    </dsp:sp>
    <dsp:sp modelId="{1FA21F8E-B94F-46B3-8E4B-BDE4E71676FC}">
      <dsp:nvSpPr>
        <dsp:cNvPr id="0" name=""/>
        <dsp:cNvSpPr/>
      </dsp:nvSpPr>
      <dsp:spPr>
        <a:xfrm>
          <a:off x="10201852" y="3795543"/>
          <a:ext cx="1780764" cy="8903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Symbol" panose="05050102010706020507" pitchFamily="18" charset="2"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صديق للبئية</a:t>
          </a: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Symbol" panose="05050102010706020507" pitchFamily="18" charset="2"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منتجات متنوعة</a:t>
          </a: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Symbol" panose="05050102010706020507" pitchFamily="18" charset="2"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موفرة للطاقة</a:t>
          </a: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Symbol" panose="05050102010706020507" pitchFamily="18" charset="2"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قليلة الانبعاثات</a:t>
          </a:r>
          <a:endParaRPr kumimoji="0" lang="en-US" altLang="ar-EG" sz="10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201852" y="3795543"/>
        <a:ext cx="1780764" cy="890382"/>
      </dsp:txXfrm>
    </dsp:sp>
    <dsp:sp modelId="{878CA222-FD09-4720-9910-8A3E4856FD08}">
      <dsp:nvSpPr>
        <dsp:cNvPr id="0" name=""/>
        <dsp:cNvSpPr/>
      </dsp:nvSpPr>
      <dsp:spPr>
        <a:xfrm>
          <a:off x="9124490" y="5059886"/>
          <a:ext cx="1780764" cy="8903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تجميع وتصنيف وتكسيروتصميم خلطات حسب الغرض مع مادة لاحمة من الجيوبوليمر</a:t>
          </a:r>
          <a:endParaRPr kumimoji="0" lang="en-US" altLang="ar-EG" sz="10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24490" y="5059886"/>
        <a:ext cx="1780764" cy="890382"/>
      </dsp:txXfrm>
    </dsp:sp>
    <dsp:sp modelId="{2B85FCFA-0BDE-4769-ACE6-2909B3CBDF28}">
      <dsp:nvSpPr>
        <dsp:cNvPr id="0" name=""/>
        <dsp:cNvSpPr/>
      </dsp:nvSpPr>
      <dsp:spPr>
        <a:xfrm>
          <a:off x="9124490" y="6324229"/>
          <a:ext cx="1780764" cy="8903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منتجات مختلفة</a:t>
          </a:r>
        </a:p>
        <a:p>
          <a:pPr marL="0" marR="0" lvl="0" indent="0" algn="ctr" defTabSz="914400" rtl="1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ar-EG" altLang="ar-EG" sz="10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بلدورات ، انترلوك ، وحدات بناء من الطوب المصمت ، بلوكات بناء مفرغة ،خلطات خرسانية للاغراض المختلفة</a:t>
          </a:r>
          <a:endParaRPr kumimoji="0" lang="en-US" altLang="ar-EG" sz="10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24490" y="6324229"/>
        <a:ext cx="1780764" cy="8903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CDDEF9AB-9978-B94E-0553-9444A668DC4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ar-EG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25DF75C-6BBE-CF76-010A-FDBF7330E1A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BCF4192C-6759-4CBE-B854-E3057A6D4FEC}" type="datetimeFigureOut">
              <a:rPr lang="ar-SA" altLang="ar-EG"/>
              <a:pPr/>
              <a:t>26/03/1444</a:t>
            </a:fld>
            <a:endParaRPr lang="fr-CI" altLang="ar-EG"/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1FA9F514-9CBA-F4EB-1897-4168F2381AF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ar-EG"/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8F6E29B0-8B18-D322-423E-6EA65113434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BAD1D606-A34D-41A8-8EFD-22DFF017FFA3}" type="slidenum">
              <a:rPr lang="ar-SA" altLang="ar-EG"/>
              <a:pPr/>
              <a:t>‹#›</a:t>
            </a:fld>
            <a:endParaRPr lang="fr-CI" alt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C0B97E0-0BEA-9AAF-3FEE-58D06A472C9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ar-EG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AF23631-574C-D095-13CD-85B44D2B8D6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633460FF-712F-4DFD-9D60-A877759610CA}" type="datetimeFigureOut">
              <a:rPr lang="ar-SA" altLang="ar-EG"/>
              <a:pPr/>
              <a:t>26/03/1444</a:t>
            </a:fld>
            <a:endParaRPr lang="fr-CI" altLang="ar-EG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100590DD-1A2D-BC2C-36CA-67A74ADD44BF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004888" y="685800"/>
            <a:ext cx="48482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3AE0C023-B839-CF71-B927-03B353770B0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EG"/>
              <a:t>Click to edit Master text styles</a:t>
            </a:r>
          </a:p>
          <a:p>
            <a:pPr lvl="1"/>
            <a:r>
              <a:rPr lang="en-US" altLang="ar-EG"/>
              <a:t>Second level</a:t>
            </a:r>
          </a:p>
          <a:p>
            <a:pPr lvl="2"/>
            <a:r>
              <a:rPr lang="en-US" altLang="ar-EG"/>
              <a:t>Third level</a:t>
            </a:r>
          </a:p>
          <a:p>
            <a:pPr lvl="3"/>
            <a:r>
              <a:rPr lang="en-US" altLang="ar-EG"/>
              <a:t>Fourth level</a:t>
            </a:r>
          </a:p>
          <a:p>
            <a:pPr lvl="4"/>
            <a:r>
              <a:rPr lang="en-US" altLang="ar-EG"/>
              <a:t>Fifth level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E436790E-A8BB-B683-56E9-84C099E79FD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ar-EG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DA9294AE-BF88-A61F-E665-107CB53F21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437DE018-D29E-46FA-8481-C99527179BD6}" type="slidenum">
              <a:rPr lang="ar-SA" altLang="ar-EG"/>
              <a:pPr/>
              <a:t>‹#›</a:t>
            </a:fld>
            <a:endParaRPr lang="fr-CI" alt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26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619460" algn="l" rtl="0" fontAlgn="base">
      <a:spcBef>
        <a:spcPct val="30000"/>
      </a:spcBef>
      <a:spcAft>
        <a:spcPct val="0"/>
      </a:spcAft>
      <a:defRPr sz="1626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1238921" algn="l" rtl="0" fontAlgn="base">
      <a:spcBef>
        <a:spcPct val="30000"/>
      </a:spcBef>
      <a:spcAft>
        <a:spcPct val="0"/>
      </a:spcAft>
      <a:defRPr sz="1626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858381" algn="l" rtl="0" fontAlgn="base">
      <a:spcBef>
        <a:spcPct val="30000"/>
      </a:spcBef>
      <a:spcAft>
        <a:spcPct val="0"/>
      </a:spcAft>
      <a:defRPr sz="1626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2477841" algn="l" rtl="0" fontAlgn="base">
      <a:spcBef>
        <a:spcPct val="30000"/>
      </a:spcBef>
      <a:spcAft>
        <a:spcPct val="0"/>
      </a:spcAft>
      <a:defRPr sz="1626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3097301" algn="l" defTabSz="1238921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6pPr>
    <a:lvl7pPr marL="3716762" algn="l" defTabSz="1238921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7pPr>
    <a:lvl8pPr marL="4336222" algn="l" defTabSz="1238921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8pPr>
    <a:lvl9pPr marL="4955682" algn="l" defTabSz="1238921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0D5CF073-62BC-DF84-F774-6F0F7238439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D0774529-216F-BB2E-C9CB-43DABEC634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59FF78AF-4F6A-38DD-4B6F-97B2DBB20F1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147CF0FB-4990-C394-55B7-9249330B20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D06699BB-41E7-440B-FB79-21FC6BAAF3B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1387D134-A800-E55D-B373-174A99B3A7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BE1467FF-357D-25FE-D580-5139C8FC18D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A7015A54-E4AE-0D16-83DA-8E525D31C3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3FE2D17D-B8A4-870F-BE46-C1B3EA7C2F4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8CE8C6FA-7AAB-E594-AA1B-75B30BE1EA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166469F4-AF72-8AB3-961C-75B7C58996D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D9E40D4C-E565-41F9-6553-5CA70E4704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C3C457C2-BDA2-C078-6B49-FBA48C2A7ED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F743F7B4-7262-1255-9F42-CD4E486E2F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7D908533-533D-E3B0-432D-733678CA04E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B610B299-339C-9B41-B369-E7D2219515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593F2746-70B1-C272-A963-52C5FE64160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073E8EBC-C7EE-8A8E-7992-A2B0650B34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9F42D607-7093-B361-0ECA-6235DD27996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594F6B42-6239-8E7E-555C-D7882B81C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9DE5D472-72EA-967A-F905-625C66F57FF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E7EB6C49-599D-5D35-CD5C-2D59C68167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487BB889-991D-7629-886C-6AFF2F5097C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560688E7-A94E-EC82-0032-4AC518706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EC04F0A3-8F09-30AF-5B6B-78FDBCAF709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6EB644A7-6822-205E-82E2-552EDC431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FB4AFED7-21ED-3A35-AB8E-9C86755BFA9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B48B30AD-4E91-DC13-0AAF-4BE5BE0ADA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A11AF0AA-10C1-D007-7244-456F7078CD1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84A53D59-CB00-DF5C-B4AB-B6354B587B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45ED1DA2-A8EE-2012-7028-97A7A0E1ACE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8CE855BD-D825-4C03-A5D6-554C50B9B0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33BF8E79-94F8-14F8-F660-BFB410EB1CB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360C4E16-8ACE-DBDA-4AB7-3565097E77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9422F0E0-F446-EABC-FF06-203AFCC1902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7B1A2EFD-B53A-C07A-0083-38ED819858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21479B52-F711-0A03-373C-5463582C740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33D65C21-2EAA-F10F-FB47-F0068345EE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355F4322-0ABE-2F09-A1FA-495B3D1303E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FE4046CD-5AC9-8E58-3287-B59ACDFDA3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D24D7C28-7918-1890-F9F8-05FBF8E59FE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0140039C-6B4A-812B-315A-DA2B7A4D8D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2C4F1318-2288-DA83-A346-8B3F2B052BE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83A9C192-5BAC-3EE7-2D03-5320268482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5D1CE5A1-8BE0-C056-4872-332AE4BFEC2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11999E2C-372D-BC4E-4F9F-70011894F1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4F559967-C42F-6E29-4A3B-E4F6B8B2836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0D35C29F-9FFC-E272-C910-0D605E0530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85E4EC75-2723-B669-96F4-C475FFBB9BA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51F1F6EB-9DAB-BAC4-1779-4DA63A08E5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F0E29F11-159C-80B8-74B0-8B54D55583E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48D106CA-4C5A-E3B8-406B-E00E5C0B9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AC6AEFE9-ECCD-AED0-FA60-3EDCCEA127D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A394C607-EBFD-25FF-E63C-54AB4C3521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A99D7406-C209-3DB6-12AA-EE77DD6E7B6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43C6E27B-F454-A207-E79F-7B94C740AB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48EFF4A0-10C1-A991-C009-AD1DA461EF4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E7C5A8B2-A8B2-E500-5109-ED08CFAEB1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BFC7A99E-D4C4-19A0-B352-CA0FB00AEC7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4A8B8EF0-5998-AFDD-2E6C-8660E54BAA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1716797B-6487-8371-D589-672761D6815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7CC8AE82-E533-8543-23FA-072A76BF48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8E297C90-DB55-6AF6-802A-B571AA6364D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4715B89B-31C6-DFDF-FD41-761E533E98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39FC4191-BF1C-A0F2-ACF6-099207D0CC5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0F0E0905-39B4-13C1-AA5F-E22A107C9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540A28FE-4BB2-E3EE-C2C0-6531D8585F3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F146B43D-08B1-120D-196A-1BB41F855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ar-E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9F78CD-138D-43F1-8FB9-C8F6F59FAC73}" type="datetime8">
              <a:rPr lang="ar-EG" smtClean="0"/>
              <a:pPr>
                <a:defRPr/>
              </a:pPr>
              <a:t>21 تشرين الأول، 22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alt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2F727-1042-4E24-AB4D-A0D43375D112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10152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9DA51-D6CA-40DA-8C7E-AC93D42DF985}" type="datetime8">
              <a:rPr lang="ar-EG" smtClean="0"/>
              <a:pPr>
                <a:defRPr/>
              </a:pPr>
              <a:t>21 تشرين الأول، 22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alt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9A226-5E99-4CAE-A212-2E94DF5ED7CB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29161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8270B-9265-4DA6-8A18-BDEFF5FD9921}" type="datetime8">
              <a:rPr lang="ar-EG" smtClean="0"/>
              <a:pPr>
                <a:defRPr/>
              </a:pPr>
              <a:t>21 تشرين الأول، 22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alt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ABAEF-1C29-4667-8616-339ABB300ACD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40300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D0629A-0934-40FE-80A2-E0B7CC58C38F}" type="datetime8">
              <a:rPr lang="ar-EG" smtClean="0"/>
              <a:pPr>
                <a:defRPr/>
              </a:pPr>
              <a:t>21 تشرين الأول، 22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alt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4EE99-B2C7-474B-B6E5-BEDF962FE929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73860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686A1F-D9C8-4FC9-96B9-40AD1F73DA44}" type="datetime8">
              <a:rPr lang="ar-EG" smtClean="0"/>
              <a:pPr>
                <a:defRPr/>
              </a:pPr>
              <a:t>21 تشرين الأول، 22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alt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6EC463-463D-4C4B-8A23-F902D9B386F8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32847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72D1D5-2B7D-4915-BFF6-5A0F1E0BC704}" type="datetime8">
              <a:rPr lang="ar-EG" smtClean="0"/>
              <a:pPr>
                <a:defRPr/>
              </a:pPr>
              <a:t>21 تشرين الأول، 22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alt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1BC99-73DF-4D66-917D-72127B9724B0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29026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72E4BB-BE6A-4899-B554-091D02352F5D}" type="datetime8">
              <a:rPr lang="ar-EG" smtClean="0"/>
              <a:pPr>
                <a:defRPr/>
              </a:pPr>
              <a:t>21 تشرين الأول، 22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alt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66BF15-9BFE-4255-B754-38BC11B8A54A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9264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9AFB4B-4007-4390-96BD-0AF04001DF9B}" type="datetime8">
              <a:rPr lang="ar-EG" smtClean="0"/>
              <a:pPr>
                <a:defRPr/>
              </a:pPr>
              <a:t>21 تشرين الأول، 22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alt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9EDFB1-D7E7-4D3E-8DB3-D7FB5A5F0E91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36362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BEDDBE-CF19-4C8E-9D4F-04DAA6C456A8}" type="datetime8">
              <a:rPr lang="ar-EG" smtClean="0"/>
              <a:pPr>
                <a:defRPr/>
              </a:pPr>
              <a:t>21 تشرين الأول، 22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alt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9633A-FEA6-4129-BB4C-106F12A253A4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79002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DF8F09-014C-4DCC-8D8A-AF9DA772ECD1}" type="datetime8">
              <a:rPr lang="ar-EG" smtClean="0"/>
              <a:pPr>
                <a:defRPr/>
              </a:pPr>
              <a:t>21 تشرين الأول، 22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alt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C2DF7-69DF-42FC-AF0E-A5C4E1055B87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46606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F6A28A-278B-438B-899C-6910645E1EAF}" type="datetime8">
              <a:rPr lang="ar-EG" smtClean="0"/>
              <a:pPr>
                <a:defRPr/>
              </a:pPr>
              <a:t>21 تشرين الأول، 22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alt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D647CF-11DB-4D5F-8624-B4DC64404B5B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3854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2002945-E5B3-4E97-BA19-E00EACB9D39C}" type="datetime8">
              <a:rPr lang="ar-EG" smtClean="0"/>
              <a:pPr>
                <a:defRPr/>
              </a:pPr>
              <a:t>21 تشرين الأول، 22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alt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5335667-6EB5-45B4-AD27-848CA34CEC99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1244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1425550" rtl="1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r" defTabSz="1425550" rtl="1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cp.eamaraldelta.com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80D747-2B67-E833-083D-0AD34F541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237479-DEE0-41C6-9897-613A593F8817}" type="slidenum">
              <a:rPr lang="ar-EG"/>
              <a:pPr>
                <a:defRPr/>
              </a:pPr>
              <a:t>1</a:t>
            </a:fld>
            <a:endParaRPr lang="ar-EG"/>
          </a:p>
        </p:txBody>
      </p:sp>
      <p:pic>
        <p:nvPicPr>
          <p:cNvPr id="9221" name="Picture 2" descr="أخبار مصر.. الرئيس السيسى يوجه بوضع استراتيجية متكاملة لتطوير قطاع التمريض  - اليوم السابع">
            <a:extLst>
              <a:ext uri="{FF2B5EF4-FFF2-40B4-BE49-F238E27FC236}">
                <a16:creationId xmlns:a16="http://schemas.microsoft.com/office/drawing/2014/main" id="{88EA3CA9-8202-7363-6885-A5DA50D8F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26" y="3024850"/>
            <a:ext cx="13465671" cy="553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>
            <a:extLst>
              <a:ext uri="{FF2B5EF4-FFF2-40B4-BE49-F238E27FC236}">
                <a16:creationId xmlns:a16="http://schemas.microsoft.com/office/drawing/2014/main" id="{91FBC8AD-FAE8-F45D-9E6A-155285033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44" y="3024850"/>
            <a:ext cx="5848905" cy="313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Box 1">
            <a:extLst>
              <a:ext uri="{FF2B5EF4-FFF2-40B4-BE49-F238E27FC236}">
                <a16:creationId xmlns:a16="http://schemas.microsoft.com/office/drawing/2014/main" id="{DAC56B05-B86A-D0FB-CA54-19D35626F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9736" y="6387331"/>
            <a:ext cx="5764252" cy="215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EG" altLang="ar-EG" sz="4464" b="1">
                <a:latin typeface="Garamond" panose="02020404030301010803" pitchFamily="18" charset="0"/>
                <a:cs typeface="Times New Roman" panose="02020603050405020304" pitchFamily="18" charset="0"/>
              </a:rPr>
              <a:t>المبادرة الوطنية</a:t>
            </a:r>
          </a:p>
          <a:p>
            <a:pPr algn="ctr"/>
            <a:r>
              <a:rPr lang="ar-EG" altLang="ar-EG" sz="4464" b="1">
                <a:solidFill>
                  <a:srgbClr val="21DD4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للمشروعات الخضراء الذكية </a:t>
            </a:r>
          </a:p>
          <a:p>
            <a:pPr algn="ctr"/>
            <a:r>
              <a:rPr lang="ar-EG" altLang="ar-EG" sz="4464" b="1">
                <a:latin typeface="Garamond" panose="02020404030301010803" pitchFamily="18" charset="0"/>
                <a:cs typeface="Times New Roman" panose="02020603050405020304" pitchFamily="18" charset="0"/>
              </a:rPr>
              <a:t>(محافظة الغربية)</a:t>
            </a:r>
            <a:endParaRPr lang="en-GB" altLang="ar-EG" sz="4464" b="1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4" name="Picture 8">
            <a:extLst>
              <a:ext uri="{FF2B5EF4-FFF2-40B4-BE49-F238E27FC236}">
                <a16:creationId xmlns:a16="http://schemas.microsoft.com/office/drawing/2014/main" id="{C2ADF3E1-F10A-C928-8876-A1D50B843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32209"/>
            <a:ext cx="2657698" cy="265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0D34381-A993-A9E2-AC52-1743D3434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10460E-2986-4229-851E-3F5DB9137E08}" type="slidenum">
              <a:rPr lang="ar-EG"/>
              <a:pPr>
                <a:defRPr/>
              </a:pPr>
              <a:t>10</a:t>
            </a:fld>
            <a:endParaRPr lang="ar-EG"/>
          </a:p>
        </p:txBody>
      </p:sp>
      <p:sp>
        <p:nvSpPr>
          <p:cNvPr id="19459" name="Title 1">
            <a:extLst>
              <a:ext uri="{FF2B5EF4-FFF2-40B4-BE49-F238E27FC236}">
                <a16:creationId xmlns:a16="http://schemas.microsoft.com/office/drawing/2014/main" id="{4E70C752-1971-3658-E868-2087FFF9F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456" y="2237384"/>
            <a:ext cx="13040439" cy="164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4464" b="1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أثر المشروع وتطبيقاته</a:t>
            </a:r>
            <a:endParaRPr lang="en-US" altLang="ar-EG" sz="4464" b="1">
              <a:solidFill>
                <a:srgbClr val="000000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6F34CB-90D7-C462-68E2-C998182AB4BF}"/>
              </a:ext>
            </a:extLst>
          </p:cNvPr>
          <p:cNvSpPr txBox="1">
            <a:spLocks/>
          </p:cNvSpPr>
          <p:nvPr/>
        </p:nvSpPr>
        <p:spPr>
          <a:xfrm>
            <a:off x="844559" y="3670572"/>
            <a:ext cx="13554260" cy="592765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rtl="1" eaLnBrk="1" hangingPunct="1"/>
            <a:r>
              <a:rPr lang="ar-EG" altLang="ar-EG" sz="3472">
                <a:solidFill>
                  <a:srgbClr val="000000"/>
                </a:solidFill>
              </a:rPr>
              <a:t>أثر المشروع الاقتصادي والاجتماعي والبيئي (مثال: </a:t>
            </a:r>
            <a:r>
              <a:rPr lang="ar-EG" altLang="ar-EG" sz="3472">
                <a:solidFill>
                  <a:srgbClr val="21DD4E"/>
                </a:solidFill>
              </a:rPr>
              <a:t>عدد الوظائف التي سيوفرها المشروع</a:t>
            </a:r>
            <a:r>
              <a:rPr lang="ar-EG" altLang="ar-EG" sz="3472">
                <a:solidFill>
                  <a:srgbClr val="000000"/>
                </a:solidFill>
              </a:rPr>
              <a:t>، أثره في تقليل الانبعاثات الضارة،....)</a:t>
            </a:r>
          </a:p>
          <a:p>
            <a:pPr algn="just" rtl="1" eaLnBrk="1" hangingPunct="1">
              <a:buFont typeface="Arial" panose="020B0604020202020204" pitchFamily="34" charset="0"/>
              <a:buNone/>
            </a:pPr>
            <a:r>
              <a:rPr lang="ar-EG" altLang="ar-EG" sz="3968" b="1" u="sng">
                <a:solidFill>
                  <a:srgbClr val="21DD4E"/>
                </a:solidFill>
              </a:rPr>
              <a:t>عدد الوظائف التى سيوفرها المشروع</a:t>
            </a:r>
            <a:endParaRPr lang="ar-EG" altLang="ar-EG" sz="3968" b="1">
              <a:solidFill>
                <a:srgbClr val="21DD4E"/>
              </a:solidFill>
            </a:endParaRPr>
          </a:p>
          <a:p>
            <a:pPr algn="just" rtl="1" eaLnBrk="1" hangingPunct="1">
              <a:buFont typeface="Arial" panose="020B0604020202020204" pitchFamily="34" charset="0"/>
              <a:buNone/>
            </a:pPr>
            <a:r>
              <a:rPr lang="ar-EG" altLang="ar-EG" sz="3472" b="1"/>
              <a:t>  يمكن لمصنع ان يتم استثمار حولى 20 مليون جنيه للتاسيس و 20 مليون للتشغيل  و متوقع  ان يصل حجم المبيعات الى اكثر من 80 مليون جنيه سنويا ويمكن ان يتيح اكثر من 1000 فرصة عمل فى التجميع والنقل (300 فرصة) ، الفصل والتصنيف (200 فرصة) ، التكسير والتصنيع (400 فرصة) ، التسويق والبيع (100 فرصة) ، الامن والسلامة والتتبع الذكى (20 فرصة).</a:t>
            </a:r>
            <a:endParaRPr lang="ar-EG" altLang="ar-EG" sz="3472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2259B41-57BF-D495-017E-C2632FBBE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8A6A2-1036-4922-AC69-9822205ACF9F}" type="slidenum">
              <a:rPr lang="ar-EG"/>
              <a:pPr>
                <a:defRPr/>
              </a:pPr>
              <a:t>11</a:t>
            </a:fld>
            <a:endParaRPr lang="ar-EG"/>
          </a:p>
        </p:txBody>
      </p:sp>
      <p:sp>
        <p:nvSpPr>
          <p:cNvPr id="20483" name="Title 1">
            <a:extLst>
              <a:ext uri="{FF2B5EF4-FFF2-40B4-BE49-F238E27FC236}">
                <a16:creationId xmlns:a16="http://schemas.microsoft.com/office/drawing/2014/main" id="{5A93C71B-14F4-3EF7-688E-E666C6138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456" y="2237384"/>
            <a:ext cx="13040439" cy="164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4464" b="1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أثر المشروع وتطبيقاته</a:t>
            </a:r>
            <a:endParaRPr lang="en-US" altLang="ar-EG" sz="4464" b="1">
              <a:solidFill>
                <a:srgbClr val="000000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2CF8A2-CD7D-4266-4A6C-D6525BF85691}"/>
              </a:ext>
            </a:extLst>
          </p:cNvPr>
          <p:cNvSpPr txBox="1">
            <a:spLocks/>
          </p:cNvSpPr>
          <p:nvPr/>
        </p:nvSpPr>
        <p:spPr>
          <a:xfrm>
            <a:off x="844559" y="3670572"/>
            <a:ext cx="13554260" cy="592765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rtl="1" eaLnBrk="1" hangingPunct="1">
              <a:buFont typeface="Arial" panose="020B0604020202020204" pitchFamily="34" charset="0"/>
              <a:buNone/>
            </a:pPr>
            <a:r>
              <a:rPr lang="ar-EG" altLang="ar-EG" sz="2976" b="1">
                <a:solidFill>
                  <a:srgbClr val="000000"/>
                </a:solidFill>
              </a:rPr>
              <a:t>أثر المشروع الاقتصادي والاجتماعي والبيئي (مثال: عدد الوظائف التي سيوفرها المشروع، </a:t>
            </a:r>
            <a:r>
              <a:rPr lang="ar-EG" altLang="ar-EG" sz="2976" b="1">
                <a:solidFill>
                  <a:srgbClr val="21DD4E"/>
                </a:solidFill>
              </a:rPr>
              <a:t>أثره في تقليل الانبعاثات الضارة</a:t>
            </a:r>
            <a:r>
              <a:rPr lang="ar-EG" altLang="ar-EG" sz="2976" b="1">
                <a:solidFill>
                  <a:srgbClr val="000000"/>
                </a:solidFill>
              </a:rPr>
              <a:t>،....)</a:t>
            </a:r>
          </a:p>
          <a:p>
            <a:pPr algn="just" rtl="1" eaLnBrk="1" hangingPunct="1">
              <a:buFont typeface="Arial" panose="020B0604020202020204" pitchFamily="34" charset="0"/>
              <a:buNone/>
            </a:pPr>
            <a:r>
              <a:rPr lang="ar-EG" altLang="ar-EG" sz="3968" b="1" u="sng">
                <a:solidFill>
                  <a:srgbClr val="21DD4E"/>
                </a:solidFill>
              </a:rPr>
              <a:t>أثره في تقليل الانبعاثات الضارة</a:t>
            </a:r>
          </a:p>
          <a:p>
            <a:pPr algn="just" rtl="1" eaLnBrk="1" hangingPunct="1">
              <a:buFont typeface="Arial" panose="020B0604020202020204" pitchFamily="34" charset="0"/>
              <a:buNone/>
            </a:pPr>
            <a:r>
              <a:rPr lang="ar-EG" altLang="ar-EG" sz="2976" b="1"/>
              <a:t>  1- الحد من انبعاثات غاز ثانى اكسيد الكربون من خلال الحد من استخدام وبالتالى الحد من انتاج الاسمنت من خلال الاستغناء عنه فى انتاج مواد بناء خالية من الاسمنت ( كل طن اسمنت ينتج عنه حوالى طن من غاز ثانى اكسيد الكربون مما يعنى تقليل ملايين الاطنان من غاز ثانى اكسيد الكربون).</a:t>
            </a:r>
          </a:p>
          <a:p>
            <a:pPr algn="just" rtl="1" eaLnBrk="1" hangingPunct="1">
              <a:buFont typeface="Arial" panose="020B0604020202020204" pitchFamily="34" charset="0"/>
              <a:buNone/>
            </a:pPr>
            <a:r>
              <a:rPr lang="ar-EG" altLang="ar-EG" sz="2976" b="1"/>
              <a:t>2- الحد من استهلاك الطاقة المستهلكة فى اعمال تكييف المنشات (فى حالة استخدام البلوكات الاسمنتية الخفيفة ذات معامل التوصيل الحرارى المنخفض) مما يعنى ايضا تقليل انبغاثات غاز ثانى اكسيد الكربون.</a:t>
            </a:r>
          </a:p>
          <a:p>
            <a:pPr algn="just" rtl="1" eaLnBrk="1" hangingPunct="1">
              <a:buFont typeface="Arial" panose="020B0604020202020204" pitchFamily="34" charset="0"/>
              <a:buNone/>
            </a:pPr>
            <a:r>
              <a:rPr lang="ar-EG" altLang="ar-EG" sz="2976" b="1"/>
              <a:t>3- التخلص من ملايين الاطنان من تراب الاسمنت الملوثة للبيئة والتى يتم دفنها بالصحراء وتحويلها من حمل بيئى مكلف الى قيمة مضافة الى الاقتصاد القومى.</a:t>
            </a:r>
          </a:p>
          <a:p>
            <a:pPr algn="just" rtl="1" eaLnBrk="1" hangingPunct="1">
              <a:buFont typeface="Arial" panose="020B0604020202020204" pitchFamily="34" charset="0"/>
              <a:buNone/>
            </a:pPr>
            <a:r>
              <a:rPr lang="ar-EG" altLang="ar-EG" sz="2976" b="1"/>
              <a:t>4- الحد من تلوث البيئة بناتج هدم المبانى والذى يقدر بملايين الاطنان سنويا وتحويله الى قيمة اقتصادية مضافة.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D78DFE8-308D-9CF6-8574-6D56D0EA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9EBDF8-C8CD-480B-B342-7163631D223B}" type="slidenum">
              <a:rPr lang="ar-EG"/>
              <a:pPr>
                <a:defRPr/>
              </a:pPr>
              <a:t>12</a:t>
            </a:fld>
            <a:endParaRPr lang="ar-EG"/>
          </a:p>
        </p:txBody>
      </p:sp>
      <p:sp>
        <p:nvSpPr>
          <p:cNvPr id="31747" name="Title 1">
            <a:extLst>
              <a:ext uri="{FF2B5EF4-FFF2-40B4-BE49-F238E27FC236}">
                <a16:creationId xmlns:a16="http://schemas.microsoft.com/office/drawing/2014/main" id="{9619E540-1EEC-0851-BA90-729099A18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456" y="2237384"/>
            <a:ext cx="13040439" cy="164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4464" b="1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أثر المشروع وتطبيقاته</a:t>
            </a:r>
            <a:endParaRPr lang="en-US" altLang="ar-EG" sz="4464" b="1">
              <a:solidFill>
                <a:srgbClr val="000000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8BBDD99B-BBB7-7299-E5B5-659644088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996" y="3436300"/>
            <a:ext cx="755967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rtl="1"/>
            <a:r>
              <a:rPr lang="ar-EG" altLang="ar-EG" b="1">
                <a:solidFill>
                  <a:srgbClr val="000000"/>
                </a:solidFill>
              </a:rPr>
              <a:t>أثر المشروع الاقتصادي والاجتماعي والبيئي (مثال: عدد الوظائف التي سيوفرها المشروع، </a:t>
            </a:r>
            <a:r>
              <a:rPr lang="ar-EG" altLang="ar-EG" b="1">
                <a:solidFill>
                  <a:srgbClr val="21DD4E"/>
                </a:solidFill>
              </a:rPr>
              <a:t>أثره في تقليل الانبعاثات الضارة</a:t>
            </a:r>
            <a:r>
              <a:rPr lang="ar-EG" altLang="ar-EG" b="1">
                <a:solidFill>
                  <a:srgbClr val="000000"/>
                </a:solidFill>
              </a:rPr>
              <a:t>،....)</a:t>
            </a:r>
          </a:p>
          <a:p>
            <a:pPr algn="just" rtl="1"/>
            <a:r>
              <a:rPr lang="ar-EG" altLang="ar-EG" b="1" u="sng">
                <a:solidFill>
                  <a:srgbClr val="21DD4E"/>
                </a:solidFill>
              </a:rPr>
              <a:t>أثره في تقليل الانبعاثات الضارة</a:t>
            </a:r>
          </a:p>
        </p:txBody>
      </p:sp>
      <p:pic>
        <p:nvPicPr>
          <p:cNvPr id="31750" name="Picture 6" descr="نتيجة بحث الصور عن ‪carbon dioxide emissions from concrete production‬‏">
            <a:extLst>
              <a:ext uri="{FF2B5EF4-FFF2-40B4-BE49-F238E27FC236}">
                <a16:creationId xmlns:a16="http://schemas.microsoft.com/office/drawing/2014/main" id="{8D2E6576-3BC4-B5AF-9BAF-90ED033B1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238" y="6194401"/>
            <a:ext cx="3537692" cy="235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نتيجة بحث الصور عن ‪carbon dioxide emissions from concrete production‬‏">
            <a:extLst>
              <a:ext uri="{FF2B5EF4-FFF2-40B4-BE49-F238E27FC236}">
                <a16:creationId xmlns:a16="http://schemas.microsoft.com/office/drawing/2014/main" id="{05AAD959-EE16-C608-4848-4005780E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928" y="6206214"/>
            <a:ext cx="2921499" cy="226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1-s2">
            <a:extLst>
              <a:ext uri="{FF2B5EF4-FFF2-40B4-BE49-F238E27FC236}">
                <a16:creationId xmlns:a16="http://schemas.microsoft.com/office/drawing/2014/main" id="{7E84DAB4-7407-F8B2-70CB-82843FDCE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005" y="5826261"/>
            <a:ext cx="4571241" cy="258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5" descr="images">
            <a:extLst>
              <a:ext uri="{FF2B5EF4-FFF2-40B4-BE49-F238E27FC236}">
                <a16:creationId xmlns:a16="http://schemas.microsoft.com/office/drawing/2014/main" id="{1DA7AD90-45A8-866C-78AF-68C6D0E5A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23" y="2857513"/>
            <a:ext cx="4590928" cy="305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8FB919D-002C-5382-B87A-E1BC18CE6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4E2584-B9DD-4404-98AB-5B6883ABAE20}" type="slidenum">
              <a:rPr lang="ar-EG"/>
              <a:pPr>
                <a:defRPr/>
              </a:pPr>
              <a:t>13</a:t>
            </a:fld>
            <a:endParaRPr lang="ar-EG"/>
          </a:p>
        </p:txBody>
      </p:sp>
      <p:sp>
        <p:nvSpPr>
          <p:cNvPr id="21507" name="Title 1">
            <a:extLst>
              <a:ext uri="{FF2B5EF4-FFF2-40B4-BE49-F238E27FC236}">
                <a16:creationId xmlns:a16="http://schemas.microsoft.com/office/drawing/2014/main" id="{E0B13262-097D-8C4B-1682-FC0E6FE92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456" y="2237384"/>
            <a:ext cx="13040439" cy="164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4464" b="1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أثر المشروع وتطبيقاته</a:t>
            </a:r>
            <a:endParaRPr lang="en-US" altLang="ar-EG" sz="4464" b="1">
              <a:solidFill>
                <a:srgbClr val="000000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B218D5-78E5-C335-5A0F-79694F9316A3}"/>
              </a:ext>
            </a:extLst>
          </p:cNvPr>
          <p:cNvSpPr txBox="1">
            <a:spLocks/>
          </p:cNvSpPr>
          <p:nvPr/>
        </p:nvSpPr>
        <p:spPr>
          <a:xfrm>
            <a:off x="702814" y="3404803"/>
            <a:ext cx="13890903" cy="61934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rtl="1" eaLnBrk="1" hangingPunct="1">
              <a:buFont typeface="Arial" panose="020B0604020202020204" pitchFamily="34" charset="0"/>
              <a:buNone/>
            </a:pPr>
            <a:r>
              <a:rPr lang="ar-EG" altLang="ar-EG" sz="3968" b="1" u="sng">
                <a:solidFill>
                  <a:srgbClr val="21DD4E"/>
                </a:solidFill>
              </a:rPr>
              <a:t>ما تم تنفيذه</a:t>
            </a:r>
          </a:p>
          <a:p>
            <a:pPr algn="just" rtl="1" eaLnBrk="1" hangingPunct="1">
              <a:buFont typeface="Arial" panose="020B0604020202020204" pitchFamily="34" charset="0"/>
              <a:buNone/>
            </a:pPr>
            <a:r>
              <a:rPr lang="ar-EG" altLang="ar-EG" sz="2976" b="1"/>
              <a:t>تم بالفعل تنفيذ وتشغيل خط انتاج بمصنع المنتجات الاسمنتية الخضراء التابع لشركة اعمار الدلتا بكفر الزيات تحت رعاية وبدعم من جامعة السلام بكفر الزيات ويقوم المصنع حاليا بانتاج ما يلى:</a:t>
            </a:r>
          </a:p>
          <a:p>
            <a:pPr algn="just" rtl="1" eaLnBrk="1" hangingPunct="1"/>
            <a:r>
              <a:rPr lang="ar-EG" altLang="ar-EG" sz="2976" b="1"/>
              <a:t>وحدات بناء خفيفة الوزن من الخرسانة الخلوية الخفيفة والعازلة للحرارة بمقاسات مختلفة حسب طلب العملاء واحتياج المشروعات الخاصة والقومية.</a:t>
            </a:r>
          </a:p>
          <a:p>
            <a:pPr algn="just" rtl="1" eaLnBrk="1" hangingPunct="1"/>
            <a:r>
              <a:rPr lang="ar-EG" altLang="ar-EG" sz="2976" b="1"/>
              <a:t>وحدات بناء مختلفة من ناتج هدم البناء المعاد تدويره (بلدورات ، انترلوك ، طوب اسمنتى ، بلوكات اسمنتية مفرغة بمقاسات مختلفة.</a:t>
            </a:r>
          </a:p>
          <a:p>
            <a:pPr algn="just" rtl="1" eaLnBrk="1" hangingPunct="1"/>
            <a:r>
              <a:rPr lang="ar-EG" altLang="ar-EG" sz="2976" b="1"/>
              <a:t>دراسات وابحاث لتطوير الخرسانة الخلوية الخفيفة باستخدام تراب الاسمنت وبدونه والتقدم ببراءة اختراع بخصوص استخدام تراب الاسمنت فى انتاج خرسانة خلوية محسنة الخواص.</a:t>
            </a:r>
          </a:p>
          <a:p>
            <a:pPr algn="just" rtl="1" eaLnBrk="1" hangingPunct="1"/>
            <a:r>
              <a:rPr lang="ar-EG" altLang="ar-EG" sz="2976" b="1"/>
              <a:t>دراسات وابحاث لانتاج خرسانة خضراء صديقة للبيئة من الركام المعاد تدويره من ناتج هدم البناء .</a:t>
            </a:r>
          </a:p>
          <a:p>
            <a:pPr algn="just" rtl="1" eaLnBrk="1" hangingPunct="1"/>
            <a:r>
              <a:rPr lang="ar-EG" altLang="ar-EG" sz="2976" b="1"/>
              <a:t>موقع الكترونى للاعلان عن المصنع ومنتجاته .</a:t>
            </a:r>
            <a:endParaRPr lang="ar-EG" altLang="ar-EG" sz="2976">
              <a:solidFill>
                <a:srgbClr val="000000"/>
              </a:solidFill>
            </a:endParaRPr>
          </a:p>
          <a:p>
            <a:pPr algn="just" rtl="1" eaLnBrk="1" hangingPunct="1"/>
            <a:endParaRPr lang="ar-EG" altLang="ar-EG" sz="2976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FF8C6C5-7B9F-D3AA-E0B3-B4952177D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4A624-D179-427C-A310-A12362DC177E}" type="slidenum">
              <a:rPr lang="ar-EG"/>
              <a:pPr>
                <a:defRPr/>
              </a:pPr>
              <a:t>14</a:t>
            </a:fld>
            <a:endParaRPr lang="ar-EG"/>
          </a:p>
        </p:txBody>
      </p:sp>
      <p:sp>
        <p:nvSpPr>
          <p:cNvPr id="23555" name="Title 1">
            <a:extLst>
              <a:ext uri="{FF2B5EF4-FFF2-40B4-BE49-F238E27FC236}">
                <a16:creationId xmlns:a16="http://schemas.microsoft.com/office/drawing/2014/main" id="{34B0C61D-D2C6-2D9E-4B19-A630931D9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319" y="2194074"/>
            <a:ext cx="13040439" cy="115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4464" b="1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أثر المشروع وتطبيقاته</a:t>
            </a:r>
            <a:r>
              <a:rPr lang="ar-EG" altLang="ar-EG" sz="5456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: </a:t>
            </a:r>
            <a:r>
              <a:rPr lang="ar-EG" altLang="ar-EG" sz="2976" b="1" u="sng">
                <a:solidFill>
                  <a:srgbClr val="21DD4E"/>
                </a:solidFill>
              </a:rPr>
              <a:t>ما تم تنفيذه (اختبارات)</a:t>
            </a:r>
            <a:endParaRPr lang="en-US" altLang="ar-EG" sz="2976" b="1" u="sng">
              <a:solidFill>
                <a:srgbClr val="21DD4E"/>
              </a:solidFill>
            </a:endParaRPr>
          </a:p>
        </p:txBody>
      </p:sp>
      <p:pic>
        <p:nvPicPr>
          <p:cNvPr id="23557" name="Picture 3">
            <a:extLst>
              <a:ext uri="{FF2B5EF4-FFF2-40B4-BE49-F238E27FC236}">
                <a16:creationId xmlns:a16="http://schemas.microsoft.com/office/drawing/2014/main" id="{1C5D27BF-5B9C-4CA0-B205-BC85424DD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136" y="3349680"/>
            <a:ext cx="5890247" cy="624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>
            <a:extLst>
              <a:ext uri="{FF2B5EF4-FFF2-40B4-BE49-F238E27FC236}">
                <a16:creationId xmlns:a16="http://schemas.microsoft.com/office/drawing/2014/main" id="{6C22738F-E20F-D4F5-6696-274B31703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98" y="3144939"/>
            <a:ext cx="5890247" cy="624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EACB9E8-C876-3B9F-310A-13B9A61B8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937C64-A00B-42F9-B087-76CF9AC69173}" type="slidenum">
              <a:rPr lang="ar-EG"/>
              <a:pPr>
                <a:defRPr/>
              </a:pPr>
              <a:t>15</a:t>
            </a:fld>
            <a:endParaRPr lang="ar-EG"/>
          </a:p>
        </p:txBody>
      </p:sp>
      <p:sp>
        <p:nvSpPr>
          <p:cNvPr id="25603" name="Title 1">
            <a:extLst>
              <a:ext uri="{FF2B5EF4-FFF2-40B4-BE49-F238E27FC236}">
                <a16:creationId xmlns:a16="http://schemas.microsoft.com/office/drawing/2014/main" id="{260304CF-B61C-CFE9-93CB-B98C7773A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319" y="2194074"/>
            <a:ext cx="13040439" cy="115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4464" b="1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أثر المشروع وتطبيقاته</a:t>
            </a:r>
            <a:r>
              <a:rPr lang="ar-EG" altLang="ar-EG" sz="5456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: </a:t>
            </a:r>
            <a:r>
              <a:rPr lang="ar-EG" altLang="ar-EG" sz="2976" b="1" u="sng">
                <a:solidFill>
                  <a:srgbClr val="21DD4E"/>
                </a:solidFill>
              </a:rPr>
              <a:t>ما تم تنفيذه (اعتمادات)</a:t>
            </a:r>
            <a:endParaRPr lang="en-US" altLang="ar-EG" sz="2976" b="1" u="sng">
              <a:solidFill>
                <a:srgbClr val="21DD4E"/>
              </a:solidFill>
            </a:endParaRPr>
          </a:p>
        </p:txBody>
      </p:sp>
      <p:pic>
        <p:nvPicPr>
          <p:cNvPr id="25606" name="Picture 2">
            <a:extLst>
              <a:ext uri="{FF2B5EF4-FFF2-40B4-BE49-F238E27FC236}">
                <a16:creationId xmlns:a16="http://schemas.microsoft.com/office/drawing/2014/main" id="{058B8249-8BA2-3A25-1C9F-E2E559734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42" y="3064223"/>
            <a:ext cx="12819949" cy="65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84D2736-4D0B-2751-E04F-2AD37D6A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56EF9-6033-4C9B-9254-D425E3D799FD}" type="slidenum">
              <a:rPr lang="ar-EG"/>
              <a:pPr>
                <a:defRPr/>
              </a:pPr>
              <a:t>16</a:t>
            </a:fld>
            <a:endParaRPr lang="ar-EG"/>
          </a:p>
        </p:txBody>
      </p:sp>
      <p:sp>
        <p:nvSpPr>
          <p:cNvPr id="28675" name="Title 1">
            <a:extLst>
              <a:ext uri="{FF2B5EF4-FFF2-40B4-BE49-F238E27FC236}">
                <a16:creationId xmlns:a16="http://schemas.microsoft.com/office/drawing/2014/main" id="{37560225-8755-E87A-2794-D47BA97A4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319" y="2194074"/>
            <a:ext cx="13040439" cy="115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4464" b="1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أثر المشروع وتطبيقاته</a:t>
            </a:r>
            <a:r>
              <a:rPr lang="ar-EG" altLang="ar-EG" sz="5456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: </a:t>
            </a:r>
            <a:r>
              <a:rPr lang="ar-EG" altLang="ar-EG" sz="2976" b="1" u="sng">
                <a:solidFill>
                  <a:srgbClr val="21DD4E"/>
                </a:solidFill>
              </a:rPr>
              <a:t>ما تم تنفيذه (ابحاث)</a:t>
            </a:r>
            <a:endParaRPr lang="en-US" altLang="ar-EG" sz="2976" b="1" u="sng">
              <a:solidFill>
                <a:srgbClr val="21DD4E"/>
              </a:solidFill>
            </a:endParaRPr>
          </a:p>
        </p:txBody>
      </p:sp>
      <p:pic>
        <p:nvPicPr>
          <p:cNvPr id="28678" name="Picture 8">
            <a:extLst>
              <a:ext uri="{FF2B5EF4-FFF2-40B4-BE49-F238E27FC236}">
                <a16:creationId xmlns:a16="http://schemas.microsoft.com/office/drawing/2014/main" id="{20A48999-D53C-A2DF-F371-00F94D4F4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357" y="3213842"/>
            <a:ext cx="5968993" cy="638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Content Placeholder 7">
            <a:extLst>
              <a:ext uri="{FF2B5EF4-FFF2-40B4-BE49-F238E27FC236}">
                <a16:creationId xmlns:a16="http://schemas.microsoft.com/office/drawing/2014/main" id="{8F17B31E-A22C-0D5F-B2BB-876855D48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86" y="3292589"/>
            <a:ext cx="6071364" cy="598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5BEB7AC-2641-9D82-6AEC-699E297FE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5B108A-7370-4E62-A196-D79D020EB77B}" type="slidenum">
              <a:rPr lang="ar-EG"/>
              <a:pPr>
                <a:defRPr/>
              </a:pPr>
              <a:t>17</a:t>
            </a:fld>
            <a:endParaRPr lang="ar-EG"/>
          </a:p>
        </p:txBody>
      </p:sp>
      <p:sp>
        <p:nvSpPr>
          <p:cNvPr id="29699" name="Title 1">
            <a:extLst>
              <a:ext uri="{FF2B5EF4-FFF2-40B4-BE49-F238E27FC236}">
                <a16:creationId xmlns:a16="http://schemas.microsoft.com/office/drawing/2014/main" id="{6872A822-0AAF-A47A-1C3B-ECAAAB9F3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319" y="2194074"/>
            <a:ext cx="13040439" cy="115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4464" b="1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أثر المشروع وتطبيقاته</a:t>
            </a:r>
            <a:r>
              <a:rPr lang="ar-EG" altLang="ar-EG" sz="5456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: </a:t>
            </a:r>
            <a:r>
              <a:rPr lang="ar-EG" altLang="ar-EG" sz="2976" b="1" u="sng">
                <a:solidFill>
                  <a:srgbClr val="21DD4E"/>
                </a:solidFill>
              </a:rPr>
              <a:t>ما تم تنفيذه (ابحاث)</a:t>
            </a:r>
            <a:endParaRPr lang="en-US" altLang="ar-EG" sz="2976" b="1" u="sng">
              <a:solidFill>
                <a:srgbClr val="21DD4E"/>
              </a:solidFill>
            </a:endParaRPr>
          </a:p>
        </p:txBody>
      </p:sp>
      <p:pic>
        <p:nvPicPr>
          <p:cNvPr id="29703" name="Picture 7">
            <a:extLst>
              <a:ext uri="{FF2B5EF4-FFF2-40B4-BE49-F238E27FC236}">
                <a16:creationId xmlns:a16="http://schemas.microsoft.com/office/drawing/2014/main" id="{9D607C36-6908-3763-BE3D-47DED0416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233" y="3150845"/>
            <a:ext cx="4020015" cy="644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3CC3765-1F7E-5724-F47C-31C21C68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E4219-A817-48B1-83A9-2F0939327DCA}" type="slidenum">
              <a:rPr lang="ar-EG"/>
              <a:pPr>
                <a:defRPr/>
              </a:pPr>
              <a:t>18</a:t>
            </a:fld>
            <a:endParaRPr lang="ar-EG"/>
          </a:p>
        </p:txBody>
      </p:sp>
      <p:sp>
        <p:nvSpPr>
          <p:cNvPr id="30723" name="Title 1">
            <a:extLst>
              <a:ext uri="{FF2B5EF4-FFF2-40B4-BE49-F238E27FC236}">
                <a16:creationId xmlns:a16="http://schemas.microsoft.com/office/drawing/2014/main" id="{44C1BE39-AC08-8905-17DF-F5F76884C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319" y="2194074"/>
            <a:ext cx="13040439" cy="115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4464" b="1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أثر المشروع وتطبيقاته</a:t>
            </a:r>
            <a:r>
              <a:rPr lang="ar-EG" altLang="ar-EG" sz="5456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: </a:t>
            </a:r>
            <a:r>
              <a:rPr lang="ar-EG" altLang="ar-EG" sz="2976" b="1" u="sng">
                <a:solidFill>
                  <a:srgbClr val="21DD4E"/>
                </a:solidFill>
              </a:rPr>
              <a:t>ما تم تنفيذه (ابحاث)</a:t>
            </a:r>
            <a:endParaRPr lang="en-US" altLang="ar-EG" sz="2976" b="1" u="sng">
              <a:solidFill>
                <a:srgbClr val="21DD4E"/>
              </a:solidFill>
            </a:endParaRPr>
          </a:p>
        </p:txBody>
      </p:sp>
      <p:pic>
        <p:nvPicPr>
          <p:cNvPr id="30726" name="Picture 3">
            <a:extLst>
              <a:ext uri="{FF2B5EF4-FFF2-40B4-BE49-F238E27FC236}">
                <a16:creationId xmlns:a16="http://schemas.microsoft.com/office/drawing/2014/main" id="{721C8593-93F3-BFB6-1CBF-4D3DAFF1E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893" y="3125251"/>
            <a:ext cx="4333032" cy="647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Content Placeholder 2">
            <a:extLst>
              <a:ext uri="{FF2B5EF4-FFF2-40B4-BE49-F238E27FC236}">
                <a16:creationId xmlns:a16="http://schemas.microsoft.com/office/drawing/2014/main" id="{7CEC833A-4573-E0BB-5F71-DDB0F8308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458" y="3127221"/>
            <a:ext cx="4315314" cy="647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53845F3-F3F1-DC08-26AC-A7135F71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559820-1926-45F1-B0E5-61C3EA49C734}" type="slidenum">
              <a:rPr lang="ar-EG"/>
              <a:pPr>
                <a:defRPr/>
              </a:pPr>
              <a:t>19</a:t>
            </a:fld>
            <a:endParaRPr lang="ar-EG"/>
          </a:p>
        </p:txBody>
      </p:sp>
      <p:sp>
        <p:nvSpPr>
          <p:cNvPr id="32771" name="Title 1">
            <a:extLst>
              <a:ext uri="{FF2B5EF4-FFF2-40B4-BE49-F238E27FC236}">
                <a16:creationId xmlns:a16="http://schemas.microsoft.com/office/drawing/2014/main" id="{AD8A0A42-11F5-14A1-E423-CC2C437FE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319" y="2194074"/>
            <a:ext cx="13040439" cy="115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4464" b="1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أثر المشروع وتطبيقاته</a:t>
            </a:r>
            <a:r>
              <a:rPr lang="ar-EG" altLang="ar-EG" sz="5456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: </a:t>
            </a:r>
            <a:r>
              <a:rPr lang="ar-EG" altLang="ar-EG" sz="2976" b="1" u="sng">
                <a:solidFill>
                  <a:srgbClr val="21DD4E"/>
                </a:solidFill>
              </a:rPr>
              <a:t>ما تم تنفيذه (دراسات)</a:t>
            </a:r>
            <a:endParaRPr lang="en-US" altLang="ar-EG" sz="2976" b="1" u="sng">
              <a:solidFill>
                <a:srgbClr val="21DD4E"/>
              </a:solidFill>
            </a:endParaRPr>
          </a:p>
        </p:txBody>
      </p:sp>
      <p:pic>
        <p:nvPicPr>
          <p:cNvPr id="32773" name="Picture 2">
            <a:extLst>
              <a:ext uri="{FF2B5EF4-FFF2-40B4-BE49-F238E27FC236}">
                <a16:creationId xmlns:a16="http://schemas.microsoft.com/office/drawing/2014/main" id="{00D4FA44-8B54-C1F1-1AA9-E958E2E42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7" r="-555"/>
          <a:stretch>
            <a:fillRect/>
          </a:stretch>
        </p:blipFill>
        <p:spPr bwMode="auto">
          <a:xfrm>
            <a:off x="1574932" y="3394959"/>
            <a:ext cx="11402510" cy="620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433D616-E126-1742-6181-7FDC4473D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2F9AA2-347B-4DCF-A3BE-5155B4C13B5F}" type="slidenum">
              <a:rPr lang="ar-EG"/>
              <a:pPr>
                <a:defRPr/>
              </a:pPr>
              <a:t>2</a:t>
            </a:fld>
            <a:endParaRPr lang="ar-EG"/>
          </a:p>
        </p:txBody>
      </p:sp>
      <p:sp>
        <p:nvSpPr>
          <p:cNvPr id="11267" name="Title 1">
            <a:extLst>
              <a:ext uri="{FF2B5EF4-FFF2-40B4-BE49-F238E27FC236}">
                <a16:creationId xmlns:a16="http://schemas.microsoft.com/office/drawing/2014/main" id="{59C04A40-668B-741D-85E9-DFD89B9285BC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779838" y="4130675"/>
            <a:ext cx="11339512" cy="2960688"/>
          </a:xfrm>
        </p:spPr>
        <p:txBody>
          <a:bodyPr anchor="b">
            <a:normAutofit fontScale="90000"/>
          </a:bodyPr>
          <a:lstStyle/>
          <a:p>
            <a:pPr algn="ctr"/>
            <a:r>
              <a:rPr lang="ar-EG" altLang="ar-EG" sz="6697"/>
              <a:t>نموذج لعرض المشروعات المتأهلة على مستوى المحافظات</a:t>
            </a:r>
            <a:br>
              <a:rPr lang="ar-EG" altLang="ar-EG" sz="6697"/>
            </a:br>
            <a:br>
              <a:rPr lang="ar-EG" altLang="ar-EG" sz="6697"/>
            </a:br>
            <a:r>
              <a:rPr lang="ar-EG" altLang="ar-EG" sz="6697"/>
              <a:t>محافظة الغربية</a:t>
            </a:r>
            <a:endParaRPr lang="en-US" altLang="ar-EG" sz="6697"/>
          </a:p>
        </p:txBody>
      </p:sp>
      <p:sp>
        <p:nvSpPr>
          <p:cNvPr id="11268" name="Subtitle 2">
            <a:extLst>
              <a:ext uri="{FF2B5EF4-FFF2-40B4-BE49-F238E27FC236}">
                <a16:creationId xmlns:a16="http://schemas.microsoft.com/office/drawing/2014/main" id="{2F5D6430-D1FB-9D63-E768-0DED3F947BEA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3779838" y="7385050"/>
            <a:ext cx="11339512" cy="530225"/>
          </a:xfrm>
        </p:spPr>
        <p:txBody>
          <a:bodyPr/>
          <a:lstStyle/>
          <a:p>
            <a:pPr marL="0" indent="0" algn="ctr">
              <a:buNone/>
            </a:pPr>
            <a:r>
              <a:rPr lang="ar-EG" altLang="ar-EG" sz="2976"/>
              <a:t>المبادرة الوطنية للمشروعات الخضراء الذكية</a:t>
            </a:r>
            <a:endParaRPr lang="en-US" altLang="ar-EG" sz="2976"/>
          </a:p>
        </p:txBody>
      </p:sp>
      <p:pic>
        <p:nvPicPr>
          <p:cNvPr id="11269" name="Picture 5">
            <a:extLst>
              <a:ext uri="{FF2B5EF4-FFF2-40B4-BE49-F238E27FC236}">
                <a16:creationId xmlns:a16="http://schemas.microsoft.com/office/drawing/2014/main" id="{276B48EB-62AC-9200-8FE6-CC8DC41E2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6823" y="5025015"/>
            <a:ext cx="2657698" cy="265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3F2577BE-62B1-4A85-CBB9-F3E81C7B7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5" t="23468" r="29549" b="18280"/>
          <a:stretch>
            <a:fillRect/>
          </a:stretch>
        </p:blipFill>
        <p:spPr bwMode="auto">
          <a:xfrm>
            <a:off x="429170" y="4755307"/>
            <a:ext cx="2634074" cy="179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>
            <a:extLst>
              <a:ext uri="{FF2B5EF4-FFF2-40B4-BE49-F238E27FC236}">
                <a16:creationId xmlns:a16="http://schemas.microsoft.com/office/drawing/2014/main" id="{F6C3FC20-FC75-4867-4973-78F1E5CDE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6253" r="82291" b="80115"/>
          <a:stretch>
            <a:fillRect/>
          </a:stretch>
        </p:blipFill>
        <p:spPr bwMode="auto">
          <a:xfrm>
            <a:off x="439014" y="6582228"/>
            <a:ext cx="2025756" cy="1521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D502FCC-4DD7-B813-0F2A-75225ED28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28F62-8AEC-4AF5-84DD-4A0066B95B06}" type="slidenum">
              <a:rPr lang="ar-EG"/>
              <a:pPr>
                <a:defRPr/>
              </a:pPr>
              <a:t>20</a:t>
            </a:fld>
            <a:endParaRPr lang="ar-EG"/>
          </a:p>
        </p:txBody>
      </p:sp>
      <p:sp>
        <p:nvSpPr>
          <p:cNvPr id="33795" name="Title 1">
            <a:extLst>
              <a:ext uri="{FF2B5EF4-FFF2-40B4-BE49-F238E27FC236}">
                <a16:creationId xmlns:a16="http://schemas.microsoft.com/office/drawing/2014/main" id="{FE38B560-A587-E48C-4181-B45CA44D2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856" y="2194074"/>
            <a:ext cx="13890903" cy="115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4464" b="1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أثر المشروع وتطبيقاته</a:t>
            </a:r>
            <a:r>
              <a:rPr lang="ar-EG" altLang="ar-EG" sz="5456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: </a:t>
            </a:r>
            <a:r>
              <a:rPr lang="ar-EG" altLang="ar-EG" sz="2976" b="1" u="sng">
                <a:solidFill>
                  <a:srgbClr val="21DD4E"/>
                </a:solidFill>
              </a:rPr>
              <a:t>ما تم تنفيذه (دراسات) مقاومة الحريق والعزل الحرارى للخرسانة الخفيفة</a:t>
            </a:r>
            <a:endParaRPr lang="en-US" altLang="ar-EG" sz="2976" b="1" u="sng">
              <a:solidFill>
                <a:srgbClr val="21DD4E"/>
              </a:solidFill>
            </a:endParaRPr>
          </a:p>
        </p:txBody>
      </p:sp>
      <p:pic>
        <p:nvPicPr>
          <p:cNvPr id="33797" name="Picture 6">
            <a:extLst>
              <a:ext uri="{FF2B5EF4-FFF2-40B4-BE49-F238E27FC236}">
                <a16:creationId xmlns:a16="http://schemas.microsoft.com/office/drawing/2014/main" id="{F8FA4341-5EEA-DB91-5F77-C4D66A0DF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4" y="3837909"/>
            <a:ext cx="7748667" cy="446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8" name="Picture 2">
            <a:extLst>
              <a:ext uri="{FF2B5EF4-FFF2-40B4-BE49-F238E27FC236}">
                <a16:creationId xmlns:a16="http://schemas.microsoft.com/office/drawing/2014/main" id="{7E0C3CE6-EEE2-3397-985D-665DBF65F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t="12335" r="26564" b="6281"/>
          <a:stretch>
            <a:fillRect/>
          </a:stretch>
        </p:blipFill>
        <p:spPr bwMode="auto">
          <a:xfrm>
            <a:off x="8512509" y="3412677"/>
            <a:ext cx="5299647" cy="571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088B780-9DB5-84E3-9D53-2A0E774D2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12BD45-AF0D-4C1F-A646-90F6580067E2}" type="slidenum">
              <a:rPr lang="ar-EG"/>
              <a:pPr>
                <a:defRPr/>
              </a:pPr>
              <a:t>21</a:t>
            </a:fld>
            <a:endParaRPr lang="ar-EG"/>
          </a:p>
        </p:txBody>
      </p:sp>
      <p:sp>
        <p:nvSpPr>
          <p:cNvPr id="80899" name="Title 1">
            <a:extLst>
              <a:ext uri="{FF2B5EF4-FFF2-40B4-BE49-F238E27FC236}">
                <a16:creationId xmlns:a16="http://schemas.microsoft.com/office/drawing/2014/main" id="{80DBC3DF-B4BB-CDFE-B9C2-2C6B6B2DC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94074"/>
            <a:ext cx="14623246" cy="115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3968" b="1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أثر المشروع وتطبيقاته</a:t>
            </a:r>
            <a:r>
              <a:rPr lang="ar-EG" altLang="ar-EG" sz="5456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: </a:t>
            </a:r>
            <a:r>
              <a:rPr lang="ar-EG" altLang="ar-EG" sz="2976" b="1" u="sng">
                <a:solidFill>
                  <a:srgbClr val="21DD4E"/>
                </a:solidFill>
              </a:rPr>
              <a:t>ما تم تنفيذه (دراسات) تجارب تاثير تراب الاسمنت على خواص  الخرسانة الخفيفة</a:t>
            </a:r>
            <a:endParaRPr lang="en-US" altLang="ar-EG" sz="2976" b="1" u="sng">
              <a:solidFill>
                <a:srgbClr val="21DD4E"/>
              </a:solidFill>
            </a:endParaRPr>
          </a:p>
        </p:txBody>
      </p:sp>
      <p:graphicFrame>
        <p:nvGraphicFramePr>
          <p:cNvPr id="80900" name="Group 4">
            <a:extLst>
              <a:ext uri="{FF2B5EF4-FFF2-40B4-BE49-F238E27FC236}">
                <a16:creationId xmlns:a16="http://schemas.microsoft.com/office/drawing/2014/main" id="{5D68D7EB-6323-D9F8-6788-CF0C74B79E07}"/>
              </a:ext>
            </a:extLst>
          </p:cNvPr>
          <p:cNvGraphicFramePr>
            <a:graphicFrameLocks noGrp="1"/>
          </p:cNvGraphicFramePr>
          <p:nvPr/>
        </p:nvGraphicFramePr>
        <p:xfrm>
          <a:off x="3283734" y="3910750"/>
          <a:ext cx="8524323" cy="909522"/>
        </p:xfrm>
        <a:graphic>
          <a:graphicData uri="http://schemas.openxmlformats.org/drawingml/2006/table">
            <a:tbl>
              <a:tblPr/>
              <a:tblGrid>
                <a:gridCol w="1744238">
                  <a:extLst>
                    <a:ext uri="{9D8B030D-6E8A-4147-A177-3AD203B41FA5}">
                      <a16:colId xmlns:a16="http://schemas.microsoft.com/office/drawing/2014/main" val="50711058"/>
                    </a:ext>
                  </a:extLst>
                </a:gridCol>
                <a:gridCol w="612256">
                  <a:extLst>
                    <a:ext uri="{9D8B030D-6E8A-4147-A177-3AD203B41FA5}">
                      <a16:colId xmlns:a16="http://schemas.microsoft.com/office/drawing/2014/main" val="2827407491"/>
                    </a:ext>
                  </a:extLst>
                </a:gridCol>
                <a:gridCol w="616192">
                  <a:extLst>
                    <a:ext uri="{9D8B030D-6E8A-4147-A177-3AD203B41FA5}">
                      <a16:colId xmlns:a16="http://schemas.microsoft.com/office/drawing/2014/main" val="336079508"/>
                    </a:ext>
                  </a:extLst>
                </a:gridCol>
                <a:gridCol w="732344">
                  <a:extLst>
                    <a:ext uri="{9D8B030D-6E8A-4147-A177-3AD203B41FA5}">
                      <a16:colId xmlns:a16="http://schemas.microsoft.com/office/drawing/2014/main" val="2417417049"/>
                    </a:ext>
                  </a:extLst>
                </a:gridCol>
                <a:gridCol w="606349">
                  <a:extLst>
                    <a:ext uri="{9D8B030D-6E8A-4147-A177-3AD203B41FA5}">
                      <a16:colId xmlns:a16="http://schemas.microsoft.com/office/drawing/2014/main" val="1729557266"/>
                    </a:ext>
                  </a:extLst>
                </a:gridCol>
                <a:gridCol w="661472">
                  <a:extLst>
                    <a:ext uri="{9D8B030D-6E8A-4147-A177-3AD203B41FA5}">
                      <a16:colId xmlns:a16="http://schemas.microsoft.com/office/drawing/2014/main" val="877951503"/>
                    </a:ext>
                  </a:extLst>
                </a:gridCol>
                <a:gridCol w="523665">
                  <a:extLst>
                    <a:ext uri="{9D8B030D-6E8A-4147-A177-3AD203B41FA5}">
                      <a16:colId xmlns:a16="http://schemas.microsoft.com/office/drawing/2014/main" val="599291399"/>
                    </a:ext>
                  </a:extLst>
                </a:gridCol>
                <a:gridCol w="740218">
                  <a:extLst>
                    <a:ext uri="{9D8B030D-6E8A-4147-A177-3AD203B41FA5}">
                      <a16:colId xmlns:a16="http://schemas.microsoft.com/office/drawing/2014/main" val="1698672814"/>
                    </a:ext>
                  </a:extLst>
                </a:gridCol>
                <a:gridCol w="545321">
                  <a:extLst>
                    <a:ext uri="{9D8B030D-6E8A-4147-A177-3AD203B41FA5}">
                      <a16:colId xmlns:a16="http://schemas.microsoft.com/office/drawing/2014/main" val="2805036778"/>
                    </a:ext>
                  </a:extLst>
                </a:gridCol>
                <a:gridCol w="517758">
                  <a:extLst>
                    <a:ext uri="{9D8B030D-6E8A-4147-A177-3AD203B41FA5}">
                      <a16:colId xmlns:a16="http://schemas.microsoft.com/office/drawing/2014/main" val="242718231"/>
                    </a:ext>
                  </a:extLst>
                </a:gridCol>
                <a:gridCol w="612256">
                  <a:extLst>
                    <a:ext uri="{9D8B030D-6E8A-4147-A177-3AD203B41FA5}">
                      <a16:colId xmlns:a16="http://schemas.microsoft.com/office/drawing/2014/main" val="2735741208"/>
                    </a:ext>
                  </a:extLst>
                </a:gridCol>
                <a:gridCol w="612254">
                  <a:extLst>
                    <a:ext uri="{9D8B030D-6E8A-4147-A177-3AD203B41FA5}">
                      <a16:colId xmlns:a16="http://schemas.microsoft.com/office/drawing/2014/main" val="1171343162"/>
                    </a:ext>
                  </a:extLst>
                </a:gridCol>
              </a:tblGrid>
              <a:tr h="30317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C4043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Oxide%</a:t>
                      </a:r>
                      <a:endParaRPr kumimoji="0" lang="en-US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C4043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CaO</a:t>
                      </a:r>
                      <a:endParaRPr kumimoji="0" lang="en-US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C4043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SiO</a:t>
                      </a:r>
                      <a:r>
                        <a:rPr kumimoji="0" lang="en-US" altLang="ar-EG" sz="1200" b="0" i="0" u="none" strike="noStrike" cap="none" normalizeH="0" baseline="-30000">
                          <a:ln>
                            <a:noFill/>
                          </a:ln>
                          <a:solidFill>
                            <a:srgbClr val="3C4043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C4043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kumimoji="0" lang="en-US" altLang="ar-EG" sz="1200" b="0" i="0" u="none" strike="noStrike" cap="none" normalizeH="0" baseline="-30000">
                          <a:ln>
                            <a:noFill/>
                          </a:ln>
                          <a:solidFill>
                            <a:srgbClr val="3C4043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C4043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kumimoji="0" lang="en-US" altLang="ar-EG" sz="1200" b="0" i="0" u="none" strike="noStrike" cap="none" normalizeH="0" baseline="-30000">
                          <a:ln>
                            <a:noFill/>
                          </a:ln>
                          <a:solidFill>
                            <a:srgbClr val="3C4043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C4043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MgO</a:t>
                      </a:r>
                      <a:endParaRPr kumimoji="0" lang="en-US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C4043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kumimoji="0" lang="en-US" altLang="ar-EG" sz="1200" b="0" i="0" u="none" strike="noStrike" cap="none" normalizeH="0" baseline="-30000">
                          <a:ln>
                            <a:noFill/>
                          </a:ln>
                          <a:solidFill>
                            <a:srgbClr val="3C4043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C4043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kumimoji="0" lang="en-US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C4043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kumimoji="0" lang="en-US" altLang="ar-EG" sz="1200" b="0" i="0" u="none" strike="noStrike" cap="none" normalizeH="0" baseline="-30000">
                          <a:ln>
                            <a:noFill/>
                          </a:ln>
                          <a:solidFill>
                            <a:srgbClr val="3C4043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C4043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kumimoji="0" lang="en-US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C4043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kumimoji="0" lang="en-US" altLang="ar-EG" sz="1200" b="0" i="0" u="none" strike="noStrike" cap="none" normalizeH="0" baseline="-30000">
                          <a:ln>
                            <a:noFill/>
                          </a:ln>
                          <a:solidFill>
                            <a:srgbClr val="3C4043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C4043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kumimoji="0" lang="en-US" altLang="ar-EG" sz="1200" b="0" i="0" u="none" strike="noStrike" cap="none" normalizeH="0" baseline="-30000">
                          <a:ln>
                            <a:noFill/>
                          </a:ln>
                          <a:solidFill>
                            <a:srgbClr val="3C4043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C4043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kumimoji="0" lang="en-US" altLang="ar-EG" sz="1200" b="0" i="0" u="none" strike="noStrike" cap="none" normalizeH="0" baseline="-30000">
                          <a:ln>
                            <a:noFill/>
                          </a:ln>
                          <a:solidFill>
                            <a:srgbClr val="3C4043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C4043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en-BZ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kumimoji="0" lang="en-BZ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C4043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L.O.I</a:t>
                      </a:r>
                      <a:endParaRPr kumimoji="0" lang="en-US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BZ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kumimoji="0" lang="en-BZ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657774"/>
                  </a:ext>
                </a:extLst>
              </a:tr>
              <a:tr h="30317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C4043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Cement</a:t>
                      </a:r>
                      <a:endParaRPr kumimoji="0" lang="en-US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BZ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61.21</a:t>
                      </a:r>
                      <a:endParaRPr kumimoji="0" lang="en-BZ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BZ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21.54</a:t>
                      </a:r>
                      <a:endParaRPr kumimoji="0" lang="en-BZ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BZ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4.58</a:t>
                      </a:r>
                      <a:endParaRPr kumimoji="0" lang="en-BZ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BZ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2.49</a:t>
                      </a:r>
                      <a:endParaRPr kumimoji="0" lang="en-BZ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BZ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  <a:endParaRPr kumimoji="0" lang="en-BZ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BZ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kumimoji="0" lang="en-BZ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BZ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3.35</a:t>
                      </a:r>
                      <a:endParaRPr kumimoji="0" lang="en-BZ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BZ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</a:t>
                      </a:r>
                      <a:endParaRPr kumimoji="0" lang="en-BZ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BZ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  <a:endParaRPr kumimoji="0" lang="en-BZ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BZ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2.88</a:t>
                      </a:r>
                      <a:endParaRPr kumimoji="0" lang="en-BZ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BZ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99.32</a:t>
                      </a:r>
                      <a:endParaRPr kumimoji="0" lang="en-BZ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5249547"/>
                  </a:ext>
                </a:extLst>
              </a:tr>
              <a:tr h="30317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C4043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Cement dust</a:t>
                      </a:r>
                      <a:endParaRPr kumimoji="0" lang="en-US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BZ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53.8</a:t>
                      </a:r>
                      <a:endParaRPr kumimoji="0" lang="en-BZ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BZ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9.47</a:t>
                      </a:r>
                      <a:endParaRPr kumimoji="0" lang="en-BZ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BZ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2.48</a:t>
                      </a:r>
                      <a:endParaRPr kumimoji="0" lang="en-BZ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BZ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1.67</a:t>
                      </a:r>
                      <a:endParaRPr kumimoji="0" lang="en-BZ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BZ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1.83</a:t>
                      </a:r>
                      <a:endParaRPr kumimoji="0" lang="en-BZ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BZ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3.06</a:t>
                      </a:r>
                      <a:endParaRPr kumimoji="0" lang="en-BZ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BZ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2.55</a:t>
                      </a:r>
                      <a:endParaRPr kumimoji="0" lang="en-BZ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BZ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4.44</a:t>
                      </a:r>
                      <a:endParaRPr kumimoji="0" lang="en-BZ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BZ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4.57</a:t>
                      </a:r>
                      <a:endParaRPr kumimoji="0" lang="en-BZ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BZ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14.56</a:t>
                      </a:r>
                      <a:endParaRPr kumimoji="0" lang="en-BZ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BZ" altLang="ar-EG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98.43</a:t>
                      </a:r>
                      <a:endParaRPr kumimoji="0" lang="en-BZ" altLang="ar-EG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3395" marR="113395" marT="56698" marB="56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6370043"/>
                  </a:ext>
                </a:extLst>
              </a:tr>
            </a:tbl>
          </a:graphicData>
        </a:graphic>
      </p:graphicFrame>
      <p:pic>
        <p:nvPicPr>
          <p:cNvPr id="80954" name="Picture 58">
            <a:extLst>
              <a:ext uri="{FF2B5EF4-FFF2-40B4-BE49-F238E27FC236}">
                <a16:creationId xmlns:a16="http://schemas.microsoft.com/office/drawing/2014/main" id="{BAB69608-53F5-FAA1-DB18-B7C756DA4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05" b="9824"/>
          <a:stretch>
            <a:fillRect/>
          </a:stretch>
        </p:blipFill>
        <p:spPr bwMode="auto">
          <a:xfrm>
            <a:off x="944959" y="4936423"/>
            <a:ext cx="6276105" cy="361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55" name="Picture 59">
            <a:extLst>
              <a:ext uri="{FF2B5EF4-FFF2-40B4-BE49-F238E27FC236}">
                <a16:creationId xmlns:a16="http://schemas.microsoft.com/office/drawing/2014/main" id="{5629E4C8-FA24-A2F8-113A-F608DB38C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5" b="10609"/>
          <a:stretch>
            <a:fillRect/>
          </a:stretch>
        </p:blipFill>
        <p:spPr bwMode="auto">
          <a:xfrm>
            <a:off x="7969158" y="4857677"/>
            <a:ext cx="5650070" cy="358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56" name="Rectangle 60">
            <a:extLst>
              <a:ext uri="{FF2B5EF4-FFF2-40B4-BE49-F238E27FC236}">
                <a16:creationId xmlns:a16="http://schemas.microsoft.com/office/drawing/2014/main" id="{36952A00-5567-4E9C-EF2C-3E778600A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5000" y="8422657"/>
            <a:ext cx="5974713" cy="62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ar-EG" altLang="ar-EG" sz="1736" b="1"/>
              <a:t>العلاقة بين الاجهاد والانفعال فى الضغط للخرسانة  الخلوية كثافة 600 ≈ كجم/م3</a:t>
            </a:r>
            <a:endParaRPr lang="en-BZ" altLang="ar-EG" sz="1736" b="1"/>
          </a:p>
          <a:p>
            <a:pPr algn="ctr" rtl="1" eaLnBrk="1" hangingPunct="1"/>
            <a:r>
              <a:rPr lang="ar-EG" altLang="ar-EG" sz="1736" b="1"/>
              <a:t>المنحنى (1) بدون تراب اسمنت ، المنحنى (2) بتراب الاسمنت</a:t>
            </a:r>
            <a:endParaRPr lang="en-US" altLang="ar-EG" sz="1736" b="1"/>
          </a:p>
        </p:txBody>
      </p:sp>
      <p:sp>
        <p:nvSpPr>
          <p:cNvPr id="80957" name="Rectangle 61">
            <a:extLst>
              <a:ext uri="{FF2B5EF4-FFF2-40B4-BE49-F238E27FC236}">
                <a16:creationId xmlns:a16="http://schemas.microsoft.com/office/drawing/2014/main" id="{0AC254FA-C1D9-7098-F8A8-F674D3F20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1771" y="8568339"/>
            <a:ext cx="5718232" cy="62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ar-EG" altLang="ar-EG" sz="1736" b="1"/>
              <a:t>العلاقة بين العمر  ومقاومة  الضغط  للخرسانة  الخلوية كثافة ≈600 كجم/م3</a:t>
            </a:r>
            <a:endParaRPr lang="en-BZ" altLang="ar-EG" sz="1736" b="1"/>
          </a:p>
          <a:p>
            <a:pPr algn="ctr" rtl="1" eaLnBrk="1" hangingPunct="1"/>
            <a:r>
              <a:rPr lang="ar-EG" altLang="ar-EG" sz="1736" b="1"/>
              <a:t>المنحنى (1) بدون تراب اسمنت ، المنحنى (2) بتراب الاسمنت</a:t>
            </a:r>
            <a:endParaRPr lang="en-US" altLang="ar-EG" sz="1736" b="1"/>
          </a:p>
        </p:txBody>
      </p:sp>
      <p:sp>
        <p:nvSpPr>
          <p:cNvPr id="80958" name="Rectangle 62">
            <a:extLst>
              <a:ext uri="{FF2B5EF4-FFF2-40B4-BE49-F238E27FC236}">
                <a16:creationId xmlns:a16="http://schemas.microsoft.com/office/drawing/2014/main" id="{2B6424BF-685D-35DF-FE73-135D7DC3B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9906" y="3232781"/>
            <a:ext cx="4565672" cy="47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ar-EG" altLang="ar-EG" sz="2480" b="1"/>
              <a:t>التركيب الكيميائى للاسمنت وتراب الاسمنت</a:t>
            </a:r>
            <a:endParaRPr lang="en-BZ" altLang="ar-EG" sz="2480"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5C24CEC-B9B9-CA14-3929-A7CF03E39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6B8C9-D99A-4012-A328-3BDD68412C06}" type="slidenum">
              <a:rPr lang="ar-EG"/>
              <a:pPr>
                <a:defRPr/>
              </a:pPr>
              <a:t>22</a:t>
            </a:fld>
            <a:endParaRPr lang="ar-EG"/>
          </a:p>
        </p:txBody>
      </p:sp>
      <p:sp>
        <p:nvSpPr>
          <p:cNvPr id="34819" name="Title 1">
            <a:extLst>
              <a:ext uri="{FF2B5EF4-FFF2-40B4-BE49-F238E27FC236}">
                <a16:creationId xmlns:a16="http://schemas.microsoft.com/office/drawing/2014/main" id="{F78468EA-B505-DA43-231A-810B315FD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856" y="2194074"/>
            <a:ext cx="13890903" cy="115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4464" b="1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أثر المشروع وتطبيقاته</a:t>
            </a:r>
            <a:r>
              <a:rPr lang="ar-EG" altLang="ar-EG" sz="5456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: </a:t>
            </a:r>
            <a:r>
              <a:rPr lang="ar-EG" altLang="ar-EG" sz="2976" b="1" u="sng">
                <a:solidFill>
                  <a:srgbClr val="21DD4E"/>
                </a:solidFill>
              </a:rPr>
              <a:t>ما تم تنفيذه (احد عناصرالمكون الذكى)</a:t>
            </a:r>
            <a:r>
              <a:rPr lang="en-BZ" altLang="ar-EG" sz="2976" b="1" u="sng">
                <a:solidFill>
                  <a:srgbClr val="21DD4E"/>
                </a:solidFill>
              </a:rPr>
              <a:t>   </a:t>
            </a:r>
            <a:r>
              <a:rPr lang="ar-EG" altLang="ar-EG" sz="2976" b="1" u="sng">
                <a:solidFill>
                  <a:srgbClr val="21DD4E"/>
                </a:solidFill>
              </a:rPr>
              <a:t> مواقع الكترونية</a:t>
            </a:r>
            <a:endParaRPr lang="en-US" altLang="ar-EG" sz="2976" b="1" u="sng">
              <a:solidFill>
                <a:srgbClr val="21DD4E"/>
              </a:solidFill>
            </a:endParaRPr>
          </a:p>
        </p:txBody>
      </p:sp>
      <p:pic>
        <p:nvPicPr>
          <p:cNvPr id="34822" name="Picture 6">
            <a:extLst>
              <a:ext uri="{FF2B5EF4-FFF2-40B4-BE49-F238E27FC236}">
                <a16:creationId xmlns:a16="http://schemas.microsoft.com/office/drawing/2014/main" id="{CCEEE099-713B-D586-C954-8A6E6A208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6"/>
          <a:stretch>
            <a:fillRect/>
          </a:stretch>
        </p:blipFill>
        <p:spPr bwMode="auto">
          <a:xfrm>
            <a:off x="8205397" y="3898938"/>
            <a:ext cx="5000410" cy="3805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Box 8">
            <a:extLst>
              <a:ext uri="{FF2B5EF4-FFF2-40B4-BE49-F238E27FC236}">
                <a16:creationId xmlns:a16="http://schemas.microsoft.com/office/drawing/2014/main" id="{6AFD6D49-8EF1-77AE-6EF9-F0E0456B1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3988" y="7741772"/>
            <a:ext cx="4911819" cy="4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ar-EG" sz="2480">
                <a:solidFill>
                  <a:schemeClr val="accent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https://gcp.eamaraldelta.com/</a:t>
            </a:r>
          </a:p>
        </p:txBody>
      </p:sp>
      <p:pic>
        <p:nvPicPr>
          <p:cNvPr id="34824" name="Picture 9">
            <a:extLst>
              <a:ext uri="{FF2B5EF4-FFF2-40B4-BE49-F238E27FC236}">
                <a16:creationId xmlns:a16="http://schemas.microsoft.com/office/drawing/2014/main" id="{53B5EBDC-D5A3-1241-C61D-79E2E1C19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23" y="3564264"/>
            <a:ext cx="5537856" cy="410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TextBox 10">
            <a:extLst>
              <a:ext uri="{FF2B5EF4-FFF2-40B4-BE49-F238E27FC236}">
                <a16:creationId xmlns:a16="http://schemas.microsoft.com/office/drawing/2014/main" id="{F3F5E0DC-AE50-4B80-E220-D11FCD9C8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828" y="7907141"/>
            <a:ext cx="4644081" cy="4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ar-EG" sz="2480">
                <a:solidFill>
                  <a:schemeClr val="accent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http://deltamix.eamaraldelta.com/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89C324C-292E-F29C-5521-F3E8D8C3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6A7968-D9EA-4C25-9037-D4E41CA02C4B}" type="slidenum">
              <a:rPr lang="ar-EG"/>
              <a:pPr>
                <a:defRPr/>
              </a:pPr>
              <a:t>23</a:t>
            </a:fld>
            <a:endParaRPr lang="ar-EG"/>
          </a:p>
        </p:txBody>
      </p:sp>
      <p:sp>
        <p:nvSpPr>
          <p:cNvPr id="35843" name="Title 1">
            <a:extLst>
              <a:ext uri="{FF2B5EF4-FFF2-40B4-BE49-F238E27FC236}">
                <a16:creationId xmlns:a16="http://schemas.microsoft.com/office/drawing/2014/main" id="{B9A3ABD9-7472-7B76-3686-AA67CC2D6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856" y="2194074"/>
            <a:ext cx="13890903" cy="115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4464" b="1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أثر المشروع وتطبيقاته</a:t>
            </a:r>
            <a:r>
              <a:rPr lang="ar-EG" altLang="ar-EG" sz="5456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: </a:t>
            </a:r>
            <a:r>
              <a:rPr lang="ar-EG" altLang="ar-EG" sz="2976" b="1" u="sng">
                <a:solidFill>
                  <a:srgbClr val="21DD4E"/>
                </a:solidFill>
              </a:rPr>
              <a:t>ما تم تنفيذه (منتجات من ناتج هدم المبانى)</a:t>
            </a:r>
            <a:endParaRPr lang="en-US" altLang="ar-EG" sz="2976" b="1" u="sng">
              <a:solidFill>
                <a:srgbClr val="21DD4E"/>
              </a:solidFill>
            </a:endParaRPr>
          </a:p>
        </p:txBody>
      </p:sp>
      <p:pic>
        <p:nvPicPr>
          <p:cNvPr id="35853" name="Picture 13">
            <a:extLst>
              <a:ext uri="{FF2B5EF4-FFF2-40B4-BE49-F238E27FC236}">
                <a16:creationId xmlns:a16="http://schemas.microsoft.com/office/drawing/2014/main" id="{5706996F-0CF2-92E9-42C2-310ED2B9D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292" y="6216056"/>
            <a:ext cx="2677385" cy="267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2" name="Picture 12">
            <a:extLst>
              <a:ext uri="{FF2B5EF4-FFF2-40B4-BE49-F238E27FC236}">
                <a16:creationId xmlns:a16="http://schemas.microsoft.com/office/drawing/2014/main" id="{E5F97366-12BE-F1D8-6961-C70E5093F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5" y="6462140"/>
            <a:ext cx="2677385" cy="267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1" name="Picture 11">
            <a:extLst>
              <a:ext uri="{FF2B5EF4-FFF2-40B4-BE49-F238E27FC236}">
                <a16:creationId xmlns:a16="http://schemas.microsoft.com/office/drawing/2014/main" id="{2EFFD034-AF98-DCC7-E57B-939682E2B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753" y="6446391"/>
            <a:ext cx="2677385" cy="267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0" name="Picture 10">
            <a:extLst>
              <a:ext uri="{FF2B5EF4-FFF2-40B4-BE49-F238E27FC236}">
                <a16:creationId xmlns:a16="http://schemas.microsoft.com/office/drawing/2014/main" id="{260E6D6C-2032-8E97-2AAB-69FCFB23E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1"/>
          <a:stretch>
            <a:fillRect/>
          </a:stretch>
        </p:blipFill>
        <p:spPr bwMode="auto">
          <a:xfrm>
            <a:off x="9181856" y="3524891"/>
            <a:ext cx="4216881" cy="222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9" name="Picture 9">
            <a:extLst>
              <a:ext uri="{FF2B5EF4-FFF2-40B4-BE49-F238E27FC236}">
                <a16:creationId xmlns:a16="http://schemas.microsoft.com/office/drawing/2014/main" id="{D3981C66-F2B5-0F4E-F873-4AC83D2E0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2" b="44070"/>
          <a:stretch>
            <a:fillRect/>
          </a:stretch>
        </p:blipFill>
        <p:spPr bwMode="auto">
          <a:xfrm>
            <a:off x="5087032" y="3601669"/>
            <a:ext cx="2874251" cy="223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>
            <a:extLst>
              <a:ext uri="{FF2B5EF4-FFF2-40B4-BE49-F238E27FC236}">
                <a16:creationId xmlns:a16="http://schemas.microsoft.com/office/drawing/2014/main" id="{319E6FA4-4211-D1B0-306B-F2B6C0B99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" t="22173" r="18646"/>
          <a:stretch>
            <a:fillRect/>
          </a:stretch>
        </p:blipFill>
        <p:spPr bwMode="auto">
          <a:xfrm>
            <a:off x="1419408" y="3507173"/>
            <a:ext cx="2525797" cy="268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4" name="Rectangle 14">
            <a:extLst>
              <a:ext uri="{FF2B5EF4-FFF2-40B4-BE49-F238E27FC236}">
                <a16:creationId xmlns:a16="http://schemas.microsoft.com/office/drawing/2014/main" id="{0E5EB25D-413A-39D6-4FEA-D48D0DA4E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37493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altLang="ar-EG"/>
          </a:p>
        </p:txBody>
      </p:sp>
      <p:sp>
        <p:nvSpPr>
          <p:cNvPr id="35855" name="Rectangle 15">
            <a:extLst>
              <a:ext uri="{FF2B5EF4-FFF2-40B4-BE49-F238E27FC236}">
                <a16:creationId xmlns:a16="http://schemas.microsoft.com/office/drawing/2014/main" id="{4A8AE541-40F4-39BB-2FB2-1632E9030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221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ar-EG"/>
          </a:p>
        </p:txBody>
      </p:sp>
      <p:sp>
        <p:nvSpPr>
          <p:cNvPr id="35857" name="Rectangle 17">
            <a:extLst>
              <a:ext uri="{FF2B5EF4-FFF2-40B4-BE49-F238E27FC236}">
                <a16:creationId xmlns:a16="http://schemas.microsoft.com/office/drawing/2014/main" id="{EF6DC17B-1E0B-52B4-F41A-4AD9A7D73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221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ar-EG"/>
          </a:p>
        </p:txBody>
      </p:sp>
      <p:sp>
        <p:nvSpPr>
          <p:cNvPr id="35859" name="Rectangle 19">
            <a:extLst>
              <a:ext uri="{FF2B5EF4-FFF2-40B4-BE49-F238E27FC236}">
                <a16:creationId xmlns:a16="http://schemas.microsoft.com/office/drawing/2014/main" id="{23AF9BD7-79FE-7E3E-B3F9-D9A9AADE4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221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ar-EG"/>
          </a:p>
        </p:txBody>
      </p:sp>
      <p:sp>
        <p:nvSpPr>
          <p:cNvPr id="35861" name="Rectangle 21">
            <a:extLst>
              <a:ext uri="{FF2B5EF4-FFF2-40B4-BE49-F238E27FC236}">
                <a16:creationId xmlns:a16="http://schemas.microsoft.com/office/drawing/2014/main" id="{777BB905-DDDD-D7AD-3CB0-D25346D1B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221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ar-EG"/>
          </a:p>
        </p:txBody>
      </p:sp>
      <p:sp>
        <p:nvSpPr>
          <p:cNvPr id="35863" name="Rectangle 23">
            <a:extLst>
              <a:ext uri="{FF2B5EF4-FFF2-40B4-BE49-F238E27FC236}">
                <a16:creationId xmlns:a16="http://schemas.microsoft.com/office/drawing/2014/main" id="{884356B5-5865-E97D-0227-17BFE6596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221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ar-EG"/>
          </a:p>
        </p:txBody>
      </p:sp>
      <p:sp>
        <p:nvSpPr>
          <p:cNvPr id="35865" name="Rectangle 25">
            <a:extLst>
              <a:ext uri="{FF2B5EF4-FFF2-40B4-BE49-F238E27FC236}">
                <a16:creationId xmlns:a16="http://schemas.microsoft.com/office/drawing/2014/main" id="{D4B94A28-F644-677D-3CE5-0C8BD7FE9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221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ar-EG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A859B89-7A3E-7F7E-34AB-0620074EF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011C34-A043-49A9-AD93-B82B05DB0A00}" type="slidenum">
              <a:rPr lang="ar-EG"/>
              <a:pPr>
                <a:defRPr/>
              </a:pPr>
              <a:t>24</a:t>
            </a:fld>
            <a:endParaRPr lang="ar-EG"/>
          </a:p>
        </p:txBody>
      </p:sp>
      <p:sp>
        <p:nvSpPr>
          <p:cNvPr id="36867" name="Title 1">
            <a:extLst>
              <a:ext uri="{FF2B5EF4-FFF2-40B4-BE49-F238E27FC236}">
                <a16:creationId xmlns:a16="http://schemas.microsoft.com/office/drawing/2014/main" id="{2AC4A7D2-1364-7236-742D-35E73149B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856" y="2194074"/>
            <a:ext cx="13890903" cy="115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4464" b="1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أثر المشروع وتطبيقاته</a:t>
            </a:r>
            <a:r>
              <a:rPr lang="ar-EG" altLang="ar-EG" sz="5456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: </a:t>
            </a:r>
            <a:r>
              <a:rPr lang="ar-EG" altLang="ar-EG" sz="2976" b="1" u="sng">
                <a:solidFill>
                  <a:srgbClr val="21DD4E"/>
                </a:solidFill>
              </a:rPr>
              <a:t>ما تم تنفيذه (منشات مبنية بالطوب الخلوى الخفيف الصديق للبيئة)</a:t>
            </a:r>
            <a:endParaRPr lang="en-US" altLang="ar-EG" sz="2976" b="1" u="sng">
              <a:solidFill>
                <a:srgbClr val="21DD4E"/>
              </a:solidFill>
            </a:endParaRPr>
          </a:p>
        </p:txBody>
      </p:sp>
      <p:sp>
        <p:nvSpPr>
          <p:cNvPr id="36874" name="Rectangle 10">
            <a:extLst>
              <a:ext uri="{FF2B5EF4-FFF2-40B4-BE49-F238E27FC236}">
                <a16:creationId xmlns:a16="http://schemas.microsoft.com/office/drawing/2014/main" id="{AEE7D2B2-E901-1F2A-191D-D9E4D7712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37493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altLang="ar-EG"/>
          </a:p>
        </p:txBody>
      </p:sp>
      <p:sp>
        <p:nvSpPr>
          <p:cNvPr id="36875" name="Rectangle 11">
            <a:extLst>
              <a:ext uri="{FF2B5EF4-FFF2-40B4-BE49-F238E27FC236}">
                <a16:creationId xmlns:a16="http://schemas.microsoft.com/office/drawing/2014/main" id="{F447888A-9FB5-2A3F-2B86-5376ED0F8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221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ar-EG"/>
          </a:p>
        </p:txBody>
      </p:sp>
      <p:sp>
        <p:nvSpPr>
          <p:cNvPr id="36876" name="Rectangle 12">
            <a:extLst>
              <a:ext uri="{FF2B5EF4-FFF2-40B4-BE49-F238E27FC236}">
                <a16:creationId xmlns:a16="http://schemas.microsoft.com/office/drawing/2014/main" id="{8AD0928F-03C3-E37D-0A74-7C041C3D8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221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ar-EG"/>
          </a:p>
        </p:txBody>
      </p:sp>
      <p:sp>
        <p:nvSpPr>
          <p:cNvPr id="36877" name="Rectangle 13">
            <a:extLst>
              <a:ext uri="{FF2B5EF4-FFF2-40B4-BE49-F238E27FC236}">
                <a16:creationId xmlns:a16="http://schemas.microsoft.com/office/drawing/2014/main" id="{E36BA182-DEE8-8DF8-5228-B7452C7D3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221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ar-EG"/>
          </a:p>
        </p:txBody>
      </p:sp>
      <p:sp>
        <p:nvSpPr>
          <p:cNvPr id="36878" name="Rectangle 14">
            <a:extLst>
              <a:ext uri="{FF2B5EF4-FFF2-40B4-BE49-F238E27FC236}">
                <a16:creationId xmlns:a16="http://schemas.microsoft.com/office/drawing/2014/main" id="{9A00DAFC-12F4-99D4-4AE9-17AD7A766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221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ar-EG"/>
          </a:p>
        </p:txBody>
      </p:sp>
      <p:sp>
        <p:nvSpPr>
          <p:cNvPr id="36879" name="Rectangle 15">
            <a:extLst>
              <a:ext uri="{FF2B5EF4-FFF2-40B4-BE49-F238E27FC236}">
                <a16:creationId xmlns:a16="http://schemas.microsoft.com/office/drawing/2014/main" id="{A9ABE1AC-AAC7-D9FB-FCAF-74297977E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221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ar-EG"/>
          </a:p>
        </p:txBody>
      </p:sp>
      <p:sp>
        <p:nvSpPr>
          <p:cNvPr id="36880" name="Rectangle 16">
            <a:extLst>
              <a:ext uri="{FF2B5EF4-FFF2-40B4-BE49-F238E27FC236}">
                <a16:creationId xmlns:a16="http://schemas.microsoft.com/office/drawing/2014/main" id="{748D8358-202F-8F24-B827-7CF6CDBA3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221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ar-EG"/>
          </a:p>
        </p:txBody>
      </p:sp>
      <p:pic>
        <p:nvPicPr>
          <p:cNvPr id="36881" name="Picture 2">
            <a:extLst>
              <a:ext uri="{FF2B5EF4-FFF2-40B4-BE49-F238E27FC236}">
                <a16:creationId xmlns:a16="http://schemas.microsoft.com/office/drawing/2014/main" id="{F8229621-B626-D3D9-1160-2C3F4A3C8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010" y="3812316"/>
            <a:ext cx="7504552" cy="446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F6FC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  <p:pic>
        <p:nvPicPr>
          <p:cNvPr id="36882" name="Picture 18">
            <a:extLst>
              <a:ext uri="{FF2B5EF4-FFF2-40B4-BE49-F238E27FC236}">
                <a16:creationId xmlns:a16="http://schemas.microsoft.com/office/drawing/2014/main" id="{FACB5EF0-B0F0-6EA2-A0E2-FDD48E152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347"/>
            <a:ext cx="6441473" cy="4464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7781338-FD51-C79E-6DF3-105699254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680C6E-B997-43D3-84A8-DFE6076CF57F}" type="slidenum">
              <a:rPr lang="ar-EG"/>
              <a:pPr>
                <a:defRPr/>
              </a:pPr>
              <a:t>25</a:t>
            </a:fld>
            <a:endParaRPr lang="ar-EG"/>
          </a:p>
        </p:txBody>
      </p:sp>
      <p:sp>
        <p:nvSpPr>
          <p:cNvPr id="37891" name="Title 1">
            <a:extLst>
              <a:ext uri="{FF2B5EF4-FFF2-40B4-BE49-F238E27FC236}">
                <a16:creationId xmlns:a16="http://schemas.microsoft.com/office/drawing/2014/main" id="{8F79DB15-4119-5A1A-2AF4-20DD8B30C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856" y="2194074"/>
            <a:ext cx="13890903" cy="115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4464" b="1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أثر المشروع وتطبيقاته</a:t>
            </a:r>
            <a:r>
              <a:rPr lang="ar-EG" altLang="ar-EG" sz="5456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: </a:t>
            </a:r>
            <a:r>
              <a:rPr lang="ar-EG" altLang="ar-EG" sz="2976" b="1" u="sng">
                <a:solidFill>
                  <a:srgbClr val="21DD4E"/>
                </a:solidFill>
              </a:rPr>
              <a:t>ما تم تنفيذه (منشات مبنية بالطوب الخلوى الخفيف الصديق للبيئة)</a:t>
            </a:r>
            <a:endParaRPr lang="en-US" altLang="ar-EG" sz="2976" b="1" u="sng">
              <a:solidFill>
                <a:srgbClr val="21DD4E"/>
              </a:solidFill>
            </a:endParaRPr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02B6D0C4-0CC8-0863-0EC0-4C1F6EEF4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37493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altLang="ar-EG"/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F6D5055F-4887-47C7-E596-2810A5491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221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ar-EG"/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77DD58B0-D838-C925-C027-E8070B144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221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ar-EG"/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id="{F7659A8A-5955-B3AD-BD9D-CD9E36085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221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ar-EG"/>
          </a:p>
        </p:txBody>
      </p:sp>
      <p:sp>
        <p:nvSpPr>
          <p:cNvPr id="37896" name="Rectangle 8">
            <a:extLst>
              <a:ext uri="{FF2B5EF4-FFF2-40B4-BE49-F238E27FC236}">
                <a16:creationId xmlns:a16="http://schemas.microsoft.com/office/drawing/2014/main" id="{4E7E31A2-209B-8603-7DB9-E634AE6C9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221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ar-EG"/>
          </a:p>
        </p:txBody>
      </p:sp>
      <p:sp>
        <p:nvSpPr>
          <p:cNvPr id="37897" name="Rectangle 9">
            <a:extLst>
              <a:ext uri="{FF2B5EF4-FFF2-40B4-BE49-F238E27FC236}">
                <a16:creationId xmlns:a16="http://schemas.microsoft.com/office/drawing/2014/main" id="{CF64C861-9456-21AD-C989-59738EBA3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221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ar-EG"/>
          </a:p>
        </p:txBody>
      </p:sp>
      <p:sp>
        <p:nvSpPr>
          <p:cNvPr id="37898" name="Rectangle 10">
            <a:extLst>
              <a:ext uri="{FF2B5EF4-FFF2-40B4-BE49-F238E27FC236}">
                <a16:creationId xmlns:a16="http://schemas.microsoft.com/office/drawing/2014/main" id="{368F2A82-E299-EB77-3462-F9C06D35F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221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ar-EG"/>
          </a:p>
        </p:txBody>
      </p:sp>
      <p:pic>
        <p:nvPicPr>
          <p:cNvPr id="37901" name="Picture 13">
            <a:extLst>
              <a:ext uri="{FF2B5EF4-FFF2-40B4-BE49-F238E27FC236}">
                <a16:creationId xmlns:a16="http://schemas.microsoft.com/office/drawing/2014/main" id="{C98D948D-BDD3-729D-DB42-13E7344EC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590" y="3812316"/>
            <a:ext cx="6423754" cy="446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  <p:pic>
        <p:nvPicPr>
          <p:cNvPr id="37902" name="Picture 14">
            <a:extLst>
              <a:ext uri="{FF2B5EF4-FFF2-40B4-BE49-F238E27FC236}">
                <a16:creationId xmlns:a16="http://schemas.microsoft.com/office/drawing/2014/main" id="{411BBD1D-574E-BA36-85D6-604772752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67" y="3743412"/>
            <a:ext cx="6406037" cy="4464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8353096-14AB-9BE2-C469-8F4B4BCB7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F7D66B-3D53-45B4-B3A4-D9BC55D91A13}" type="slidenum">
              <a:rPr lang="ar-EG"/>
              <a:pPr>
                <a:defRPr/>
              </a:pPr>
              <a:t>26</a:t>
            </a:fld>
            <a:endParaRPr lang="ar-EG"/>
          </a:p>
        </p:txBody>
      </p:sp>
      <p:sp>
        <p:nvSpPr>
          <p:cNvPr id="38915" name="Title 1">
            <a:extLst>
              <a:ext uri="{FF2B5EF4-FFF2-40B4-BE49-F238E27FC236}">
                <a16:creationId xmlns:a16="http://schemas.microsoft.com/office/drawing/2014/main" id="{955E279A-A770-8E55-861B-CACED46FA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94074"/>
            <a:ext cx="14339759" cy="115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4464" b="1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أثر المشروع وتطبيقاته</a:t>
            </a:r>
            <a:r>
              <a:rPr lang="ar-EG" altLang="ar-EG" sz="5456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: </a:t>
            </a:r>
            <a:r>
              <a:rPr lang="ar-EG" altLang="ar-EG" sz="2976" b="1" u="sng">
                <a:solidFill>
                  <a:srgbClr val="21DD4E"/>
                </a:solidFill>
              </a:rPr>
              <a:t>ما تم تنفيذه (دراسات) سلوك الخرسانة الجيوبوليمرية من ناتج هدم المباتى</a:t>
            </a:r>
            <a:endParaRPr lang="en-US" altLang="ar-EG" sz="2976" b="1" u="sng">
              <a:solidFill>
                <a:srgbClr val="21DD4E"/>
              </a:solidFill>
            </a:endParaRPr>
          </a:p>
        </p:txBody>
      </p:sp>
      <p:pic>
        <p:nvPicPr>
          <p:cNvPr id="38918" name="Picture 6">
            <a:extLst>
              <a:ext uri="{FF2B5EF4-FFF2-40B4-BE49-F238E27FC236}">
                <a16:creationId xmlns:a16="http://schemas.microsoft.com/office/drawing/2014/main" id="{66A5FB1C-A853-A915-A762-BEA6419F5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308" y="3676478"/>
            <a:ext cx="1338692" cy="178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F789AE27-573C-664E-D909-8EB0749B2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308" y="6700348"/>
            <a:ext cx="1338692" cy="178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8">
            <a:extLst>
              <a:ext uri="{FF2B5EF4-FFF2-40B4-BE49-F238E27FC236}">
                <a16:creationId xmlns:a16="http://schemas.microsoft.com/office/drawing/2014/main" id="{A6C8330C-D194-74AB-C14F-700D7F4C7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701" y="4038712"/>
            <a:ext cx="8252645" cy="393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Rectangle 9">
            <a:extLst>
              <a:ext uri="{FF2B5EF4-FFF2-40B4-BE49-F238E27FC236}">
                <a16:creationId xmlns:a16="http://schemas.microsoft.com/office/drawing/2014/main" id="{87B77894-E932-6AA9-4CAD-78021331C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6812" y="8251061"/>
            <a:ext cx="43011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BZ" altLang="ar-EG"/>
              <a:t>Compressive strength (MPa) for GPC &amp; OPC </a:t>
            </a:r>
          </a:p>
        </p:txBody>
      </p:sp>
      <p:sp>
        <p:nvSpPr>
          <p:cNvPr id="38922" name="Rectangle 10">
            <a:extLst>
              <a:ext uri="{FF2B5EF4-FFF2-40B4-BE49-F238E27FC236}">
                <a16:creationId xmlns:a16="http://schemas.microsoft.com/office/drawing/2014/main" id="{675525D2-3588-524C-2E94-8B67F8452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8811" y="5742982"/>
            <a:ext cx="14013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altLang="ar-EG"/>
              <a:t>Geopolymer </a:t>
            </a:r>
          </a:p>
        </p:txBody>
      </p:sp>
      <p:sp>
        <p:nvSpPr>
          <p:cNvPr id="38923" name="Rectangle 11">
            <a:extLst>
              <a:ext uri="{FF2B5EF4-FFF2-40B4-BE49-F238E27FC236}">
                <a16:creationId xmlns:a16="http://schemas.microsoft.com/office/drawing/2014/main" id="{DAA9A1E9-1E79-347A-B700-42496980A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9287" y="8772756"/>
            <a:ext cx="9728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altLang="ar-EG"/>
              <a:t>Cement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3CEC39B-A422-8D09-70FF-67473FCC0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EAF707-ECD5-4EF2-B694-788FBF34B503}" type="slidenum">
              <a:rPr lang="ar-EG"/>
              <a:pPr>
                <a:defRPr/>
              </a:pPr>
              <a:t>27</a:t>
            </a:fld>
            <a:endParaRPr lang="ar-EG"/>
          </a:p>
        </p:txBody>
      </p:sp>
      <p:sp>
        <p:nvSpPr>
          <p:cNvPr id="39939" name="Title 1">
            <a:extLst>
              <a:ext uri="{FF2B5EF4-FFF2-40B4-BE49-F238E27FC236}">
                <a16:creationId xmlns:a16="http://schemas.microsoft.com/office/drawing/2014/main" id="{50F128EE-032C-53AE-DAAE-8249C950A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94074"/>
            <a:ext cx="14339759" cy="115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4464" b="1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أثر المشروع وتطبيقاته</a:t>
            </a:r>
            <a:r>
              <a:rPr lang="ar-EG" altLang="ar-EG" sz="5456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: </a:t>
            </a:r>
            <a:r>
              <a:rPr lang="ar-EG" altLang="ar-EG" sz="2976" b="1" u="sng">
                <a:solidFill>
                  <a:srgbClr val="21DD4E"/>
                </a:solidFill>
              </a:rPr>
              <a:t>ما تم تنفيذه (دراسات) سلوك الخرسانة الجيوبوليمرية من ناتج هدم المباتى</a:t>
            </a:r>
            <a:endParaRPr lang="en-US" altLang="ar-EG" sz="2976" b="1" u="sng">
              <a:solidFill>
                <a:srgbClr val="21DD4E"/>
              </a:solidFill>
            </a:endParaRPr>
          </a:p>
        </p:txBody>
      </p:sp>
      <p:pic>
        <p:nvPicPr>
          <p:cNvPr id="39946" name="Picture 10">
            <a:extLst>
              <a:ext uri="{FF2B5EF4-FFF2-40B4-BE49-F238E27FC236}">
                <a16:creationId xmlns:a16="http://schemas.microsoft.com/office/drawing/2014/main" id="{3F4E81AC-9A15-A6D8-9101-84F014285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660" y="3723726"/>
            <a:ext cx="9792142" cy="446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Rectangle 11">
            <a:extLst>
              <a:ext uri="{FF2B5EF4-FFF2-40B4-BE49-F238E27FC236}">
                <a16:creationId xmlns:a16="http://schemas.microsoft.com/office/drawing/2014/main" id="{6DD7691F-2716-F738-A2FE-7ACD78E96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101" y="8296339"/>
            <a:ext cx="45216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BZ" altLang="ar-EG"/>
              <a:t>Indirect Tensile strength (MPa) for GPC &amp; OPC</a:t>
            </a:r>
            <a:r>
              <a:rPr lang="en-US" altLang="ar-EG"/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2B7A7B8-682B-B9A0-DE13-50BEFC774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A73EE-EAEF-4274-A76A-0411DB691B30}" type="slidenum">
              <a:rPr lang="ar-EG"/>
              <a:pPr>
                <a:defRPr/>
              </a:pPr>
              <a:t>28</a:t>
            </a:fld>
            <a:endParaRPr lang="ar-EG"/>
          </a:p>
        </p:txBody>
      </p:sp>
      <p:sp>
        <p:nvSpPr>
          <p:cNvPr id="40963" name="Title 1">
            <a:extLst>
              <a:ext uri="{FF2B5EF4-FFF2-40B4-BE49-F238E27FC236}">
                <a16:creationId xmlns:a16="http://schemas.microsoft.com/office/drawing/2014/main" id="{57AB6279-45ED-2AEE-4181-6E3062B00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94074"/>
            <a:ext cx="14339759" cy="115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4464" b="1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أثر المشروع وتطبيقاته</a:t>
            </a:r>
            <a:r>
              <a:rPr lang="ar-EG" altLang="ar-EG" sz="5456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: </a:t>
            </a:r>
            <a:r>
              <a:rPr lang="ar-EG" altLang="ar-EG" sz="2976" b="1" u="sng">
                <a:solidFill>
                  <a:srgbClr val="21DD4E"/>
                </a:solidFill>
              </a:rPr>
              <a:t>ما تم تنفيذه (دراسات) سلوك الخرسانة الجيوبوليمرية من ناتج هدم المباتى</a:t>
            </a:r>
            <a:endParaRPr lang="en-US" altLang="ar-EG" sz="2976" b="1" u="sng">
              <a:solidFill>
                <a:srgbClr val="21DD4E"/>
              </a:solidFill>
            </a:endParaRPr>
          </a:p>
        </p:txBody>
      </p:sp>
      <p:pic>
        <p:nvPicPr>
          <p:cNvPr id="40966" name="Picture 6">
            <a:extLst>
              <a:ext uri="{FF2B5EF4-FFF2-40B4-BE49-F238E27FC236}">
                <a16:creationId xmlns:a16="http://schemas.microsoft.com/office/drawing/2014/main" id="{1CB597BC-69A3-BDE9-0DD2-60B02B6A0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23" y="3739476"/>
            <a:ext cx="8376672" cy="446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7">
            <a:extLst>
              <a:ext uri="{FF2B5EF4-FFF2-40B4-BE49-F238E27FC236}">
                <a16:creationId xmlns:a16="http://schemas.microsoft.com/office/drawing/2014/main" id="{E908D651-9880-D951-810C-EDB813205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4150" y="8414459"/>
            <a:ext cx="38358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BZ" altLang="ar-EG"/>
              <a:t>Flexural strength (MPa) for GPC &amp; OPC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671D666-07AB-6071-8A5B-98D146BEB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90BDF3-1A30-4232-B39F-86209D60A5C6}" type="slidenum">
              <a:rPr lang="ar-EG"/>
              <a:pPr>
                <a:defRPr/>
              </a:pPr>
              <a:t>29</a:t>
            </a:fld>
            <a:endParaRPr lang="ar-EG"/>
          </a:p>
        </p:txBody>
      </p:sp>
      <p:sp>
        <p:nvSpPr>
          <p:cNvPr id="22531" name="Title 1">
            <a:extLst>
              <a:ext uri="{FF2B5EF4-FFF2-40B4-BE49-F238E27FC236}">
                <a16:creationId xmlns:a16="http://schemas.microsoft.com/office/drawing/2014/main" id="{7155B3C6-63EC-0768-505D-023FFC3CF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456" y="2237384"/>
            <a:ext cx="13040439" cy="164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5456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أثر المشروع وتطبيقاته</a:t>
            </a:r>
            <a:endParaRPr lang="en-US" altLang="ar-EG" sz="5456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0D32CD-FC97-35F4-4FB5-A85FFE2144B3}"/>
              </a:ext>
            </a:extLst>
          </p:cNvPr>
          <p:cNvSpPr txBox="1">
            <a:spLocks/>
          </p:cNvSpPr>
          <p:nvPr/>
        </p:nvSpPr>
        <p:spPr>
          <a:xfrm>
            <a:off x="702814" y="3404803"/>
            <a:ext cx="13890903" cy="61934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rtl="1" eaLnBrk="1" hangingPunct="1">
              <a:buFont typeface="Arial" panose="020B0604020202020204" pitchFamily="34" charset="0"/>
              <a:buNone/>
            </a:pPr>
            <a:r>
              <a:rPr lang="ar-EG" altLang="ar-EG" sz="3968" b="1" u="sng">
                <a:solidFill>
                  <a:srgbClr val="21DD4E"/>
                </a:solidFill>
              </a:rPr>
              <a:t>الخطط المستقبلية للمشروع </a:t>
            </a:r>
          </a:p>
          <a:p>
            <a:pPr algn="just" rtl="1" eaLnBrk="1" hangingPunct="1"/>
            <a:r>
              <a:rPr lang="ar-EG" altLang="ar-EG" sz="3472" b="1"/>
              <a:t>عمل نظام للتحكم الذكى فى تجميع مخلفات هدم المبانى بالتنسيق مع السلطات المسؤلة.</a:t>
            </a:r>
          </a:p>
          <a:p>
            <a:pPr algn="just" rtl="1" eaLnBrk="1" hangingPunct="1"/>
            <a:r>
              <a:rPr lang="ar-EG" altLang="ar-EG" sz="3472" b="1"/>
              <a:t>وضع نظام لفرز وتصنيف ناتج الهدم استعدادا لتكسيرة وتحويله الى ركام وتوجيهه الى انتاج المنتجات المناسبة.</a:t>
            </a:r>
          </a:p>
          <a:p>
            <a:pPr algn="just" rtl="1" eaLnBrk="1" hangingPunct="1"/>
            <a:r>
              <a:rPr lang="ar-EG" altLang="ar-EG" sz="3472" b="1"/>
              <a:t>شراء كسارات مناسبة والتحكم بالاساليب الاكترونية الذكية فى منع تلوث البئية من حيث الضجيج و الغبار.</a:t>
            </a:r>
          </a:p>
          <a:p>
            <a:pPr algn="just" rtl="1" eaLnBrk="1" hangingPunct="1"/>
            <a:r>
              <a:rPr lang="ar-EG" altLang="ar-EG" sz="3472" b="1"/>
              <a:t>عمل الدراسات والابحاث اللازمة لتقنين الخلاطات وتوظيف النواتج المختلفة لناتج هدم المبانى فى انتاج المنتجات والمواد البنائية المناسبة طبقا للمواصفات الفنية المرغوبة.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>
            <a:extLst>
              <a:ext uri="{FF2B5EF4-FFF2-40B4-BE49-F238E27FC236}">
                <a16:creationId xmlns:a16="http://schemas.microsoft.com/office/drawing/2014/main" id="{08F216E6-EE44-D642-678D-66F9E49AED5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498156" y="3406771"/>
            <a:ext cx="12420309" cy="36695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ar-EG" altLang="ar-EG" sz="3968" b="1">
                <a:solidFill>
                  <a:srgbClr val="21DD4E"/>
                </a:solidFill>
              </a:rPr>
              <a:t>مواد بناء خضراء ومستدامة وصديقة للبيئة لتطبيقات هندسية مختلفة</a:t>
            </a:r>
            <a:br>
              <a:rPr lang="ar-EG" altLang="ar-EG" sz="3968" b="1"/>
            </a:br>
            <a:br>
              <a:rPr lang="en-BZ" altLang="ar-EG" sz="3968" b="1"/>
            </a:br>
            <a:br>
              <a:rPr lang="en-BZ" altLang="ar-EG" sz="3968" b="1"/>
            </a:br>
            <a:r>
              <a:rPr lang="en-BZ" altLang="ar-EG" sz="3968" b="1"/>
              <a:t>GREEN AND SUSTAINABLE ECO FRIENDLY CONSTRUCTION MATERIALS FOR SEVERAL ENGINEERING APPLICATIONS</a:t>
            </a:r>
            <a:r>
              <a:rPr lang="en-BZ" altLang="ar-EG" sz="3968"/>
              <a:t> </a:t>
            </a:r>
            <a:endParaRPr lang="en-US" altLang="ar-EG" sz="3968"/>
          </a:p>
        </p:txBody>
      </p:sp>
      <p:sp>
        <p:nvSpPr>
          <p:cNvPr id="2052" name="Subtitle 2">
            <a:extLst>
              <a:ext uri="{FF2B5EF4-FFF2-40B4-BE49-F238E27FC236}">
                <a16:creationId xmlns:a16="http://schemas.microsoft.com/office/drawing/2014/main" id="{28A5D067-4813-664F-4A9F-E96C96CA4BE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83611" y="7668931"/>
            <a:ext cx="11339513" cy="671316"/>
          </a:xfrm>
        </p:spPr>
        <p:txBody>
          <a:bodyPr/>
          <a:lstStyle/>
          <a:p>
            <a:r>
              <a:rPr lang="ar-EG" altLang="ar-EG"/>
              <a:t>المبادرة الوطنية للمشروعات الخضراء الذكية</a:t>
            </a:r>
            <a:endParaRPr lang="en-US" altLang="ar-EG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227CF0A-5174-688B-685E-534EAFA9C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0BE134-B1BD-47D8-AED6-7D7D97AB6B8A}" type="slidenum">
              <a:rPr lang="ar-EG"/>
              <a:pPr>
                <a:defRPr/>
              </a:pPr>
              <a:t>3</a:t>
            </a:fld>
            <a:endParaRPr lang="ar-EG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5422CDF-2A95-9480-E231-EEA16CDEF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36EE97-E4B8-47B4-B3FD-093FB9DE8648}" type="slidenum">
              <a:rPr lang="ar-EG"/>
              <a:pPr>
                <a:defRPr/>
              </a:pPr>
              <a:t>30</a:t>
            </a:fld>
            <a:endParaRPr lang="ar-EG"/>
          </a:p>
        </p:txBody>
      </p:sp>
      <p:sp>
        <p:nvSpPr>
          <p:cNvPr id="78851" name="Title 1">
            <a:extLst>
              <a:ext uri="{FF2B5EF4-FFF2-40B4-BE49-F238E27FC236}">
                <a16:creationId xmlns:a16="http://schemas.microsoft.com/office/drawing/2014/main" id="{709DDF8C-CA93-968E-B7A7-6BD9A8F47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177" y="2477562"/>
            <a:ext cx="13040439" cy="68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3968" b="1" u="sng">
                <a:solidFill>
                  <a:schemeClr val="folHlink"/>
                </a:solidFill>
              </a:rPr>
              <a:t>المكون التكنولوجى</a:t>
            </a:r>
          </a:p>
        </p:txBody>
      </p:sp>
      <p:sp>
        <p:nvSpPr>
          <p:cNvPr id="78852" name="Content Placeholder 2">
            <a:extLst>
              <a:ext uri="{FF2B5EF4-FFF2-40B4-BE49-F238E27FC236}">
                <a16:creationId xmlns:a16="http://schemas.microsoft.com/office/drawing/2014/main" id="{83609876-B7E2-2C20-059D-CA27B6282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88" y="3203998"/>
            <a:ext cx="13562135" cy="539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ar-EG" altLang="ar-EG" sz="3720" b="1" u="sng">
                <a:solidFill>
                  <a:schemeClr val="folHlink"/>
                </a:solidFill>
              </a:rPr>
              <a:t>تطبيقات الهاتف المحمول</a:t>
            </a:r>
            <a:r>
              <a:rPr lang="ar-EG" altLang="ar-EG" sz="3720" b="1" u="sng">
                <a:solidFill>
                  <a:srgbClr val="21DD4E"/>
                </a:solidFill>
              </a:rPr>
              <a:t>  (</a:t>
            </a:r>
            <a:r>
              <a:rPr lang="ar-EG" altLang="ar-EG" sz="2480" b="1" u="sng">
                <a:solidFill>
                  <a:srgbClr val="21DD4E"/>
                </a:solidFill>
              </a:rPr>
              <a:t>جارى تطوير تطبيق للهاتف المحمول لتتبع نقل المخلفات وتداولها</a:t>
            </a:r>
            <a:r>
              <a:rPr lang="ar-EG" altLang="ar-EG" sz="3720" b="1" u="sng">
                <a:solidFill>
                  <a:srgbClr val="21DD4E"/>
                </a:solidFill>
              </a:rPr>
              <a:t>)</a:t>
            </a:r>
          </a:p>
          <a:p>
            <a:pPr algn="r" rtl="1" eaLnBrk="1" hangingPunct="1"/>
            <a:r>
              <a:rPr lang="ar-EG" altLang="ar-EG" sz="3720" b="1" u="sng">
                <a:solidFill>
                  <a:schemeClr val="folHlink"/>
                </a:solidFill>
              </a:rPr>
              <a:t>تطبيقات الويب</a:t>
            </a:r>
            <a:r>
              <a:rPr lang="ar-EG" altLang="ar-EG" sz="3720" b="1" u="sng">
                <a:solidFill>
                  <a:srgbClr val="21DD4E"/>
                </a:solidFill>
              </a:rPr>
              <a:t> (</a:t>
            </a:r>
            <a:r>
              <a:rPr lang="en-GB" altLang="ar-EG" sz="2480">
                <a:solidFill>
                  <a:schemeClr val="accent1"/>
                </a:solidFill>
                <a:hlinkClick r:id="rId3"/>
              </a:rPr>
              <a:t>https://gcp.eamaraldelta.com/</a:t>
            </a:r>
            <a:r>
              <a:rPr lang="ar-EG" altLang="ar-EG" sz="2480">
                <a:solidFill>
                  <a:schemeClr val="accent1"/>
                </a:solidFill>
              </a:rPr>
              <a:t>،</a:t>
            </a:r>
            <a:r>
              <a:rPr lang="ar-EG" altLang="ar-EG" sz="3472">
                <a:solidFill>
                  <a:schemeClr val="accent1"/>
                </a:solidFill>
              </a:rPr>
              <a:t> </a:t>
            </a:r>
            <a:r>
              <a:rPr lang="en-GB" altLang="ar-EG" sz="2480">
                <a:solidFill>
                  <a:schemeClr val="accent1"/>
                </a:solidFill>
              </a:rPr>
              <a:t>http://deltamix.eamaraldelta.com/</a:t>
            </a:r>
            <a:r>
              <a:rPr lang="ar-EG" altLang="ar-EG" sz="3472">
                <a:solidFill>
                  <a:schemeClr val="accent1"/>
                </a:solidFill>
              </a:rPr>
              <a:t>)</a:t>
            </a:r>
            <a:endParaRPr lang="ar-EG" altLang="ar-EG" sz="3720" b="1" u="sng">
              <a:solidFill>
                <a:srgbClr val="21DD4E"/>
              </a:solidFill>
            </a:endParaRPr>
          </a:p>
          <a:p>
            <a:pPr algn="r" rtl="1" eaLnBrk="1" hangingPunct="1"/>
            <a:r>
              <a:rPr lang="ar-EG" altLang="ar-EG" sz="3720" b="1" u="sng">
                <a:solidFill>
                  <a:schemeClr val="folHlink"/>
                </a:solidFill>
              </a:rPr>
              <a:t>انترنت الاشياء</a:t>
            </a:r>
            <a:r>
              <a:rPr lang="ar-EG" altLang="ar-EG" sz="3720" b="1" u="sng">
                <a:solidFill>
                  <a:srgbClr val="21DD4E"/>
                </a:solidFill>
              </a:rPr>
              <a:t> </a:t>
            </a:r>
            <a:r>
              <a:rPr lang="en-BZ" altLang="ar-EG" sz="3720" b="1" u="sng">
                <a:solidFill>
                  <a:srgbClr val="21DD4E"/>
                </a:solidFill>
              </a:rPr>
              <a:t> </a:t>
            </a:r>
            <a:r>
              <a:rPr lang="en-BZ" altLang="ar-EG" sz="3720" b="1" u="sng">
                <a:solidFill>
                  <a:schemeClr val="folHlink"/>
                </a:solidFill>
              </a:rPr>
              <a:t>IOT</a:t>
            </a:r>
            <a:r>
              <a:rPr lang="ar-EG" altLang="ar-EG" sz="3720" b="1" u="sng">
                <a:solidFill>
                  <a:srgbClr val="21DD4E"/>
                </a:solidFill>
              </a:rPr>
              <a:t> </a:t>
            </a:r>
            <a:r>
              <a:rPr lang="ar-EG" altLang="ar-EG" sz="2480" b="1" u="sng">
                <a:solidFill>
                  <a:srgbClr val="21DD4E"/>
                </a:solidFill>
              </a:rPr>
              <a:t>(استخدام اجهزة قياس وتسجيل البيانات البيئية مثل الحرارة والرطوبة وربطها بالانترنت بهدف التحكم فى الجودة – كمرات مراقبة للمراقبة المستمرة) </a:t>
            </a:r>
          </a:p>
          <a:p>
            <a:pPr algn="r" rtl="1" eaLnBrk="1" hangingPunct="1"/>
            <a:r>
              <a:rPr lang="ar-EG" altLang="ar-EG" sz="3720" b="1" u="sng">
                <a:solidFill>
                  <a:schemeClr val="folHlink"/>
                </a:solidFill>
              </a:rPr>
              <a:t>الذكاء الاصطناعى</a:t>
            </a:r>
            <a:r>
              <a:rPr lang="ar-EG" altLang="ar-EG" sz="3720" b="1" u="sng">
                <a:solidFill>
                  <a:srgbClr val="21DD4E"/>
                </a:solidFill>
              </a:rPr>
              <a:t> (</a:t>
            </a:r>
            <a:r>
              <a:rPr lang="ar-EG" altLang="ar-EG" sz="2480" b="1" u="sng">
                <a:solidFill>
                  <a:srgbClr val="21DD4E"/>
                </a:solidFill>
              </a:rPr>
              <a:t>استخدام الشبكات العصبية الذكية </a:t>
            </a:r>
            <a:r>
              <a:rPr lang="en-BZ" altLang="ar-EG" sz="2480" b="1" u="sng">
                <a:solidFill>
                  <a:srgbClr val="21DD4E"/>
                </a:solidFill>
              </a:rPr>
              <a:t>ANNS</a:t>
            </a:r>
            <a:r>
              <a:rPr lang="ar-EG" altLang="ar-EG" sz="2480" b="1" u="sng">
                <a:solidFill>
                  <a:srgbClr val="21DD4E"/>
                </a:solidFill>
              </a:rPr>
              <a:t> ، </a:t>
            </a:r>
            <a:r>
              <a:rPr lang="en-GB" altLang="ar-EG" sz="2480" b="1" u="sng">
                <a:solidFill>
                  <a:srgbClr val="21DD4E"/>
                </a:solidFill>
              </a:rPr>
              <a:t>Machine Learning</a:t>
            </a:r>
            <a:r>
              <a:rPr lang="en-US" altLang="ar-EG" sz="2480" b="1" u="sng">
                <a:solidFill>
                  <a:srgbClr val="21DD4E"/>
                </a:solidFill>
              </a:rPr>
              <a:t> </a:t>
            </a:r>
            <a:r>
              <a:rPr lang="ar-EG" altLang="ar-EG" sz="2480" b="1" u="sng">
                <a:solidFill>
                  <a:srgbClr val="21DD4E"/>
                </a:solidFill>
              </a:rPr>
              <a:t> فى التحكم و التنبؤ بالخواص) </a:t>
            </a:r>
          </a:p>
          <a:p>
            <a:pPr algn="r" rtl="1" eaLnBrk="1" hangingPunct="1"/>
            <a:r>
              <a:rPr lang="ar-EG" altLang="ar-EG" sz="3720" b="1" u="sng">
                <a:solidFill>
                  <a:schemeClr val="folHlink"/>
                </a:solidFill>
              </a:rPr>
              <a:t>الاستشعار عن بعد</a:t>
            </a:r>
            <a:r>
              <a:rPr lang="ar-EG" altLang="ar-EG" sz="3720" b="1" u="sng">
                <a:solidFill>
                  <a:srgbClr val="21DD4E"/>
                </a:solidFill>
              </a:rPr>
              <a:t> </a:t>
            </a:r>
            <a:r>
              <a:rPr lang="ar-EG" altLang="ar-EG" sz="2480" b="1" u="sng">
                <a:solidFill>
                  <a:srgbClr val="21DD4E"/>
                </a:solidFill>
              </a:rPr>
              <a:t>(استخدام البيانات البيئية المسجلة بمعرفة السلطات المختصة فى المواقع ذات الصلة وتحليلها للتنبؤ بتطور خواص المنتجات ونضجها)</a:t>
            </a:r>
          </a:p>
          <a:p>
            <a:pPr algn="r" rtl="1" eaLnBrk="1" hangingPunct="1"/>
            <a:r>
              <a:rPr lang="ar-EG" altLang="ar-EG" sz="3720" b="1" u="sng">
                <a:solidFill>
                  <a:schemeClr val="folHlink"/>
                </a:solidFill>
              </a:rPr>
              <a:t>معالجة البيانات الضخمة</a:t>
            </a:r>
            <a:r>
              <a:rPr lang="ar-EG" altLang="ar-EG" sz="3720" b="1" u="sng">
                <a:solidFill>
                  <a:srgbClr val="21DD4E"/>
                </a:solidFill>
              </a:rPr>
              <a:t> </a:t>
            </a:r>
            <a:r>
              <a:rPr lang="ar-EG" altLang="ar-EG" sz="2480" b="1" u="sng">
                <a:solidFill>
                  <a:srgbClr val="21DD4E"/>
                </a:solidFill>
              </a:rPr>
              <a:t>(استخدام البرمجيات لتحليل البيانات الضخمة</a:t>
            </a:r>
            <a:r>
              <a:rPr lang="ar-EG" altLang="ar-EG" sz="3720" b="1" u="sng">
                <a:solidFill>
                  <a:srgbClr val="21DD4E"/>
                </a:solidFill>
              </a:rPr>
              <a:t> </a:t>
            </a:r>
            <a:r>
              <a:rPr lang="en-US" altLang="ar-EG" sz="2480" b="1" u="sng">
                <a:solidFill>
                  <a:srgbClr val="21DD4E"/>
                </a:solidFill>
              </a:rPr>
              <a:t>GeoAnalytics Tools</a:t>
            </a:r>
            <a:r>
              <a:rPr lang="ar-EG" altLang="ar-EG" sz="2480" b="1" u="sng">
                <a:solidFill>
                  <a:srgbClr val="21DD4E"/>
                </a:solidFill>
              </a:rPr>
              <a:t>)</a:t>
            </a:r>
            <a:r>
              <a:rPr lang="ar-SA" altLang="ar-EG" sz="3472"/>
              <a:t> </a:t>
            </a:r>
            <a:endParaRPr lang="ar-EG" altLang="ar-EG" sz="3720" b="1" u="sng">
              <a:solidFill>
                <a:srgbClr val="21DD4E"/>
              </a:solidFill>
            </a:endParaRPr>
          </a:p>
          <a:p>
            <a:pPr algn="r" rtl="1" eaLnBrk="1" hangingPunct="1"/>
            <a:r>
              <a:rPr lang="ar-EG" altLang="ar-EG" sz="3720" b="1" u="sng">
                <a:solidFill>
                  <a:schemeClr val="folHlink"/>
                </a:solidFill>
              </a:rPr>
              <a:t>تطبيقات الثورة الصناعية الرابعة</a:t>
            </a:r>
            <a:r>
              <a:rPr lang="ar-EG" altLang="ar-EG" sz="3720" b="1" u="sng">
                <a:solidFill>
                  <a:srgbClr val="21DD4E"/>
                </a:solidFill>
              </a:rPr>
              <a:t> </a:t>
            </a:r>
            <a:r>
              <a:rPr lang="ar-EG" altLang="ar-EG" sz="2480" b="1" u="sng">
                <a:solidFill>
                  <a:srgbClr val="21DD4E"/>
                </a:solidFill>
              </a:rPr>
              <a:t>(التخطيط لاستخدام الروبوت لاعمال التحكم فى مراحل الاعداد و الانتاح).</a:t>
            </a:r>
          </a:p>
          <a:p>
            <a:pPr algn="r" rtl="1" eaLnBrk="1" hangingPunct="1"/>
            <a:r>
              <a:rPr lang="ar-EG" altLang="ar-EG" sz="3720" b="1" u="sng">
                <a:solidFill>
                  <a:schemeClr val="folHlink"/>
                </a:solidFill>
              </a:rPr>
              <a:t>نظم المعلومات الجغرافية</a:t>
            </a:r>
            <a:r>
              <a:rPr lang="ar-EG" altLang="ar-EG" sz="3720" b="1" u="sng">
                <a:solidFill>
                  <a:srgbClr val="21DD4E"/>
                </a:solidFill>
              </a:rPr>
              <a:t> </a:t>
            </a:r>
            <a:r>
              <a:rPr lang="ar-EG" altLang="ar-EG" sz="2480" b="1" u="sng">
                <a:solidFill>
                  <a:srgbClr val="21DD4E"/>
                </a:solidFill>
              </a:rPr>
              <a:t>(استخدام درجات الحرارة والرطوبة النسبية للتنبؤ عن نضج المنتجات البنائية فيما يسمى نظريات النضج)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73518E-4827-A9D3-ADDC-F799B4B13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CFAAD0-99E5-48F3-ADB5-7A2944655B5F}" type="slidenum">
              <a:rPr lang="ar-EG"/>
              <a:pPr>
                <a:defRPr/>
              </a:pPr>
              <a:t>31</a:t>
            </a:fld>
            <a:endParaRPr lang="ar-EG"/>
          </a:p>
        </p:txBody>
      </p:sp>
      <p:sp>
        <p:nvSpPr>
          <p:cNvPr id="81923" name="Title 1">
            <a:extLst>
              <a:ext uri="{FF2B5EF4-FFF2-40B4-BE49-F238E27FC236}">
                <a16:creationId xmlns:a16="http://schemas.microsoft.com/office/drawing/2014/main" id="{C154736C-4E06-C9CA-7FA7-0E513F633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60" y="2194074"/>
            <a:ext cx="14117299" cy="115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3968" b="1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أثر المشروع وتطبيقاته</a:t>
            </a:r>
            <a:r>
              <a:rPr lang="ar-EG" altLang="ar-EG" sz="5456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: </a:t>
            </a:r>
            <a:r>
              <a:rPr lang="ar-EG" altLang="ar-EG" sz="2976" b="1" u="sng">
                <a:solidFill>
                  <a:srgbClr val="21DD4E"/>
                </a:solidFill>
              </a:rPr>
              <a:t>مقاييس لانشطة و خطوات المبادرة / المشروع (</a:t>
            </a:r>
            <a:r>
              <a:rPr lang="en-BZ" altLang="ar-EG" sz="2976" b="1" u="sng">
                <a:solidFill>
                  <a:srgbClr val="21DD4E"/>
                </a:solidFill>
              </a:rPr>
              <a:t>KPIS</a:t>
            </a:r>
            <a:r>
              <a:rPr lang="ar-EG" altLang="ar-EG" sz="2976" b="1" u="sng">
                <a:solidFill>
                  <a:srgbClr val="21DD4E"/>
                </a:solidFill>
              </a:rPr>
              <a:t>)</a:t>
            </a:r>
            <a:endParaRPr lang="en-US" altLang="ar-EG" sz="2976" b="1" u="sng">
              <a:solidFill>
                <a:srgbClr val="21DD4E"/>
              </a:solidFill>
            </a:endParaRPr>
          </a:p>
        </p:txBody>
      </p:sp>
      <p:pic>
        <p:nvPicPr>
          <p:cNvPr id="81924" name="Picture 4">
            <a:extLst>
              <a:ext uri="{FF2B5EF4-FFF2-40B4-BE49-F238E27FC236}">
                <a16:creationId xmlns:a16="http://schemas.microsoft.com/office/drawing/2014/main" id="{A27CFF65-6546-44E0-E27D-C28C01D3C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0" r="351"/>
          <a:stretch>
            <a:fillRect/>
          </a:stretch>
        </p:blipFill>
        <p:spPr bwMode="auto">
          <a:xfrm>
            <a:off x="0" y="3328025"/>
            <a:ext cx="7921909" cy="510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5" name="Picture 5">
            <a:extLst>
              <a:ext uri="{FF2B5EF4-FFF2-40B4-BE49-F238E27FC236}">
                <a16:creationId xmlns:a16="http://schemas.microsoft.com/office/drawing/2014/main" id="{43285BE7-C812-0BCF-03D3-63DAD54EF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761" y="3688290"/>
            <a:ext cx="7376589" cy="4854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8B4F1AC-80DD-5502-76C3-28E935AFF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C3210-02CB-4EBE-95E2-269947FEEDAE}" type="slidenum">
              <a:rPr lang="ar-EG"/>
              <a:pPr>
                <a:defRPr/>
              </a:pPr>
              <a:t>32</a:t>
            </a:fld>
            <a:endParaRPr lang="ar-EG"/>
          </a:p>
        </p:txBody>
      </p:sp>
      <p:sp>
        <p:nvSpPr>
          <p:cNvPr id="82947" name="Title 1">
            <a:extLst>
              <a:ext uri="{FF2B5EF4-FFF2-40B4-BE49-F238E27FC236}">
                <a16:creationId xmlns:a16="http://schemas.microsoft.com/office/drawing/2014/main" id="{91248E83-8A27-03C2-29A6-BDB7F7CDD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60" y="2194074"/>
            <a:ext cx="14117299" cy="115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3968" b="1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أثر المشروع وتطبيقاته</a:t>
            </a:r>
            <a:r>
              <a:rPr lang="ar-EG" altLang="ar-EG" sz="5456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: </a:t>
            </a:r>
            <a:r>
              <a:rPr lang="ar-EG" altLang="ar-EG" sz="2976" b="1" u="sng">
                <a:solidFill>
                  <a:srgbClr val="21DD4E"/>
                </a:solidFill>
              </a:rPr>
              <a:t>مقاييس لانشطة و خطوات المبادرة / المشروع (</a:t>
            </a:r>
            <a:r>
              <a:rPr lang="en-BZ" altLang="ar-EG" sz="2976" b="1" u="sng">
                <a:solidFill>
                  <a:srgbClr val="21DD4E"/>
                </a:solidFill>
              </a:rPr>
              <a:t>KPIS</a:t>
            </a:r>
            <a:r>
              <a:rPr lang="ar-EG" altLang="ar-EG" sz="2976" b="1" u="sng">
                <a:solidFill>
                  <a:srgbClr val="21DD4E"/>
                </a:solidFill>
              </a:rPr>
              <a:t>)</a:t>
            </a:r>
            <a:endParaRPr lang="en-US" altLang="ar-EG" sz="2976" b="1" u="sng">
              <a:solidFill>
                <a:srgbClr val="21DD4E"/>
              </a:solidFill>
            </a:endParaRPr>
          </a:p>
        </p:txBody>
      </p:sp>
      <p:pic>
        <p:nvPicPr>
          <p:cNvPr id="82948" name="Picture 4">
            <a:extLst>
              <a:ext uri="{FF2B5EF4-FFF2-40B4-BE49-F238E27FC236}">
                <a16:creationId xmlns:a16="http://schemas.microsoft.com/office/drawing/2014/main" id="{EE974F1D-E5C5-8B7A-CF6A-7D5F8AAFC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2"/>
          <a:stretch>
            <a:fillRect/>
          </a:stretch>
        </p:blipFill>
        <p:spPr bwMode="auto">
          <a:xfrm>
            <a:off x="2858502" y="3040600"/>
            <a:ext cx="10380773" cy="61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7896FCA-6833-9D48-E579-F6C160BDC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415A2F-E10D-4E67-AAD8-53458CA61763}" type="slidenum">
              <a:rPr lang="ar-EG"/>
              <a:pPr>
                <a:defRPr/>
              </a:pPr>
              <a:t>33</a:t>
            </a:fld>
            <a:endParaRPr lang="ar-EG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463A534-245E-1967-928F-C19D2E850E65}"/>
              </a:ext>
            </a:extLst>
          </p:cNvPr>
          <p:cNvGraphicFramePr/>
          <p:nvPr/>
        </p:nvGraphicFramePr>
        <p:xfrm>
          <a:off x="1" y="2381097"/>
          <a:ext cx="14642933" cy="7217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C3F34AC-4BD7-33FC-65F5-077435D8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20DB41-6D28-4B7D-A96F-AEB5F2E8EB2D}" type="slidenum">
              <a:rPr lang="ar-EG"/>
              <a:pPr>
                <a:defRPr/>
              </a:pPr>
              <a:t>34</a:t>
            </a:fld>
            <a:endParaRPr lang="ar-EG"/>
          </a:p>
        </p:txBody>
      </p:sp>
      <p:pic>
        <p:nvPicPr>
          <p:cNvPr id="41990" name="Picture 6" descr="ef7a41a2-013f-4d4f-8c2c-acec5687a82e">
            <a:extLst>
              <a:ext uri="{FF2B5EF4-FFF2-40B4-BE49-F238E27FC236}">
                <a16:creationId xmlns:a16="http://schemas.microsoft.com/office/drawing/2014/main" id="{E6E75211-E3A9-3EB8-91D0-E3053FEB4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8434"/>
            <a:ext cx="15119350" cy="704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4818" name="TextBox 4">
            <a:extLst>
              <a:ext uri="{FF2B5EF4-FFF2-40B4-BE49-F238E27FC236}">
                <a16:creationId xmlns:a16="http://schemas.microsoft.com/office/drawing/2014/main" id="{AB323F0A-0909-90E8-B968-03FEC617C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802" y="5172664"/>
            <a:ext cx="10357148" cy="912879"/>
          </a:xfrm>
          <a:prstGeom prst="rect">
            <a:avLst/>
          </a:prstGeom>
          <a:ln w="95250" cmpd="dbl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ar-EG" sz="5332" b="1">
                <a:solidFill>
                  <a:srgbClr val="3CE264"/>
                </a:solidFill>
                <a:latin typeface="Times New Roman" panose="02020603050405020304" pitchFamily="18" charset="0"/>
                <a:ea typeface="Majalla UI"/>
                <a:cs typeface="Tahoma" panose="020B0604030504040204" pitchFamily="34" charset="0"/>
              </a:rPr>
              <a:t>Thanks for Your Attention</a:t>
            </a:r>
            <a:endParaRPr lang="ar-EG" altLang="ar-EG" sz="5332" b="1">
              <a:solidFill>
                <a:srgbClr val="3CE264"/>
              </a:solidFill>
              <a:latin typeface="Times New Roman" panose="02020603050405020304" pitchFamily="18" charset="0"/>
              <a:ea typeface="Majalla UI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EA6C4D0-5D47-E15C-B641-477AB9F7E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571A3C-547B-416B-BFC1-B0DBCF9770C7}" type="slidenum">
              <a:rPr lang="ar-EG"/>
              <a:pPr>
                <a:defRPr/>
              </a:pPr>
              <a:t>4</a:t>
            </a:fld>
            <a:endParaRPr lang="ar-EG"/>
          </a:p>
        </p:txBody>
      </p:sp>
      <p:sp>
        <p:nvSpPr>
          <p:cNvPr id="8194" name="Rectangle 6">
            <a:extLst>
              <a:ext uri="{FF2B5EF4-FFF2-40B4-BE49-F238E27FC236}">
                <a16:creationId xmlns:a16="http://schemas.microsoft.com/office/drawing/2014/main" id="{839C7AE6-2282-3397-93A0-3B10B5160E3F}"/>
              </a:ext>
            </a:extLst>
          </p:cNvPr>
          <p:cNvSpPr>
            <a:spLocks/>
          </p:cNvSpPr>
          <p:nvPr/>
        </p:nvSpPr>
        <p:spPr bwMode="auto">
          <a:xfrm>
            <a:off x="1057174" y="3190218"/>
            <a:ext cx="11652530" cy="460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indent="-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460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187450" indent="-2095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462088" indent="-2095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919288" indent="-20955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376488" indent="-20955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833688" indent="-20955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290888" indent="-20955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BZ" altLang="en-US" sz="3472" b="1"/>
          </a:p>
          <a:p>
            <a:pPr lvl="1" algn="r" rtl="1" eaLnBrk="1" hangingPunct="1">
              <a:lnSpc>
                <a:spcPct val="100000"/>
              </a:lnSpc>
              <a:buClr>
                <a:srgbClr val="7E9632"/>
              </a:buClr>
              <a:buFont typeface="Wingdings" panose="05000000000000000000" pitchFamily="2" charset="2"/>
              <a:buChar char="§"/>
            </a:pPr>
            <a:r>
              <a:rPr lang="ar-EG" altLang="ar-EG" sz="3472" b="1"/>
              <a:t>عن المشروع وفكرته</a:t>
            </a:r>
            <a:r>
              <a:rPr lang="ar-EG" altLang="ar-EG" sz="2976" b="1">
                <a:solidFill>
                  <a:srgbClr val="000000"/>
                </a:solidFill>
              </a:rPr>
              <a:t>  </a:t>
            </a:r>
          </a:p>
          <a:p>
            <a:pPr lvl="1" algn="r" rtl="1" eaLnBrk="1" hangingPunct="1">
              <a:lnSpc>
                <a:spcPct val="100000"/>
              </a:lnSpc>
              <a:buClr>
                <a:srgbClr val="7E9632"/>
              </a:buClr>
              <a:buFont typeface="Wingdings" panose="05000000000000000000" pitchFamily="2" charset="2"/>
              <a:buNone/>
            </a:pPr>
            <a:r>
              <a:rPr lang="ar-EG" altLang="ar-EG" sz="2480">
                <a:solidFill>
                  <a:srgbClr val="000000"/>
                </a:solidFill>
              </a:rPr>
              <a:t>                 عن مقدم المشروع (مثال: الاسم، الوظيفة، الخلفية العلمية، الخبرات)</a:t>
            </a:r>
            <a:endParaRPr lang="en-US" altLang="ar-EG" sz="2480">
              <a:solidFill>
                <a:srgbClr val="000000"/>
              </a:solidFill>
            </a:endParaRPr>
          </a:p>
          <a:p>
            <a:pPr lvl="1" algn="r" rtl="1" eaLnBrk="1" hangingPunct="1">
              <a:lnSpc>
                <a:spcPct val="100000"/>
              </a:lnSpc>
              <a:buClr>
                <a:srgbClr val="7E9632"/>
              </a:buClr>
              <a:buFont typeface="Wingdings" panose="05000000000000000000" pitchFamily="2" charset="2"/>
              <a:buNone/>
            </a:pPr>
            <a:r>
              <a:rPr lang="ar-EG" altLang="ar-EG" sz="2480">
                <a:solidFill>
                  <a:srgbClr val="000000"/>
                </a:solidFill>
              </a:rPr>
              <a:t>                 عن المشروع (اسم المشروع، فكرته، الفئة المستفيدة من المشروع، الميزة التنافسية للمشروع)</a:t>
            </a:r>
            <a:endParaRPr lang="ar-EG" altLang="en-US" sz="2480">
              <a:solidFill>
                <a:srgbClr val="000000"/>
              </a:solidFill>
            </a:endParaRPr>
          </a:p>
          <a:p>
            <a:pPr lvl="1" algn="r" rtl="1" eaLnBrk="1" hangingPunct="1">
              <a:lnSpc>
                <a:spcPct val="100000"/>
              </a:lnSpc>
              <a:buClr>
                <a:srgbClr val="7E9632"/>
              </a:buClr>
              <a:buFont typeface="Wingdings" panose="05000000000000000000" pitchFamily="2" charset="2"/>
              <a:buChar char="§"/>
            </a:pPr>
            <a:r>
              <a:rPr lang="ar-EG" altLang="ar-EG" sz="3472" b="1"/>
              <a:t>أثر المشروع وتطبيقاته</a:t>
            </a:r>
          </a:p>
          <a:p>
            <a:pPr algn="just" rtl="1" eaLnBrk="1" hangingPunct="1">
              <a:buFont typeface="Wingdings" panose="05000000000000000000" pitchFamily="2" charset="2"/>
              <a:buNone/>
            </a:pPr>
            <a:r>
              <a:rPr lang="ar-EG" altLang="ar-EG" sz="2480">
                <a:solidFill>
                  <a:srgbClr val="000000"/>
                </a:solidFill>
              </a:rPr>
              <a:t>                 أثر المشروع الاقتصادي والاجتماعي والبيئي</a:t>
            </a:r>
          </a:p>
          <a:p>
            <a:pPr algn="just" rtl="1" eaLnBrk="1" hangingPunct="1">
              <a:buFont typeface="Wingdings" panose="05000000000000000000" pitchFamily="2" charset="2"/>
              <a:buNone/>
            </a:pPr>
            <a:r>
              <a:rPr lang="ar-EG" altLang="ar-EG" sz="2480">
                <a:solidFill>
                  <a:srgbClr val="000000"/>
                </a:solidFill>
              </a:rPr>
              <a:t>               (مثال: عدد الوظائف التي سيوفرها المشروع، أثره في تقليل الانبعاثات الضارة،....)</a:t>
            </a:r>
          </a:p>
          <a:p>
            <a:pPr algn="just" rtl="1" eaLnBrk="1" hangingPunct="1">
              <a:buFont typeface="Wingdings" panose="05000000000000000000" pitchFamily="2" charset="2"/>
              <a:buChar char="§"/>
            </a:pPr>
            <a:r>
              <a:rPr lang="ar-EG" altLang="en-US" sz="3472" b="1"/>
              <a:t>   المكون التكنولوجى الذكى ومؤشرات قياس الاداء </a:t>
            </a:r>
          </a:p>
          <a:p>
            <a:pPr lvl="1" algn="r" rtl="1" eaLnBrk="1" hangingPunct="1">
              <a:lnSpc>
                <a:spcPct val="100000"/>
              </a:lnSpc>
              <a:buClr>
                <a:srgbClr val="7E9632"/>
              </a:buClr>
              <a:buFont typeface="Wingdings" panose="05000000000000000000" pitchFamily="2" charset="2"/>
              <a:buChar char="§"/>
            </a:pPr>
            <a:r>
              <a:rPr lang="ar-EG" altLang="ar-EG" sz="3472" b="1"/>
              <a:t>ملخص تخطيطى للمشروع</a:t>
            </a:r>
            <a:endParaRPr lang="ar-EG" altLang="ar-EG" sz="2976" b="1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§"/>
            </a:pPr>
            <a:br>
              <a:rPr lang="ar-EG" altLang="ar-EG" sz="3472"/>
            </a:br>
            <a:br>
              <a:rPr lang="ar-EG" altLang="ar-EG" sz="3472"/>
            </a:br>
            <a:endParaRPr lang="ar-EG" altLang="ar-EG" sz="3472"/>
          </a:p>
          <a:p>
            <a:pPr algn="r" rtl="1" eaLnBrk="1" hangingPunct="1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ar-EG" altLang="ar-EG" sz="3472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§"/>
            </a:pPr>
            <a:br>
              <a:rPr lang="ar-EG" altLang="ar-EG" sz="3472"/>
            </a:br>
            <a:endParaRPr lang="en-US" altLang="en-US" sz="3472"/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03B25F06-2FDA-6603-393F-05F378CBC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9969" y="2601587"/>
            <a:ext cx="2345514" cy="62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ar-EG" altLang="ar-EG" sz="3472" b="1">
                <a:latin typeface="Times New Roman" panose="02020603050405020304" pitchFamily="18" charset="0"/>
                <a:cs typeface="Times New Roman" panose="02020603050405020304" pitchFamily="18" charset="0"/>
              </a:rPr>
              <a:t>محتوى العرض</a:t>
            </a:r>
            <a:endParaRPr lang="fr-CI" altLang="ar-EG" sz="3472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2DD29CF-56A4-F9C7-1C8E-8C607D61C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0A8FB-F4E4-4FBC-BC56-E6667BF4735A}" type="slidenum">
              <a:rPr lang="ar-EG"/>
              <a:pPr>
                <a:defRPr/>
              </a:pPr>
              <a:t>5</a:t>
            </a:fld>
            <a:endParaRPr lang="ar-EG"/>
          </a:p>
        </p:txBody>
      </p:sp>
      <p:sp>
        <p:nvSpPr>
          <p:cNvPr id="12291" name="Title 1">
            <a:extLst>
              <a:ext uri="{FF2B5EF4-FFF2-40B4-BE49-F238E27FC236}">
                <a16:creationId xmlns:a16="http://schemas.microsoft.com/office/drawing/2014/main" id="{B757AF81-12B2-65FF-5B6A-CEAE331E8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456" y="2237384"/>
            <a:ext cx="13040439" cy="164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5456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عن المشروع وفكرته :</a:t>
            </a:r>
            <a:r>
              <a:rPr lang="ar-EG" altLang="ar-EG" sz="3472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(</a:t>
            </a:r>
            <a:r>
              <a:rPr lang="ar-EG" altLang="ar-EG" sz="3472">
                <a:solidFill>
                  <a:srgbClr val="21DD4E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بالتعاون بين جامعة السلام وشركة اعمار الدلتا</a:t>
            </a:r>
            <a:r>
              <a:rPr lang="ar-EG" altLang="ar-EG" sz="3472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r" rtl="1" eaLnBrk="1" hangingPunct="1">
              <a:lnSpc>
                <a:spcPct val="90000"/>
              </a:lnSpc>
            </a:pPr>
            <a:r>
              <a:rPr lang="ar-EG" altLang="ar-EG" sz="5456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ar-EG" altLang="ar-EG" sz="3472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عن مقدم المشروع (مثال: الاسم، الوظيفة، الخلفية العلمية، الخبرات)</a:t>
            </a:r>
            <a:endParaRPr lang="en-US" altLang="ar-EG" sz="3472">
              <a:solidFill>
                <a:srgbClr val="000000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292" name="Content Placeholder 2">
            <a:extLst>
              <a:ext uri="{FF2B5EF4-FFF2-40B4-BE49-F238E27FC236}">
                <a16:creationId xmlns:a16="http://schemas.microsoft.com/office/drawing/2014/main" id="{535C6134-0467-A436-26C3-20CEF8357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456" y="4048557"/>
            <a:ext cx="13040439" cy="539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buFont typeface="Arial" panose="020B0604020202020204" pitchFamily="34" charset="0"/>
              <a:buNone/>
            </a:pPr>
            <a:r>
              <a:rPr lang="ar-EG" altLang="ar-EG" sz="3968" b="1" u="sng" dirty="0">
                <a:solidFill>
                  <a:srgbClr val="21DD4E"/>
                </a:solidFill>
              </a:rPr>
              <a:t>الفريق </a:t>
            </a:r>
            <a:r>
              <a:rPr lang="ar-EG" altLang="ar-EG" sz="3968" b="1" u="sng" dirty="0" err="1">
                <a:solidFill>
                  <a:srgbClr val="21DD4E"/>
                </a:solidFill>
              </a:rPr>
              <a:t>البحثى</a:t>
            </a:r>
            <a:endParaRPr lang="ar-EG" altLang="ar-EG" sz="3968" b="1" u="sng" dirty="0">
              <a:solidFill>
                <a:srgbClr val="21DD4E"/>
              </a:solidFill>
            </a:endParaRPr>
          </a:p>
          <a:p>
            <a:pPr algn="r" rtl="1" eaLnBrk="1" hangingPunct="1">
              <a:buFont typeface="Arial" panose="020B0604020202020204" pitchFamily="34" charset="0"/>
              <a:buNone/>
            </a:pPr>
            <a:r>
              <a:rPr lang="ar-EG" altLang="ar-EG" sz="2976" b="1" dirty="0"/>
              <a:t>1- الاستاذ الدكتور / محمد عبدالخالق صقر</a:t>
            </a:r>
          </a:p>
          <a:p>
            <a:pPr algn="r" rtl="1" eaLnBrk="1" hangingPunct="1">
              <a:buFont typeface="Arial" panose="020B0604020202020204" pitchFamily="34" charset="0"/>
              <a:buNone/>
            </a:pPr>
            <a:r>
              <a:rPr lang="ar-EG" altLang="ar-EG" sz="2976" b="1" dirty="0"/>
              <a:t>             استاذ تحليل الانشاءات – كلية الهندسة – جامعة طنطا</a:t>
            </a:r>
          </a:p>
          <a:p>
            <a:pPr algn="r" rtl="1" eaLnBrk="1" hangingPunct="1">
              <a:buFont typeface="Arial" panose="020B0604020202020204" pitchFamily="34" charset="0"/>
              <a:buNone/>
            </a:pPr>
            <a:r>
              <a:rPr lang="ar-EG" altLang="ar-EG" sz="2976" b="1" dirty="0"/>
              <a:t>             رئيس مجلس امناء جامعة السلام الخاصة بكفر الزيات.</a:t>
            </a:r>
          </a:p>
          <a:p>
            <a:pPr algn="r" rtl="1" eaLnBrk="1" hangingPunct="1">
              <a:buFont typeface="Arial" panose="020B0604020202020204" pitchFamily="34" charset="0"/>
              <a:buNone/>
            </a:pPr>
            <a:r>
              <a:rPr lang="ar-EG" altLang="ar-EG" sz="2976" b="1" dirty="0"/>
              <a:t>2- الاستاذ الدكتور / متولى عبدالله </a:t>
            </a:r>
            <a:r>
              <a:rPr lang="ar-EG" altLang="ar-EG" sz="2976" b="1" dirty="0" err="1"/>
              <a:t>عبدالعاطى</a:t>
            </a:r>
            <a:r>
              <a:rPr lang="ar-EG" altLang="ar-EG" sz="2976" b="1" dirty="0"/>
              <a:t> محمد</a:t>
            </a:r>
          </a:p>
          <a:p>
            <a:pPr algn="r" rtl="1" eaLnBrk="1" hangingPunct="1">
              <a:buFont typeface="Arial" panose="020B0604020202020204" pitchFamily="34" charset="0"/>
              <a:buNone/>
            </a:pPr>
            <a:r>
              <a:rPr lang="ar-EG" altLang="ar-EG" sz="2976" b="1" dirty="0"/>
              <a:t>           استاذ خواص ومقاومة المواد – كلية الهندسة – جامعة طنطا</a:t>
            </a:r>
          </a:p>
          <a:p>
            <a:pPr algn="r" rtl="1" eaLnBrk="1" hangingPunct="1">
              <a:buFont typeface="Arial" panose="020B0604020202020204" pitchFamily="34" charset="0"/>
              <a:buNone/>
            </a:pPr>
            <a:r>
              <a:rPr lang="ar-EG" altLang="ar-EG" sz="2976" b="1" dirty="0"/>
              <a:t>3- الاستاذ الدكتور / طارق </a:t>
            </a:r>
            <a:r>
              <a:rPr lang="ar-EG" altLang="ar-EG" sz="2976" b="1" dirty="0" err="1"/>
              <a:t>المحمدى</a:t>
            </a:r>
            <a:r>
              <a:rPr lang="ar-EG" altLang="ar-EG" sz="2976" b="1" dirty="0"/>
              <a:t> خليفة</a:t>
            </a:r>
          </a:p>
          <a:p>
            <a:pPr algn="r" rtl="1" eaLnBrk="1" hangingPunct="1">
              <a:buFont typeface="Arial" panose="020B0604020202020204" pitchFamily="34" charset="0"/>
              <a:buNone/>
            </a:pPr>
            <a:r>
              <a:rPr lang="ar-EG" altLang="ar-EG" sz="2976" b="1" dirty="0"/>
              <a:t>           استاذ مساعد – كلية الهندسة – جامعة طنطا</a:t>
            </a:r>
          </a:p>
          <a:p>
            <a:pPr algn="r" rtl="1" eaLnBrk="1" hangingPunct="1">
              <a:buFont typeface="Arial" panose="020B0604020202020204" pitchFamily="34" charset="0"/>
              <a:buNone/>
            </a:pPr>
            <a:r>
              <a:rPr lang="ar-EG" altLang="ar-EG" sz="2976" b="1" dirty="0"/>
              <a:t>          نائب رئيس مجلس امناء جامعة السلام الخاصة بكفر الزيات</a:t>
            </a:r>
            <a:endParaRPr lang="ar-EG" altLang="ar-EG" sz="2976" b="1" dirty="0">
              <a:solidFill>
                <a:srgbClr val="000000"/>
              </a:solidFill>
            </a:endParaRPr>
          </a:p>
          <a:p>
            <a:pPr algn="r" rtl="1" eaLnBrk="1" hangingPunct="1">
              <a:buFont typeface="Arial" panose="020B0604020202020204" pitchFamily="34" charset="0"/>
              <a:buNone/>
            </a:pPr>
            <a:endParaRPr lang="ar-EG" altLang="ar-EG" sz="2976" dirty="0">
              <a:solidFill>
                <a:srgbClr val="000000"/>
              </a:solidFill>
            </a:endParaRPr>
          </a:p>
          <a:p>
            <a:pPr algn="r" rtl="1" eaLnBrk="1" hangingPunct="1"/>
            <a:r>
              <a:rPr lang="ar-EG" altLang="ar-EG" sz="2976" dirty="0">
                <a:solidFill>
                  <a:srgbClr val="000000"/>
                </a:solidFill>
              </a:rPr>
              <a:t>عن المشروع (اسم المشروع، فكرته، الفئة المستفيدة من المشروع، الميزة التنافسية للمشروع)</a:t>
            </a:r>
            <a:endParaRPr lang="en-US" altLang="ar-EG" sz="2976" dirty="0">
              <a:solidFill>
                <a:srgbClr val="000000"/>
              </a:solidFill>
            </a:endParaRPr>
          </a:p>
        </p:txBody>
      </p:sp>
      <p:pic>
        <p:nvPicPr>
          <p:cNvPr id="12293" name="Picture 2">
            <a:extLst>
              <a:ext uri="{FF2B5EF4-FFF2-40B4-BE49-F238E27FC236}">
                <a16:creationId xmlns:a16="http://schemas.microsoft.com/office/drawing/2014/main" id="{144EA102-CE3F-51C6-2EC9-4FFECEE00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3" t="15379" r="52454" b="52699"/>
          <a:stretch>
            <a:fillRect/>
          </a:stretch>
        </p:blipFill>
        <p:spPr bwMode="auto">
          <a:xfrm>
            <a:off x="2338774" y="3865470"/>
            <a:ext cx="1600526" cy="1746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  <p:pic>
        <p:nvPicPr>
          <p:cNvPr id="12295" name="Picture 2">
            <a:extLst>
              <a:ext uri="{FF2B5EF4-FFF2-40B4-BE49-F238E27FC236}">
                <a16:creationId xmlns:a16="http://schemas.microsoft.com/office/drawing/2014/main" id="{40A29139-D47A-3F40-2764-639E74A9F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" t="14705" r="74884" b="51576"/>
          <a:stretch>
            <a:fillRect/>
          </a:stretch>
        </p:blipFill>
        <p:spPr bwMode="auto">
          <a:xfrm>
            <a:off x="2321057" y="7643340"/>
            <a:ext cx="1710770" cy="188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7491BD83-A929-B8B8-876F-9B4CF91D1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305" b="24567"/>
          <a:stretch>
            <a:fillRect/>
          </a:stretch>
        </p:blipFill>
        <p:spPr bwMode="auto">
          <a:xfrm>
            <a:off x="2384055" y="5653018"/>
            <a:ext cx="1545402" cy="198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10AC812-60B7-224F-3E2E-5482EA462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F658E-CC23-4DAF-A6E4-76CA455FC70F}" type="slidenum">
              <a:rPr lang="ar-EG"/>
              <a:pPr>
                <a:defRPr/>
              </a:pPr>
              <a:t>6</a:t>
            </a:fld>
            <a:endParaRPr lang="ar-EG"/>
          </a:p>
        </p:txBody>
      </p:sp>
      <p:sp>
        <p:nvSpPr>
          <p:cNvPr id="14339" name="Title 1">
            <a:extLst>
              <a:ext uri="{FF2B5EF4-FFF2-40B4-BE49-F238E27FC236}">
                <a16:creationId xmlns:a16="http://schemas.microsoft.com/office/drawing/2014/main" id="{A6D23EAF-5769-F5BC-593D-5204B446F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456" y="2237384"/>
            <a:ext cx="13040439" cy="164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5456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عن المشروع وفكرته :</a:t>
            </a:r>
          </a:p>
          <a:p>
            <a:pPr algn="r" rtl="1" eaLnBrk="1" hangingPunct="1">
              <a:lnSpc>
                <a:spcPct val="90000"/>
              </a:lnSpc>
            </a:pPr>
            <a:r>
              <a:rPr lang="ar-EG" altLang="ar-EG" sz="2976" b="1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ar-EG" altLang="ar-EG" sz="2976" b="1">
                <a:solidFill>
                  <a:srgbClr val="000000"/>
                </a:solidFill>
              </a:rPr>
              <a:t>عن المشروع (</a:t>
            </a:r>
            <a:r>
              <a:rPr lang="ar-EG" altLang="ar-EG" sz="2976" b="1">
                <a:solidFill>
                  <a:srgbClr val="21DD4E"/>
                </a:solidFill>
              </a:rPr>
              <a:t>اسم المشروع</a:t>
            </a:r>
            <a:r>
              <a:rPr lang="ar-EG" altLang="ar-EG" sz="2976" b="1">
                <a:solidFill>
                  <a:srgbClr val="000000"/>
                </a:solidFill>
              </a:rPr>
              <a:t>، فكرته، الفئة المستفيدة من المشروع، الميزة التنافسية للمشروع)</a:t>
            </a:r>
            <a:endParaRPr lang="en-US" altLang="ar-EG" sz="2976" b="1">
              <a:solidFill>
                <a:srgbClr val="000000"/>
              </a:solidFill>
            </a:endParaRPr>
          </a:p>
        </p:txBody>
      </p:sp>
      <p:sp>
        <p:nvSpPr>
          <p:cNvPr id="14340" name="Content Placeholder 2">
            <a:extLst>
              <a:ext uri="{FF2B5EF4-FFF2-40B4-BE49-F238E27FC236}">
                <a16:creationId xmlns:a16="http://schemas.microsoft.com/office/drawing/2014/main" id="{54B1278A-2F28-6650-FEB6-EB5F8B33D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456" y="4048557"/>
            <a:ext cx="13040439" cy="539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buFont typeface="Arial" panose="020B0604020202020204" pitchFamily="34" charset="0"/>
              <a:buNone/>
            </a:pPr>
            <a:endParaRPr lang="ar-EG" altLang="ar-EG" sz="3472">
              <a:solidFill>
                <a:srgbClr val="000000"/>
              </a:solidFill>
            </a:endParaRPr>
          </a:p>
          <a:p>
            <a:pPr algn="r" rtl="1" eaLnBrk="1" hangingPunct="1"/>
            <a:r>
              <a:rPr lang="ar-EG" altLang="ar-EG" sz="3968" b="1" u="sng">
                <a:solidFill>
                  <a:srgbClr val="21DD4E"/>
                </a:solidFill>
              </a:rPr>
              <a:t>اسم المشروع:</a:t>
            </a:r>
            <a:endParaRPr lang="en-BZ" altLang="ar-EG" sz="3968" b="1" u="sng">
              <a:solidFill>
                <a:srgbClr val="21DD4E"/>
              </a:solidFill>
            </a:endParaRPr>
          </a:p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ar-EG" altLang="ar-EG" sz="3472" b="1"/>
              <a:t>مواد بناء خضراء ومستدامة وصديقة للبيئة لتطبيقات هندسية مختلفة</a:t>
            </a:r>
            <a:br>
              <a:rPr lang="ar-EG" altLang="ar-EG" sz="3472" b="1"/>
            </a:br>
            <a:br>
              <a:rPr lang="en-BZ" altLang="ar-EG" sz="3472" b="1"/>
            </a:br>
            <a:br>
              <a:rPr lang="en-BZ" altLang="ar-EG" sz="3472" b="1"/>
            </a:br>
            <a:r>
              <a:rPr lang="en-BZ" altLang="ar-EG" sz="3472" b="1"/>
              <a:t>GREEN AND SUSTAINABLE ECO FRIENDLY CONSTRUCTION MATERIALS FOR SEVERAL ENGINEERING APPLICATIONS</a:t>
            </a:r>
            <a:endParaRPr lang="en-US" altLang="ar-EG" sz="3472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83BC13A-A79B-5E01-7FC7-C06186CE9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D8752B-7195-4B0D-9199-C33FA49132A9}" type="slidenum">
              <a:rPr lang="ar-EG"/>
              <a:pPr>
                <a:defRPr/>
              </a:pPr>
              <a:t>7</a:t>
            </a:fld>
            <a:endParaRPr lang="ar-EG"/>
          </a:p>
        </p:txBody>
      </p:sp>
      <p:sp>
        <p:nvSpPr>
          <p:cNvPr id="15363" name="Title 1">
            <a:extLst>
              <a:ext uri="{FF2B5EF4-FFF2-40B4-BE49-F238E27FC236}">
                <a16:creationId xmlns:a16="http://schemas.microsoft.com/office/drawing/2014/main" id="{6EBA16F8-3F75-9341-D0BF-14912F229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456" y="2237384"/>
            <a:ext cx="13040439" cy="164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5456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عن المشروع وفكرته :</a:t>
            </a:r>
          </a:p>
          <a:p>
            <a:pPr algn="r" rtl="1" eaLnBrk="1" hangingPunct="1">
              <a:lnSpc>
                <a:spcPct val="90000"/>
              </a:lnSpc>
            </a:pPr>
            <a:r>
              <a:rPr lang="ar-EG" altLang="ar-EG" sz="2976" b="1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ar-EG" altLang="ar-EG" sz="2976" b="1">
                <a:solidFill>
                  <a:srgbClr val="000000"/>
                </a:solidFill>
              </a:rPr>
              <a:t>عن المشروع (اسم المشروع، </a:t>
            </a:r>
            <a:r>
              <a:rPr lang="ar-EG" altLang="ar-EG" sz="2976" b="1">
                <a:solidFill>
                  <a:srgbClr val="21DD4E"/>
                </a:solidFill>
              </a:rPr>
              <a:t>فكرته</a:t>
            </a:r>
            <a:r>
              <a:rPr lang="ar-EG" altLang="ar-EG" sz="2976" b="1">
                <a:solidFill>
                  <a:srgbClr val="000000"/>
                </a:solidFill>
              </a:rPr>
              <a:t>، الفئة المستفيدة من المشروع، الميزة التنافسية للمشروع)</a:t>
            </a:r>
            <a:endParaRPr lang="en-US" altLang="ar-EG" sz="2976" b="1">
              <a:solidFill>
                <a:srgbClr val="000000"/>
              </a:solidFill>
            </a:endParaRPr>
          </a:p>
        </p:txBody>
      </p:sp>
      <p:sp>
        <p:nvSpPr>
          <p:cNvPr id="15364" name="Content Placeholder 2">
            <a:extLst>
              <a:ext uri="{FF2B5EF4-FFF2-40B4-BE49-F238E27FC236}">
                <a16:creationId xmlns:a16="http://schemas.microsoft.com/office/drawing/2014/main" id="{FAA48A92-0E72-CDAB-9A39-E7753E2BA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584" y="3711914"/>
            <a:ext cx="13040439" cy="539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ar-EG" altLang="ar-EG" sz="3968" b="1" u="sng">
                <a:solidFill>
                  <a:srgbClr val="21DD4E"/>
                </a:solidFill>
              </a:rPr>
              <a:t>فكرة المشروع :</a:t>
            </a:r>
          </a:p>
          <a:p>
            <a:pPr algn="r" rtl="1" eaLnBrk="1" hangingPunct="1">
              <a:buFont typeface="Arial" panose="020B0604020202020204" pitchFamily="34" charset="0"/>
              <a:buNone/>
            </a:pPr>
            <a:r>
              <a:rPr lang="ar-EG" altLang="ar-EG" sz="3472" b="1"/>
              <a:t>فى اطار رؤية مصر2030 فى التحول للاخضر فان هذا المشروع يركز على حل ومعالجة المشكلات التالية:</a:t>
            </a:r>
          </a:p>
          <a:p>
            <a:pPr algn="r" rtl="1" eaLnBrk="1" hangingPunct="1">
              <a:buFont typeface="Arial" panose="020B0604020202020204" pitchFamily="34" charset="0"/>
              <a:buNone/>
            </a:pPr>
            <a:r>
              <a:rPr lang="ar-EG" altLang="ar-EG" sz="3472" b="1"/>
              <a:t>1- حماية البيئة من مخلفات هدم المبانى وتحويلها الى قيمة مضافة للاقتصاد القومى.</a:t>
            </a:r>
          </a:p>
          <a:p>
            <a:pPr algn="r" rtl="1" eaLnBrk="1" hangingPunct="1">
              <a:buFont typeface="Arial" panose="020B0604020202020204" pitchFamily="34" charset="0"/>
              <a:buNone/>
            </a:pPr>
            <a:r>
              <a:rPr lang="ar-EG" altLang="ar-EG" sz="3472" b="1"/>
              <a:t>2- تقليل استخدام الاسمنت كمادة لاحمة باستبدالها بمادة لاحمة من الجيوبوليمر الصديق للبيئة واعادة تدوير مخلفات هدم المبانى لانتاج وحدات بناء صديقة للبيئة وذات خواص محسنة.</a:t>
            </a:r>
          </a:p>
          <a:p>
            <a:pPr algn="r" rtl="1" eaLnBrk="1" hangingPunct="1">
              <a:buFont typeface="Arial" panose="020B0604020202020204" pitchFamily="34" charset="0"/>
              <a:buNone/>
            </a:pPr>
            <a:r>
              <a:rPr lang="ar-EG" altLang="ar-EG" sz="3472" b="1"/>
              <a:t>3- تطوير وانتاج وحدات بنائية من الخرسانة الخلوية الخفيفة لها خواص محسنة مثل خفة الوزن والعزل الحرارى باستخدام مواد محلية.</a:t>
            </a:r>
          </a:p>
          <a:p>
            <a:pPr algn="r" rtl="1" eaLnBrk="1" hangingPunct="1">
              <a:buFont typeface="Arial" panose="020B0604020202020204" pitchFamily="34" charset="0"/>
              <a:buNone/>
            </a:pPr>
            <a:r>
              <a:rPr lang="ar-EG" altLang="ar-EG" sz="3472" b="1"/>
              <a:t>4- اعادة تدوير تراب الاسمنت فى انتاج خرسانة خلوية خفيفة محسنة الخواص.</a:t>
            </a:r>
            <a:endParaRPr lang="en-BZ" altLang="ar-EG" sz="3472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2336A41-850C-1486-0800-BBD5A8EEF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BA6D19-762A-4A04-938C-59A2DCAE192F}" type="slidenum">
              <a:rPr lang="ar-EG"/>
              <a:pPr>
                <a:defRPr/>
              </a:pPr>
              <a:t>8</a:t>
            </a:fld>
            <a:endParaRPr lang="ar-EG"/>
          </a:p>
        </p:txBody>
      </p:sp>
      <p:sp>
        <p:nvSpPr>
          <p:cNvPr id="17411" name="Title 1">
            <a:extLst>
              <a:ext uri="{FF2B5EF4-FFF2-40B4-BE49-F238E27FC236}">
                <a16:creationId xmlns:a16="http://schemas.microsoft.com/office/drawing/2014/main" id="{8C61EFD4-0D28-C6CE-A29E-017CD7063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456" y="2237384"/>
            <a:ext cx="13040439" cy="164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5456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عن المشروع وفكرته :</a:t>
            </a:r>
          </a:p>
          <a:p>
            <a:pPr algn="r" rtl="1" eaLnBrk="1" hangingPunct="1">
              <a:lnSpc>
                <a:spcPct val="90000"/>
              </a:lnSpc>
            </a:pPr>
            <a:r>
              <a:rPr lang="ar-EG" altLang="ar-EG" sz="2976" b="1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ar-EG" altLang="ar-EG" sz="2976" b="1">
                <a:solidFill>
                  <a:srgbClr val="000000"/>
                </a:solidFill>
              </a:rPr>
              <a:t>عن المشروع (اسم المشروع، فكرته، </a:t>
            </a:r>
            <a:r>
              <a:rPr lang="ar-EG" altLang="ar-EG" sz="2976" b="1">
                <a:solidFill>
                  <a:srgbClr val="21DD4E"/>
                </a:solidFill>
              </a:rPr>
              <a:t>الفئة المستفيدة من المشروع</a:t>
            </a:r>
            <a:r>
              <a:rPr lang="ar-EG" altLang="ar-EG" sz="2976" b="1">
                <a:solidFill>
                  <a:srgbClr val="000000"/>
                </a:solidFill>
              </a:rPr>
              <a:t>، الميزة التنافسية للمشروع)</a:t>
            </a:r>
            <a:endParaRPr lang="en-US" altLang="ar-EG" sz="2976" b="1">
              <a:solidFill>
                <a:srgbClr val="000000"/>
              </a:solidFill>
            </a:endParaRPr>
          </a:p>
        </p:txBody>
      </p:sp>
      <p:sp>
        <p:nvSpPr>
          <p:cNvPr id="17412" name="Content Placeholder 2">
            <a:extLst>
              <a:ext uri="{FF2B5EF4-FFF2-40B4-BE49-F238E27FC236}">
                <a16:creationId xmlns:a16="http://schemas.microsoft.com/office/drawing/2014/main" id="{005CA928-CE96-6F05-D9F4-2443E5DF9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456" y="4048557"/>
            <a:ext cx="13040439" cy="539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ar-EG" altLang="ar-EG" sz="3968" b="1" u="sng">
                <a:solidFill>
                  <a:srgbClr val="21DD4E"/>
                </a:solidFill>
              </a:rPr>
              <a:t>الفئة المستفيدة من المشروع :</a:t>
            </a:r>
            <a:endParaRPr lang="en-BZ" altLang="ar-EG" sz="3968" b="1" u="sng">
              <a:solidFill>
                <a:srgbClr val="21DD4E"/>
              </a:solidFill>
            </a:endParaRPr>
          </a:p>
          <a:p>
            <a:pPr algn="just" rtl="1" eaLnBrk="1" hangingPunct="1">
              <a:buFont typeface="Arial" panose="020B0604020202020204" pitchFamily="34" charset="0"/>
              <a:buNone/>
            </a:pPr>
            <a:r>
              <a:rPr lang="ar-EG" altLang="ar-EG" sz="3472" b="1"/>
              <a:t>1- الانسان وسائر الكائنات الحية</a:t>
            </a:r>
            <a:r>
              <a:rPr lang="en-US" altLang="ar-EG" sz="3472" b="1"/>
              <a:t> </a:t>
            </a:r>
            <a:r>
              <a:rPr lang="en-BZ" altLang="ar-EG" sz="3472" b="1"/>
              <a:t> </a:t>
            </a:r>
            <a:r>
              <a:rPr lang="ar-EG" altLang="ar-EG" sz="3472" b="1"/>
              <a:t>من خلال المحافظة على البيئة وتحسين جودة الحياة.</a:t>
            </a:r>
          </a:p>
          <a:p>
            <a:pPr algn="just" rtl="1" eaLnBrk="1" hangingPunct="1">
              <a:buFont typeface="Arial" panose="020B0604020202020204" pitchFamily="34" charset="0"/>
              <a:buNone/>
            </a:pPr>
            <a:r>
              <a:rPr lang="ar-EG" altLang="ar-EG" sz="3472" b="1"/>
              <a:t>2- المجتمع من خلال خلق فرص عمل وتنمية انشطة صناعية جديدة.</a:t>
            </a:r>
          </a:p>
          <a:p>
            <a:pPr algn="just" rtl="1" eaLnBrk="1" hangingPunct="1">
              <a:buFont typeface="Arial" panose="020B0604020202020204" pitchFamily="34" charset="0"/>
              <a:buNone/>
            </a:pPr>
            <a:r>
              <a:rPr lang="ar-EG" altLang="ar-EG" sz="3472" b="1"/>
              <a:t>3- الحكومات والسلطات المسؤولة من خلال دعمها فى تحقيق اهدافها لتقديم خدماتها المجتمعية فى بيئة نظيفة وصحية.</a:t>
            </a:r>
          </a:p>
          <a:p>
            <a:pPr algn="just" rtl="1" eaLnBrk="1" hangingPunct="1">
              <a:buFont typeface="Arial" panose="020B0604020202020204" pitchFamily="34" charset="0"/>
              <a:buNone/>
            </a:pPr>
            <a:r>
              <a:rPr lang="ar-EG" altLang="ar-EG" sz="3472" b="1"/>
              <a:t>4- الاقتصاد القومى من خلال ليس فقط توفير الانفاق على التخلص</a:t>
            </a:r>
            <a:r>
              <a:rPr lang="en-BZ" altLang="ar-EG" sz="3472" b="1"/>
              <a:t>  </a:t>
            </a:r>
            <a:r>
              <a:rPr lang="ar-EG" altLang="ar-EG" sz="3472" b="1"/>
              <a:t>من الخلفات الملوثة للبيئة بل ايضا من القيمة الاقتصادية المضافة الى الاقتصاد وترشيد الانفاق لحماية البيئة.</a:t>
            </a:r>
          </a:p>
          <a:p>
            <a:pPr algn="just" rtl="1" eaLnBrk="1" hangingPunct="1">
              <a:buFont typeface="Arial" panose="020B0604020202020204" pitchFamily="34" charset="0"/>
              <a:buNone/>
            </a:pPr>
            <a:r>
              <a:rPr lang="ar-EG" altLang="ar-EG" sz="3472" b="1"/>
              <a:t>5- وزراة البيئة من خلال تقليل الحمل البيئى وترشيد الانفاق فى ذات المجال.</a:t>
            </a:r>
          </a:p>
          <a:p>
            <a:pPr algn="just" rtl="1" eaLnBrk="1" hangingPunct="1">
              <a:buFont typeface="Arial" panose="020B0604020202020204" pitchFamily="34" charset="0"/>
              <a:buNone/>
            </a:pPr>
            <a:r>
              <a:rPr lang="ar-EG" altLang="ar-EG" sz="3472" b="1"/>
              <a:t>6- ترشيد استهلاك الموارد الطبيعية من خلال اعادة التدوير.</a:t>
            </a:r>
            <a:r>
              <a:rPr lang="ar-EG" altLang="ar-EG" sz="3472"/>
              <a:t> </a:t>
            </a:r>
            <a:endParaRPr lang="en-US" altLang="ar-EG" sz="3472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27B4603-BC17-C3C9-64D2-4B3CA5DC8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59892A-7902-48E4-B6C3-2786DF7E9238}" type="slidenum">
              <a:rPr lang="ar-EG"/>
              <a:pPr>
                <a:defRPr/>
              </a:pPr>
              <a:t>9</a:t>
            </a:fld>
            <a:endParaRPr lang="ar-EG"/>
          </a:p>
        </p:txBody>
      </p:sp>
      <p:sp>
        <p:nvSpPr>
          <p:cNvPr id="18435" name="Title 1">
            <a:extLst>
              <a:ext uri="{FF2B5EF4-FFF2-40B4-BE49-F238E27FC236}">
                <a16:creationId xmlns:a16="http://schemas.microsoft.com/office/drawing/2014/main" id="{3E5D199C-E86B-34EE-8C68-CD56D64E3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456" y="2237384"/>
            <a:ext cx="13040439" cy="164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EG" altLang="ar-EG" sz="5456" dirty="0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عن المشروع وفكرته :</a:t>
            </a:r>
          </a:p>
          <a:p>
            <a:pPr algn="r" rtl="1" eaLnBrk="1" hangingPunct="1">
              <a:lnSpc>
                <a:spcPct val="90000"/>
              </a:lnSpc>
            </a:pPr>
            <a:r>
              <a:rPr lang="ar-EG" altLang="ar-EG" sz="2976" b="1" dirty="0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ar-EG" altLang="ar-EG" sz="2976" b="1" dirty="0">
                <a:solidFill>
                  <a:srgbClr val="000000"/>
                </a:solidFill>
              </a:rPr>
              <a:t>عن المشروع (اسم المشروع، فكرته، الفئة المستفيدة من المشروع، </a:t>
            </a:r>
            <a:r>
              <a:rPr lang="ar-EG" altLang="ar-EG" sz="2976" b="1" dirty="0">
                <a:solidFill>
                  <a:srgbClr val="21DD4E"/>
                </a:solidFill>
              </a:rPr>
              <a:t>الميزة التنافسية للمشروع</a:t>
            </a:r>
            <a:r>
              <a:rPr lang="ar-EG" altLang="ar-EG" sz="2976" b="1" dirty="0">
                <a:solidFill>
                  <a:srgbClr val="000000"/>
                </a:solidFill>
              </a:rPr>
              <a:t>)</a:t>
            </a:r>
            <a:endParaRPr lang="en-US" altLang="ar-EG" sz="2976" b="1" dirty="0">
              <a:solidFill>
                <a:srgbClr val="000000"/>
              </a:solidFill>
            </a:endParaRPr>
          </a:p>
        </p:txBody>
      </p:sp>
      <p:sp>
        <p:nvSpPr>
          <p:cNvPr id="18436" name="Content Placeholder 2">
            <a:extLst>
              <a:ext uri="{FF2B5EF4-FFF2-40B4-BE49-F238E27FC236}">
                <a16:creationId xmlns:a16="http://schemas.microsoft.com/office/drawing/2014/main" id="{602FC9EF-A16D-0D41-7808-A6AF4D043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456" y="4048557"/>
            <a:ext cx="13040439" cy="539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rtl="1" eaLnBrk="1" hangingPunct="1">
              <a:buFont typeface="Arial" panose="020B0604020202020204" pitchFamily="34" charset="0"/>
              <a:buNone/>
            </a:pPr>
            <a:r>
              <a:rPr lang="ar-EG" altLang="ar-EG" sz="3968" b="1" u="sng">
                <a:solidFill>
                  <a:srgbClr val="21DD4E"/>
                </a:solidFill>
              </a:rPr>
              <a:t>الميزة التنافسية للمشروع :</a:t>
            </a:r>
          </a:p>
          <a:p>
            <a:pPr algn="just" rtl="1" eaLnBrk="1" hangingPunct="1">
              <a:buFont typeface="Arial" panose="020B0604020202020204" pitchFamily="34" charset="0"/>
              <a:buNone/>
            </a:pPr>
            <a:r>
              <a:rPr lang="ar-EG" altLang="ar-EG" sz="2976" b="1"/>
              <a:t>1- حماية البيئة من ملوثات مزمنة تهدد استدامة الحياة (ملايين الاطنان من ناتج هدم البناء ، ملايين الاطنان من غاز ثانى اكسيد الكربون ، ملايين الاطنان من تراب الاسمنت ).</a:t>
            </a:r>
          </a:p>
          <a:p>
            <a:pPr algn="just" rtl="1" eaLnBrk="1" hangingPunct="1">
              <a:buFont typeface="Arial" panose="020B0604020202020204" pitchFamily="34" charset="0"/>
              <a:buNone/>
            </a:pPr>
            <a:r>
              <a:rPr lang="ar-EG" altLang="ar-EG" sz="2976" b="1"/>
              <a:t>2- انتاج و تطوير مواد بناء خضراء ومستدامة وصديقة للبيئة تستخدم فى مختلف المنشات و البنية التحتية والتى تنعكس بالايجاب على اداء المنشات و تكاليف تشغيلها وعمرها الافتراضى.</a:t>
            </a:r>
          </a:p>
          <a:p>
            <a:pPr algn="just" rtl="1" eaLnBrk="1" hangingPunct="1">
              <a:buFont typeface="Arial" panose="020B0604020202020204" pitchFamily="34" charset="0"/>
              <a:buNone/>
            </a:pPr>
            <a:r>
              <a:rPr lang="ar-EG" altLang="ar-EG" sz="2976" b="1"/>
              <a:t>3- القيمة الاقتصادية المضافة الى الانتاج القومى من خلال اعادة تدوير ناتج هدم المبانى وتراب الاسمنت فى انتاج وتطوير مواد بناء خضراء ومستدامة.</a:t>
            </a:r>
          </a:p>
          <a:p>
            <a:pPr algn="just" rtl="1" eaLnBrk="1" hangingPunct="1">
              <a:buFont typeface="Arial" panose="020B0604020202020204" pitchFamily="34" charset="0"/>
              <a:buNone/>
            </a:pPr>
            <a:r>
              <a:rPr lang="ar-EG" altLang="ar-EG" sz="2976" b="1"/>
              <a:t>4- خلق فرص استثمارية وفرص عمل مما يساهم فى تقليل البطالة.</a:t>
            </a:r>
          </a:p>
          <a:p>
            <a:pPr algn="just" rtl="1" eaLnBrk="1" hangingPunct="1">
              <a:buFont typeface="Arial" panose="020B0604020202020204" pitchFamily="34" charset="0"/>
              <a:buNone/>
            </a:pPr>
            <a:r>
              <a:rPr lang="ar-EG" altLang="ar-EG" sz="2976" b="1"/>
              <a:t>5- توظيف التكنولوجيا والتحكم الذكى فى عمليات التجميع والتتبع ومراحل الانتاج والتشغيل.</a:t>
            </a:r>
            <a:r>
              <a:rPr lang="ar-EG" altLang="ar-EG" sz="2976"/>
              <a:t> </a:t>
            </a:r>
            <a:endParaRPr lang="en-BZ" altLang="ar-EG" sz="2976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1013</TotalTime>
  <Words>1873</Words>
  <Application>Microsoft Office PowerPoint</Application>
  <PresentationFormat>Custom</PresentationFormat>
  <Paragraphs>229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Calibri</vt:lpstr>
      <vt:lpstr>Arial</vt:lpstr>
      <vt:lpstr>Calibri Light</vt:lpstr>
      <vt:lpstr>Times New Roman</vt:lpstr>
      <vt:lpstr>Garamond</vt:lpstr>
      <vt:lpstr>Wingdings</vt:lpstr>
      <vt:lpstr>Symbol</vt:lpstr>
      <vt:lpstr>Majalla UI</vt:lpstr>
      <vt:lpstr>Tahoma</vt:lpstr>
      <vt:lpstr>Office Theme</vt:lpstr>
      <vt:lpstr>PowerPoint Presentation</vt:lpstr>
      <vt:lpstr>نموذج لعرض المشروعات المتأهلة على مستوى المحافظات  محافظة الغربية</vt:lpstr>
      <vt:lpstr>مواد بناء خضراء ومستدامة وصديقة للبيئة لتطبيقات هندسية مختلفة   GREEN AND SUSTAINABLE ECO FRIENDLY CONSTRUCTION MATERIALS FOR SEVERAL ENGINEERING APPLICATIONS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mohamed adel</dc:creator>
  <cp:lastModifiedBy>Mohamed Elmelegy</cp:lastModifiedBy>
  <cp:revision>127</cp:revision>
  <dcterms:created xsi:type="dcterms:W3CDTF">2022-09-29T13:35:57Z</dcterms:created>
  <dcterms:modified xsi:type="dcterms:W3CDTF">2022-10-21T07:46:13Z</dcterms:modified>
</cp:coreProperties>
</file>