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56333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52251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4479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0850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047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8394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5540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7715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59135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39549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7656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456947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184893" y="3596224"/>
            <a:ext cx="10689465" cy="2387600"/>
          </a:xfrm>
        </p:spPr>
        <p:txBody>
          <a:bodyPr>
            <a:normAutofit fontScale="90000"/>
          </a:bodyPr>
          <a:lstStyle/>
          <a:p>
            <a:r>
              <a:rPr lang="ar-EG" dirty="0">
                <a:solidFill>
                  <a:srgbClr val="FF0000"/>
                </a:solidFill>
                <a:cs typeface="+mn-cs"/>
              </a:rPr>
              <a:t>المبادرة الوطنية للمشروعات الخضراء الذكية</a:t>
            </a:r>
            <a:br>
              <a:rPr lang="ar-EG" dirty="0"/>
            </a:br>
            <a:endParaRPr lang="en-US" dirty="0"/>
          </a:p>
        </p:txBody>
      </p:sp>
      <p:sp>
        <p:nvSpPr>
          <p:cNvPr id="4" name="Subtitle 2"/>
          <p:cNvSpPr>
            <a:spLocks noGrp="1"/>
          </p:cNvSpPr>
          <p:nvPr>
            <p:ph type="subTitle" idx="1"/>
          </p:nvPr>
        </p:nvSpPr>
        <p:spPr>
          <a:xfrm>
            <a:off x="2987675" y="6075899"/>
            <a:ext cx="9144000" cy="1655762"/>
          </a:xfrm>
        </p:spPr>
        <p:txBody>
          <a:bodyPr>
            <a:normAutofit fontScale="62500" lnSpcReduction="20000"/>
          </a:bodyPr>
          <a:lstStyle/>
          <a:p>
            <a:r>
              <a:rPr lang="ar-EG" b="1" dirty="0">
                <a:solidFill>
                  <a:schemeClr val="accent1"/>
                </a:solidFill>
              </a:rPr>
              <a:t>مشروع تصنيع السماد العضوي ( </a:t>
            </a:r>
            <a:r>
              <a:rPr lang="ar-EG" b="1" dirty="0" err="1">
                <a:solidFill>
                  <a:schemeClr val="accent1"/>
                </a:solidFill>
              </a:rPr>
              <a:t>الكمبوست</a:t>
            </a:r>
            <a:r>
              <a:rPr lang="ar-EG" b="1" dirty="0">
                <a:solidFill>
                  <a:schemeClr val="accent1"/>
                </a:solidFill>
              </a:rPr>
              <a:t> ) </a:t>
            </a:r>
          </a:p>
          <a:p>
            <a:r>
              <a:rPr lang="ar-EG" b="1" dirty="0">
                <a:solidFill>
                  <a:schemeClr val="accent1"/>
                </a:solidFill>
              </a:rPr>
              <a:t>للقضاء على التلوث الناتج من المخلفات الزراعية والمنزلية العضوية</a:t>
            </a:r>
          </a:p>
          <a:p>
            <a:endParaRPr lang="ar-EG" b="1" dirty="0">
              <a:solidFill>
                <a:schemeClr val="accent1"/>
              </a:solidFill>
            </a:endParaRPr>
          </a:p>
          <a:p>
            <a:r>
              <a:rPr lang="ar-EG" sz="2800" b="1" dirty="0"/>
              <a:t>بمحافظة السويس</a:t>
            </a:r>
          </a:p>
          <a:p>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160207" y="2960096"/>
            <a:ext cx="10515600" cy="4642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defRPr/>
            </a:pPr>
            <a:r>
              <a:rPr lang="ar-EG" sz="2400" u="sng" dirty="0">
                <a:solidFill>
                  <a:srgbClr val="FF0000"/>
                </a:solidFill>
                <a:latin typeface="Calibri Light" panose="020F0302020204030204"/>
                <a:cs typeface="Times New Roman" panose="02020603050405020304" pitchFamily="18" charset="0"/>
              </a:rPr>
              <a:t>عن المشروع وفكرته</a:t>
            </a:r>
            <a:endParaRPr lang="en-US" sz="2400" u="sng" dirty="0">
              <a:solidFill>
                <a:srgbClr val="FF0000"/>
              </a:solidFill>
              <a:latin typeface="Calibri Light" panose="020F0302020204030204"/>
            </a:endParaRPr>
          </a:p>
        </p:txBody>
      </p:sp>
      <p:sp>
        <p:nvSpPr>
          <p:cNvPr id="9" name="Content Placeholder 2"/>
          <p:cNvSpPr txBox="1">
            <a:spLocks/>
          </p:cNvSpPr>
          <p:nvPr/>
        </p:nvSpPr>
        <p:spPr>
          <a:xfrm>
            <a:off x="2301875" y="4299484"/>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defRPr/>
            </a:pPr>
            <a:endParaRPr lang="ar-EG" dirty="0">
              <a:solidFill>
                <a:sysClr val="windowText" lastClr="000000"/>
              </a:solidFill>
              <a:latin typeface="Calibri" panose="020F0502020204030204"/>
              <a:cs typeface="Arial" panose="020B0604020202020204" pitchFamily="34" charset="0"/>
            </a:endParaRPr>
          </a:p>
        </p:txBody>
      </p:sp>
      <p:sp>
        <p:nvSpPr>
          <p:cNvPr id="2" name="مستطيل 1"/>
          <p:cNvSpPr/>
          <p:nvPr/>
        </p:nvSpPr>
        <p:spPr>
          <a:xfrm>
            <a:off x="2301877" y="3192227"/>
            <a:ext cx="10064261" cy="1323439"/>
          </a:xfrm>
          <a:prstGeom prst="rect">
            <a:avLst/>
          </a:prstGeom>
        </p:spPr>
        <p:txBody>
          <a:bodyPr wrap="square">
            <a:spAutoFit/>
          </a:bodyPr>
          <a:lstStyle/>
          <a:p>
            <a:pPr algn="r"/>
            <a:r>
              <a:rPr lang="ar-EG" sz="2000" b="1" u="sng" dirty="0">
                <a:solidFill>
                  <a:srgbClr val="FF0000"/>
                </a:solidFill>
              </a:rPr>
              <a:t>مقدمه عن صاحب المشروع :</a:t>
            </a:r>
          </a:p>
          <a:p>
            <a:pPr algn="r"/>
            <a:r>
              <a:rPr lang="ar-EG" sz="2000" b="1" dirty="0"/>
              <a:t>الاسم / أحمد عبد العزيز عبد الحكيم طاهر</a:t>
            </a:r>
          </a:p>
          <a:p>
            <a:pPr algn="r"/>
            <a:r>
              <a:rPr lang="ar-EG" sz="2000" b="1" dirty="0"/>
              <a:t>الوظيفة / رئيس مجلس إدارة جمعية نقاء للتنمية الشاملة والحلول المتكاملة</a:t>
            </a:r>
          </a:p>
          <a:p>
            <a:pPr algn="r" rtl="1"/>
            <a:r>
              <a:rPr lang="ar-EG" sz="2000" b="1" dirty="0"/>
              <a:t>الخلفية العلمية / بكالوريوس تجارة في نظم المعلومات والحاسب الآلي</a:t>
            </a:r>
          </a:p>
        </p:txBody>
      </p:sp>
      <p:sp>
        <p:nvSpPr>
          <p:cNvPr id="3" name="مربع نص 2"/>
          <p:cNvSpPr txBox="1"/>
          <p:nvPr/>
        </p:nvSpPr>
        <p:spPr>
          <a:xfrm>
            <a:off x="1639522" y="4515666"/>
            <a:ext cx="11840308" cy="3293209"/>
          </a:xfrm>
          <a:prstGeom prst="rect">
            <a:avLst/>
          </a:prstGeom>
          <a:noFill/>
        </p:spPr>
        <p:txBody>
          <a:bodyPr wrap="square" rtlCol="1">
            <a:spAutoFit/>
          </a:bodyPr>
          <a:lstStyle/>
          <a:p>
            <a:pPr algn="r" rtl="1"/>
            <a:r>
              <a:rPr lang="ar-EG" sz="1600" b="1" u="sng" dirty="0">
                <a:solidFill>
                  <a:srgbClr val="FF0000"/>
                </a:solidFill>
              </a:rPr>
              <a:t>الخبرات / </a:t>
            </a:r>
            <a:r>
              <a:rPr lang="ar-EG" sz="1600" b="1" dirty="0"/>
              <a:t>(أ‌)تنفيذ مبادرة بناء قدرات الشباب بمحافظة اسيوط على تصميم واعداد المبادرات المجتمعية والعمل المجتمعي الميداني بالعام 2019 ، 2020 .</a:t>
            </a:r>
          </a:p>
          <a:p>
            <a:pPr algn="r" rtl="1"/>
            <a:r>
              <a:rPr lang="ar-EG" sz="1600" b="1" dirty="0"/>
              <a:t>(ب‌)التعاقد مع ديوان عام محافظة اسيوط لشراء المفروزات الناتجة من المخلفات الصلبة بمصنع السماد العضوي بالعام 2019.</a:t>
            </a:r>
          </a:p>
          <a:p>
            <a:pPr algn="r" rtl="1"/>
            <a:r>
              <a:rPr lang="ar-EG" sz="1600" b="1" dirty="0"/>
              <a:t>(ت‌)التعاقد مع رئاسة حي غرب بمحافظة اسيوط لجمع وفرز المخلفات الصلبة بالعام 2020م.</a:t>
            </a:r>
          </a:p>
          <a:p>
            <a:pPr algn="r" rtl="1"/>
            <a:r>
              <a:rPr lang="ar-EG" sz="1600" b="1" dirty="0"/>
              <a:t>(ث‌)التعاقد مع رئاسة حي شرق بمحافظة اسيوط لجمع وفرز المخلفات الصلبة بالعام 2021م.    </a:t>
            </a:r>
          </a:p>
          <a:p>
            <a:pPr algn="r" rtl="1"/>
            <a:r>
              <a:rPr lang="ar-EG" sz="1600" b="1" dirty="0"/>
              <a:t>(ج‌)المشاركة بمعارض المشروعات الصغيرة التابعة لإدارة المشروعات بجامعة أسيوط.</a:t>
            </a:r>
          </a:p>
          <a:p>
            <a:pPr algn="r" rtl="1"/>
            <a:r>
              <a:rPr lang="ar-EG" sz="1600" b="1" dirty="0"/>
              <a:t>(ح‌)المشاركة في الأنشطة الخدمية والتي تخدم المجتمع في النواحي البيئية بمحافظة اسيوط.   </a:t>
            </a:r>
          </a:p>
          <a:p>
            <a:pPr algn="r" rtl="1"/>
            <a:r>
              <a:rPr lang="ar-EG" sz="1600" b="1" dirty="0"/>
              <a:t>(خ‌)قامت الجمعية بالتعاون مع جامعة اسيوط بتنفيذ مبادرة زراعة نبات </a:t>
            </a:r>
            <a:r>
              <a:rPr lang="ar-EG" sz="1600" b="1" dirty="0" err="1"/>
              <a:t>المورنجا</a:t>
            </a:r>
            <a:r>
              <a:rPr lang="ar-EG" sz="1600" b="1" dirty="0"/>
              <a:t> الطبي في اطار استخدام الأراضي الزراعية في انتاج نباتات طبية وتم تنفيذ الزراعة على مساحة فدان زراعي داخل جامعة اسيوط.</a:t>
            </a:r>
          </a:p>
          <a:p>
            <a:pPr algn="r" rtl="1"/>
            <a:r>
              <a:rPr lang="ar-EG" sz="1600" b="1" dirty="0"/>
              <a:t>(د‌)حصلت الجمعية على المركز الأول في مشروع صناعة </a:t>
            </a:r>
            <a:r>
              <a:rPr lang="ar-EG" sz="1600" b="1" dirty="0" err="1"/>
              <a:t>الكمبوست</a:t>
            </a:r>
            <a:r>
              <a:rPr lang="ar-EG" sz="1600" b="1" dirty="0"/>
              <a:t> بمسابقة ساقية الجنوب 2017م بجامعة أسيوط بحضور عدد (5) من أهم الشخصيات في هذا الحدث الضخم والأول من نوعه بصعيد مصر وذلك بحضور كلاً من : السيد </a:t>
            </a:r>
            <a:r>
              <a:rPr lang="ar-EG" sz="1600" b="1" dirty="0" err="1"/>
              <a:t>أ.د</a:t>
            </a:r>
            <a:r>
              <a:rPr lang="ar-EG" sz="1600" b="1" dirty="0"/>
              <a:t>/ رئيس جامعة اسيوط والسيد اللواء / محافظ أسيوط والسيد اللواء / محافظ الوادي الجديد ، السيد </a:t>
            </a:r>
            <a:r>
              <a:rPr lang="ar-EG" sz="1600" b="1" dirty="0" err="1"/>
              <a:t>أ.د</a:t>
            </a:r>
            <a:r>
              <a:rPr lang="ar-EG" sz="1600" b="1" dirty="0"/>
              <a:t> / وزير التعليم العالي ، السيد المهندس / وزير الصناعة والتجارة ، السيدة / وزيرة الاستثمار. وقد كان هذا المشروع الفريد من نوعه من حيث الصياغة أو التنفيذ العملي على أرض الواقع وذلك عن طريق فريق العمل الذي كان يرأسه السيد/ رئيس مجلس إدارة الجمعية حيث كان الهدف من خوض هذه المسابقة هو انتاج السماد العضوي والذي يفيد الفلاح في رفع كفاءة محصوله ليكون الناتج النهائي وفير فهو بديل قوي عن السماد الكيماوي.</a:t>
            </a:r>
          </a:p>
        </p:txBody>
      </p:sp>
      <p:pic>
        <p:nvPicPr>
          <p:cNvPr id="1027" name="Picture 3" descr="G:\كل ما يخص منحة التغيرات المناخية\المشروع بالسويس\أحمد\أحمد1.jpg"/>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12483367" y="3424358"/>
            <a:ext cx="668216" cy="95624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1136" y="4810487"/>
            <a:ext cx="3252909" cy="1162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8621" y="7808874"/>
            <a:ext cx="10517187"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84446" y="1484487"/>
            <a:ext cx="12191999" cy="8771632"/>
          </a:xfrm>
          <a:prstGeom prst="rect">
            <a:avLst/>
          </a:prstGeom>
          <a:noFill/>
        </p:spPr>
        <p:txBody>
          <a:bodyPr wrap="square" rtlCol="1">
            <a:spAutoFit/>
          </a:bodyPr>
          <a:lstStyle/>
          <a:p>
            <a:pPr algn="ctr" rtl="1"/>
            <a:r>
              <a:rPr lang="ar-EG" sz="3600" b="1" u="sng" dirty="0">
                <a:solidFill>
                  <a:srgbClr val="FF0000"/>
                </a:solidFill>
              </a:rPr>
              <a:t>فكرة المشروع </a:t>
            </a:r>
          </a:p>
          <a:p>
            <a:pPr algn="r" rtl="1"/>
            <a:endParaRPr lang="ar-EG" sz="1600" b="1" dirty="0"/>
          </a:p>
          <a:p>
            <a:pPr algn="r" rtl="1"/>
            <a:r>
              <a:rPr lang="ar-EG" sz="1600" b="1" dirty="0"/>
              <a:t>سوف نبنى إستراتيجية المشروع علي أساس مفهوم بيئي - اقتصادي- تقني، نتوصل بها إلي أن عملية تحويل المواد العضوية إلي سماد هو الحل الآمن والدائم لعملية إدارة وتدوير المخلفات الصلبة البلدية. وفي سبيل تحقيق المطالب الاقتصادية والبيئية علينا دراسة جميع التقنيات الحديثة في هذا المجال، حيث تم اختيار نظام المعالجة الحيوية الجبرية للمخلفات الصلبة البلدية داخل أنفاق نضج السماد (وهي المصفوفات). وتتميز هذه الطريقة بإسراع عملية نضج السماد من خلال التحكم الأمثل في عمليات التخمر والنضج له وبالتالي تقليل الروائح المنبعثة ومنع حدوث رشح للمياه.</a:t>
            </a:r>
          </a:p>
          <a:p>
            <a:pPr algn="r" rtl="1"/>
            <a:r>
              <a:rPr lang="ar-EG" sz="1600" b="1" dirty="0"/>
              <a:t>ويمثل هذا المشروع منظومة كاملة وصحيحة للتداول والإدارة السليمة والمعالجة للمخلفات الصلبة البلدية، حيث يمكن فصل المواد المفيدة والتي تشتمل على (المعادن، البلاستيك، الزجاج، الورق، وباقي المواد القابلة للتدوير) وتجهيزها لبيعها في السوق المحلي عن المخلفات عديمة الفائدة وهي المواد العضوية. ويعد استخدام هذه الطريقة لمعالجة المواد العضوية من أنسب الطرق التي تعطي سماد عضوي عالي الجودة جاهز للاستخدام. والذي يعتبر أحد أهم عناصر الطاقة اللازمة للكائنات الدقيقة الموجودة بالتربة. مما سبق يتضح أن ناتج هذا المشروع وخدماته تمثل معايير قياسية عالية الجودة والاعتمادية والتشغيل في مجال التكنولوجيات البيئية. وتتلخص اهم أسباب اختيار هذا المشروع في التالي:</a:t>
            </a:r>
          </a:p>
          <a:p>
            <a:pPr algn="r" rtl="1"/>
            <a:r>
              <a:rPr lang="ar-EG" sz="1600" b="1" dirty="0"/>
              <a:t>1-توطين الزراعة العضوية في مصر لتحويل النفايات العضوية والمنتجات الثانوية الزراعية ، إلى أسمدة عضوية لكون مصر تقع في نطاق المناطق شبة الجافة حيث ندرة الأمطار وقلة الغطاء النباتي  وارتفاع درجة الحرارة فضلا عن نظام الزراعة الكثيفة وبالتالي يوجد فقر شديد في مستوى المادة العضوية والمخصبات الحيوية للحفاظ على خصوبة التربة وترشيد استخدام الأسمدة المعدنية .</a:t>
            </a:r>
          </a:p>
          <a:p>
            <a:pPr algn="r" rtl="1"/>
            <a:r>
              <a:rPr lang="ar-EG" sz="1600" b="1" dirty="0"/>
              <a:t>2-تحسين المستوى الاقتصادي لصغار المزارعين والمزارعات من خلال رفع كفاءة محصوله ليكون الناتج النهائي وفير فهو بديل قوي عن السماد الكيماوي بالإضافة الى إعادة تدوير المخلفات المنزلية والزراعية.</a:t>
            </a:r>
          </a:p>
          <a:p>
            <a:pPr algn="r" rtl="1"/>
            <a:r>
              <a:rPr lang="ar-EG" sz="1600" b="1" dirty="0"/>
              <a:t>-القضاء على التلوث بكافة اشكاله سواءً الناتجة من المخلفات الزراعية أو المنزلية وبالأخص مخلفات المطابخ.</a:t>
            </a:r>
          </a:p>
          <a:p>
            <a:pPr algn="r" rtl="1"/>
            <a:r>
              <a:rPr lang="ar-EG" sz="1600" b="1" dirty="0"/>
              <a:t>4-الاحتياج الفعلي لهذا المنتج وبكثرة في الأراضي المستصلحة بالظهير الصحراوي أو بالأراضي الزراعية المزروعة بالفعل لرفع كفاءة المنتج الزراعي ولتحسينه بالقضاء على الآفات والأمراض المسببة للنبات والأنسان معاً.</a:t>
            </a:r>
          </a:p>
          <a:p>
            <a:pPr algn="r" rtl="1"/>
            <a:r>
              <a:rPr lang="ar-EG" sz="1600" b="1" dirty="0"/>
              <a:t>5-توفير العناصر الأساسية التي تحتاج إليها المحاصيل الزراعية بكافة اشكالها وأنوعها بما يتوافق مع طبيعة التربة التي يتم زراعة تلك المحاصيل بها .</a:t>
            </a:r>
          </a:p>
          <a:p>
            <a:pPr algn="r" rtl="1"/>
            <a:r>
              <a:rPr lang="ar-EG" sz="1600" b="1" dirty="0"/>
              <a:t>6-قدرة هذا المنتج على التكيف مع تلك المحاصيل الزراعية حيث أن هذا النوع من السماد العضوي يتناسب مع طبيعة كل نوع من أنواع تلك المحاصيل بدون تمييز نوع عن الأخر.</a:t>
            </a:r>
          </a:p>
          <a:p>
            <a:pPr algn="r" rtl="1"/>
            <a:r>
              <a:rPr lang="ar-EG" sz="1600" b="1" dirty="0"/>
              <a:t>7-تخفيف التأثيرات الكبيرة الناجمة عن استخدام الأسمدة الكيماوية لما لها من اضرار على البيئة و على صحة الأنسان نتيجة استخدامه لفترات طويلة في كل أنواع المحاصيل الزراعية.</a:t>
            </a:r>
          </a:p>
          <a:p>
            <a:pPr algn="r" rtl="1"/>
            <a:r>
              <a:rPr lang="ar-EG" sz="1600" b="1" dirty="0"/>
              <a:t>8-ينجم عن الاستخدام الخاطئ للسماد الكيماوي اضرار صحية للإنسان بالإضافة إلى حدوث اضرار في بعض انواع المحاصيل الزراعية بسبب عدم معادلة السماد الكيماوي بالنسب الصحيحة المطلوبة لها وهذا ينجم عنه خسائر كبيرة بالمحاصيل الزراعية وعلى جودتها وكمياتها وعلى تسويقها بالشكل المطلوب.</a:t>
            </a:r>
          </a:p>
          <a:p>
            <a:pPr algn="r" rtl="1"/>
            <a:r>
              <a:rPr lang="ar-EG" sz="1600" b="1" dirty="0"/>
              <a:t>9-الحاجة الملحة والاحتياج الفعلي لهذا النوع من السماد العضوي لأنه الآمن على صحة البشر وأيضاً على البيئة فهو يجمع ما بين الاحتياج كمكون مهم واساسي للمحاصيل الزراعية ، الأمان الصحي والبيئي بالنسبة للإنسان والبيئة.</a:t>
            </a:r>
          </a:p>
          <a:p>
            <a:pPr algn="r" rtl="1"/>
            <a:r>
              <a:rPr lang="ar-EG" sz="1600" b="1" dirty="0"/>
              <a:t>10-القضاء على التلوث الناتج عن المخلفات الزراعية والمنزلية العضوية (مخلفات المطبخ) والتي لها تأثير كبير على المناخ لما لها من تفاعلات وروائح كريهة مضرة بالصحة العامة والبيئة المحيطة بنا.</a:t>
            </a:r>
          </a:p>
          <a:p>
            <a:pPr algn="r" rtl="1"/>
            <a:r>
              <a:rPr lang="ar-EG" sz="1600" b="1" dirty="0"/>
              <a:t>11-الاحتباس الحراري الذي قد يؤدي إلى زيادة أعداد الآفات الحشرية ، مما يضر بإنتاج المحاصيل الأساسية مثل القمح وفول الصويا والذرة مما يدلل على أهميته في الاحتفاظ بالعناصر الرئيسية الهامة للنباتات في ظل هذه الظروف الجوية القاسية عن طريق تصنيع السماد العضوي الطبيعي والذي له القدرة على الحفاظ على المكونات الرئيسية الهامة للنباتات بما يحقق الإنتاجية المطلوبة له.</a:t>
            </a:r>
          </a:p>
          <a:p>
            <a:pPr algn="r" rtl="1"/>
            <a:r>
              <a:rPr lang="ar-EG" sz="1600" b="1" dirty="0"/>
              <a:t>ومما سبق، يتضح ان مصر تتسم بالتقلبات الشديدة في هطول الأمطار إلا ان الاتجاه الواضح هو انخفاض هطول الأمطار خلال تلك الفترة وهذا بسبب التغيرات المناخية الشديدة طوال السنين الماضية.</a:t>
            </a:r>
          </a:p>
          <a:p>
            <a:pPr algn="r" rtl="1"/>
            <a:r>
              <a:rPr lang="ar-EG" sz="1600" b="1" dirty="0"/>
              <a:t>وعليه فإن من اهم اسباب اختيار السماد العضوي الطبيعي هو انه متوافق مع طبيعة التربة بالإضافة إلى أنه آمن مع المحاصيل الزراعية بكافة أنوعها وآمن على صحة الأنسان والبيئة وهذا يعد من أهم العناصر التي تحقق استراتيجية مصر لتغير المناخ. </a:t>
            </a:r>
          </a:p>
        </p:txBody>
      </p:sp>
    </p:spTree>
    <p:extLst>
      <p:ext uri="{BB962C8B-B14F-4D97-AF65-F5344CB8AC3E}">
        <p14:creationId xmlns:p14="http://schemas.microsoft.com/office/powerpoint/2010/main" val="350557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470027" y="1207698"/>
            <a:ext cx="12849822" cy="8710077"/>
          </a:xfrm>
          <a:prstGeom prst="rect">
            <a:avLst/>
          </a:prstGeom>
          <a:noFill/>
        </p:spPr>
        <p:txBody>
          <a:bodyPr wrap="square" rtlCol="1">
            <a:spAutoFit/>
          </a:bodyPr>
          <a:lstStyle/>
          <a:p>
            <a:pPr algn="r" rtl="1"/>
            <a:r>
              <a:rPr lang="ar-EG" sz="2000" b="1" u="sng" dirty="0">
                <a:solidFill>
                  <a:srgbClr val="FF0000"/>
                </a:solidFill>
              </a:rPr>
              <a:t>الفئات المستفيدة من المشروع:</a:t>
            </a:r>
          </a:p>
          <a:p>
            <a:pPr algn="r" rtl="1"/>
            <a:r>
              <a:rPr lang="ar-EG" sz="2000" b="1" dirty="0"/>
              <a:t>الفلاحين والمزارعين والجمعيات الزراعية بالمحافظة ، شركات القطاع العام أو قطاع الأعمال أو الخاص المهتمين بهذا النوع من المنتج (السماد العضوي).</a:t>
            </a:r>
          </a:p>
          <a:p>
            <a:pPr algn="r" rtl="1"/>
            <a:r>
              <a:rPr lang="ar-EG" sz="2000" b="1" u="sng" dirty="0">
                <a:solidFill>
                  <a:srgbClr val="FF0000"/>
                </a:solidFill>
              </a:rPr>
              <a:t>الميزة التنافسية للمشروع : </a:t>
            </a:r>
            <a:r>
              <a:rPr lang="ar-EG" sz="2000" b="1" dirty="0"/>
              <a:t>من خلال الدراسة الثاقبة قد استنتجنا التالي :</a:t>
            </a:r>
          </a:p>
          <a:p>
            <a:pPr algn="r" rtl="1"/>
            <a:r>
              <a:rPr lang="ar-EG" sz="2000" b="1" dirty="0"/>
              <a:t>1-لا توجد منافسة حقيقية مجاورة للمشروع في نفس المنطقة .</a:t>
            </a:r>
          </a:p>
          <a:p>
            <a:pPr algn="r" rtl="1"/>
            <a:r>
              <a:rPr lang="ar-EG" sz="2000" b="1" dirty="0"/>
              <a:t>2-كما لا يوجد منافسين حقيقيين في مجال التداول والإدارة السليمة للمخلفات الصلبة البلدية ، مما حدا بالمحليات استحضار شركات عالمية للقيام والعمل بهذا المجال ، وللأسف تلجأ الشركات العالمية لنظام دفن المخلفات وعدم معالجتها لضمان المكسب السريع .</a:t>
            </a:r>
          </a:p>
          <a:p>
            <a:pPr algn="r" rtl="1"/>
            <a:r>
              <a:rPr lang="ar-EG" sz="2000" b="1" dirty="0"/>
              <a:t>3-من المنتظر فور تنفيذ المشروع أن تكون تجربة رائدة يمكن تكرارها على مستوى جميع المحافظات .</a:t>
            </a:r>
          </a:p>
          <a:p>
            <a:pPr algn="r" rtl="1"/>
            <a:r>
              <a:rPr lang="ar-EG" sz="2000" b="1" dirty="0"/>
              <a:t>4-السماد العضوي الناتج من المصانع المحلية أو التكنولوجيات الأخرى المستخدمة في الوقت الحالي ذو جودة منخفضة أو متوسطة ، وبالتالي لا يوجد منافسة حقيقية مع المشروع .</a:t>
            </a:r>
          </a:p>
          <a:p>
            <a:pPr algn="r" rtl="1"/>
            <a:r>
              <a:rPr lang="ar-EG" sz="2000" b="1" dirty="0"/>
              <a:t>5-اتبعت الجمعية سياسة الترويج وجذب العميل وليس سياسة احتكارية في ضوء عمليات التسعير والتوزيع وأسلوب البيع .</a:t>
            </a:r>
          </a:p>
          <a:p>
            <a:pPr algn="r" rtl="1"/>
            <a:r>
              <a:rPr lang="ar-EG" sz="2000" b="1" dirty="0"/>
              <a:t>لذا / تم الأخذ في الاعتبار استمرارية دراسة السوق وتجميع البيانات ومعالجتها للتعرف على أساليب المنافسين لإمكان ملاحقة هذه الأساليب عن طريق تطوير وتحديث أساليب الجمعية التسويقية لضمان التواجد الدائم في السوق للحصول على اكبر نصيب من الفجوة التسويقية وأكبر نصيب من حجم الطلب ، حيث تم دراسة السوق من خلال :</a:t>
            </a:r>
          </a:p>
          <a:p>
            <a:pPr algn="r" rtl="1"/>
            <a:r>
              <a:rPr lang="ar-EG" sz="2000" b="1" dirty="0"/>
              <a:t>البيانات الأولية </a:t>
            </a:r>
            <a:r>
              <a:rPr lang="en-US" sz="2000" b="1" dirty="0"/>
              <a:t>PRIMARY DATA ، </a:t>
            </a:r>
            <a:r>
              <a:rPr lang="ar-EG" sz="2000" b="1" dirty="0"/>
              <a:t>إجراء الملاحظة </a:t>
            </a:r>
            <a:r>
              <a:rPr lang="en-US" sz="2000" b="1" dirty="0"/>
              <a:t>OBSERVATION ، </a:t>
            </a:r>
            <a:r>
              <a:rPr lang="ar-EG" sz="2000" b="1" dirty="0"/>
              <a:t>الاستقصاء الميداني </a:t>
            </a:r>
            <a:r>
              <a:rPr lang="en-US" sz="2000" b="1" dirty="0"/>
              <a:t>QUESTIONAIRE ، </a:t>
            </a:r>
            <a:r>
              <a:rPr lang="ar-EG" sz="2000" b="1" dirty="0"/>
              <a:t>التنبؤ بالطلب </a:t>
            </a:r>
            <a:r>
              <a:rPr lang="en-US" sz="2000" b="1" dirty="0"/>
              <a:t>DEMAND FORCAST</a:t>
            </a:r>
          </a:p>
          <a:p>
            <a:pPr algn="r" rtl="1"/>
            <a:r>
              <a:rPr lang="ar-EG" sz="2000" b="1" u="sng" dirty="0">
                <a:solidFill>
                  <a:srgbClr val="FF0000"/>
                </a:solidFill>
              </a:rPr>
              <a:t>أثر المشروع وتطبيقاته: </a:t>
            </a:r>
            <a:r>
              <a:rPr lang="ar-EG" sz="2000" b="1" dirty="0"/>
              <a:t>الأثار المتوقعة من المشروع (الاقتصادية – البيئية – الاجتماعية) :</a:t>
            </a:r>
          </a:p>
          <a:p>
            <a:pPr algn="r" rtl="1"/>
            <a:r>
              <a:rPr lang="ar-EG" sz="2000" b="1" u="sng" dirty="0">
                <a:solidFill>
                  <a:srgbClr val="FF0000"/>
                </a:solidFill>
              </a:rPr>
              <a:t>أولاً : الأثار الاقتصادية: </a:t>
            </a:r>
            <a:r>
              <a:rPr lang="ar-EG" sz="2000" b="1" dirty="0"/>
              <a:t>أن العائد الاقتصادي المتوقع من انتاج السماد العضوي كبير بالمقارنة بالمشاريع الاستثمارية الأخرى وذلك لأن الطلب على المنتج كبير مقارنة بالمنتجات الأخرى حيث يدخل استهلاكه في جميع المحاصيل الزراعية. حيث يهدف هذا المشروع إلي إقامة منظومة للتداول والإدارة السليمة والآمنة للمخلفات الصلبة البلدية بطاقة متوسطة 200 طن/ يوم. ويتضمن المشروع التالي : 1-جمع ونقل المخلفات الصلبة البلدية من جميع مناطق محافظة السويس بكافة ضواحيها بطاقة متوسطة 200 طن/ يوم.</a:t>
            </a:r>
          </a:p>
          <a:p>
            <a:pPr algn="r" rtl="1"/>
            <a:r>
              <a:rPr lang="ar-EG" sz="2000" b="1" dirty="0"/>
              <a:t>2-معالجة المخلفات الصلبة البلدية بطاقة متوسطة حتى 200 طن/ يوم.</a:t>
            </a:r>
          </a:p>
          <a:p>
            <a:pPr algn="r" rtl="1"/>
            <a:r>
              <a:rPr lang="ar-EG" sz="2000" b="1" dirty="0"/>
              <a:t>3-معالجة المواد العضوية وتحويلها إلي سماد عضوي عن طريق تطوير عملية الكمر الطبيعي للمخلفات العضوية مع التقليب المستمر وضبط نسبة الرطوبة ودرجة الحرارة للوصول إلى عملية التخمر والنضج المثلى، أو عن طريق الكمر في أنفاق نضج السماد، حيث يتم الإسراع بعمليات التخمر والإنضاج من خلال التحكم في دفع الهواء تحت ظروف مناسبة من معدل السريان ونسبة الرطوبة ودرجة الحرارة، تعتبر هذه الطريقة من الطرق الرائدة لتوفير السماد العضوي لسد الاحتياج علي النطاق القومي مع التخلص من القمامة بطريقة اقتصادية.</a:t>
            </a:r>
          </a:p>
          <a:p>
            <a:pPr algn="r" rtl="1"/>
            <a:r>
              <a:rPr lang="ar-EG" sz="2000" b="1" dirty="0"/>
              <a:t>4-تم اختيار التكنولوجيا الأوروبية وهي طريقة اقتصادية سريعة لمعالجة المخلفات العضوية عن طريق المعالجة داخل أنفاق نضج السماد وهي صديقة للبيئة بنسبة 100% نظرا لاستخدام فلاتر للأنفاق وكذلك التحكم الأوتوماتيكي المستمر في عملية إنضاج السماد مما يمنع خروج أية انبعاثات أو روائح.</a:t>
            </a:r>
          </a:p>
          <a:p>
            <a:pPr algn="r" rtl="1"/>
            <a:endParaRPr lang="ar-EG" sz="2000" b="1" dirty="0"/>
          </a:p>
        </p:txBody>
      </p:sp>
    </p:spTree>
    <p:extLst>
      <p:ext uri="{BB962C8B-B14F-4D97-AF65-F5344CB8AC3E}">
        <p14:creationId xmlns:p14="http://schemas.microsoft.com/office/powerpoint/2010/main" val="349634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463675" y="1345722"/>
            <a:ext cx="12614633" cy="8679299"/>
          </a:xfrm>
          <a:prstGeom prst="rect">
            <a:avLst/>
          </a:prstGeom>
          <a:noFill/>
        </p:spPr>
        <p:txBody>
          <a:bodyPr wrap="square" rtlCol="1">
            <a:spAutoFit/>
          </a:bodyPr>
          <a:lstStyle/>
          <a:p>
            <a:pPr algn="r" rtl="1"/>
            <a:r>
              <a:rPr lang="ar-EG" b="1" u="sng" dirty="0">
                <a:solidFill>
                  <a:srgbClr val="FF0000"/>
                </a:solidFill>
              </a:rPr>
              <a:t>ثانياً : الأثار البيئية: </a:t>
            </a:r>
            <a:r>
              <a:rPr lang="ar-EG" b="1" dirty="0"/>
              <a:t>أن النتائج البيئية المترتبة على هذا المشروع تتلخص في التالي:</a:t>
            </a:r>
          </a:p>
          <a:p>
            <a:pPr algn="r" rtl="1"/>
            <a:r>
              <a:rPr lang="ar-EG" b="1" dirty="0"/>
              <a:t>1-تحسين البيئة والقضاء على التلوث بكافة أشكاله وبالتالي تحسين المناخ المحيط بنا.</a:t>
            </a:r>
          </a:p>
          <a:p>
            <a:pPr algn="r" rtl="1"/>
            <a:r>
              <a:rPr lang="ar-EG" b="1" dirty="0"/>
              <a:t>2-حماية البيئة والمحافظة علي مستوي الجذب السياحي والمحافظة علي الوجه الحضاري له لمنع تولد الذباب من دفن القمامة خارج القرى السياحية وعدم تلوث المياه الجوفية وعدم أنتشار الأمراض للمجتمع والشباب وعدم أنتشار الأمراض وكل ذلك بسبب عدم تدوير المخلفات الصلبة.</a:t>
            </a:r>
          </a:p>
          <a:p>
            <a:pPr algn="r" rtl="1"/>
            <a:r>
              <a:rPr lang="ar-EG" b="1" dirty="0"/>
              <a:t>3-العمل علي الارتقاء بالصحة العامة ونظافة البيئة عن طريق التخلص اليومي الآمن من المخلفات الناتجة عن الأنشطة اليومية للسكان ومنع إلقاء المخلفات أو دفنها في الصحراء والتي تلوث المياه الجوفية بالساحل الشمالي.</a:t>
            </a:r>
          </a:p>
          <a:p>
            <a:pPr algn="r" rtl="1"/>
            <a:r>
              <a:rPr lang="ar-EG" b="1" dirty="0"/>
              <a:t>4-القضاء على انبعاثات الدخان نتيجة الاحتباس الحراري للمخلفات المنزلية والزراعية خلال الشهر والنصف الأول من دورة التشغيل الذي سوف يقل تدريجياً بعد ذلك عند اكتمال دورة التشغيل ولكن يمكن تخفيف أثر تلك الانبعاثات عن طريق رش المياه من وقت لأخر حتى اكتمال دورة التشغيل.</a:t>
            </a:r>
          </a:p>
          <a:p>
            <a:pPr algn="r" rtl="1"/>
            <a:r>
              <a:rPr lang="ar-EG" b="1" dirty="0"/>
              <a:t>5-لا يوجد أي تلوث للهواء نظرا لأن القمامة لا يتم حرقها ولا يسمح لها بالاشتعال الذاتي نظرا للتخلص المستمر والمباشر لها مما يمنع من تلوث الهواء بالمنطقة.</a:t>
            </a:r>
          </a:p>
          <a:p>
            <a:pPr algn="r" rtl="1"/>
            <a:r>
              <a:rPr lang="ar-EG" b="1" dirty="0"/>
              <a:t>6-التكنولوجيا الأوروبية المستخدمة لتخزين السماد العضوي في بالات مغلفة صديقة للبيئة بنسبة 100% حيث تحتفظ المواد الموجودة داخل البالات بخصائصها ثابتة دون تغير كما أن استخدام </a:t>
            </a:r>
            <a:r>
              <a:rPr lang="ar-EG" b="1" dirty="0" err="1"/>
              <a:t>الأفرخ</a:t>
            </a:r>
            <a:r>
              <a:rPr lang="ar-EG" b="1" dirty="0"/>
              <a:t> البلاستيكية اللاصقة المطاطية في عملية تحزيم البالات لا يسمح بتسرب الماء داخل البالات أو بخروجه منها وبالتالي لا ينتج عنها أي تلوث لأرضية النقل أو التخزين. </a:t>
            </a:r>
          </a:p>
          <a:p>
            <a:pPr algn="r" rtl="1"/>
            <a:r>
              <a:rPr lang="ar-EG" b="1" dirty="0"/>
              <a:t>7-لا توجد أي غازات منبعثة من كومة تخزين البالات نظرا لعدم وجود أي تحلل للمواد العضوية داخل البالة وبالتالي لا يحدث أي تلوث للهواء .</a:t>
            </a:r>
          </a:p>
          <a:p>
            <a:pPr algn="r" rtl="1"/>
            <a:r>
              <a:rPr lang="ar-EG" b="1" u="sng" dirty="0">
                <a:solidFill>
                  <a:srgbClr val="FF0000"/>
                </a:solidFill>
              </a:rPr>
              <a:t>ثالثاً : الأثار الاجتماعية: </a:t>
            </a:r>
            <a:r>
              <a:rPr lang="ar-EG" b="1" dirty="0"/>
              <a:t>يشير البعد الاجتماعي هنا إلى التالي :</a:t>
            </a:r>
          </a:p>
          <a:p>
            <a:pPr algn="r" rtl="1"/>
            <a:r>
              <a:rPr lang="ar-EG" b="1" dirty="0"/>
              <a:t>1-تحسين البيئة المحيطة بنا وبالتالي إلى تحسين المناخ المحيط بنا وهذا يؤدي إلى بشر أصحاء خاليين من الأمراض التي قد يؤدي عدم استخدام هذه النوعية من الأسمدة إلى تفشي الأمراض المزمنة. وكذلك انحسار المحاصيل الزراعية بأنواعها التي تؤدي فجوة في الأمن الغذائي لبعض المحاصيل الهامة.</a:t>
            </a:r>
          </a:p>
          <a:p>
            <a:pPr algn="r" rtl="1"/>
            <a:r>
              <a:rPr lang="ar-EG" b="1" dirty="0"/>
              <a:t>2-توفير فرص عمل للشباب عن طريق ما يلي : أ- جمع ونقل وفرز المخلفات الصلبة البلدية .</a:t>
            </a:r>
          </a:p>
          <a:p>
            <a:pPr algn="r" rtl="1"/>
            <a:r>
              <a:rPr lang="ar-EG" b="1" dirty="0"/>
              <a:t>ب- إعادة استخدام المواد القابلة للتدوير الناتجة عن المخلفات وهي المعادن والأقمشة والورق والبلاستيك والعظم والزجاج، مع العلم بأن إعادة تصنيع المخلفات يعود بالنفع الاقتصادي حيث يعمل علي توفير الموارد الطبيعية وكذلك يوفر كثير من التكلفة اللازمة لتجهيز المواد الخام اللازمة للصناعات المختلفة.</a:t>
            </a:r>
          </a:p>
          <a:p>
            <a:pPr algn="r" rtl="1"/>
            <a:r>
              <a:rPr lang="ar-EG" b="1" u="sng" dirty="0">
                <a:solidFill>
                  <a:srgbClr val="FF0000"/>
                </a:solidFill>
              </a:rPr>
              <a:t>ما تم تنفيذه والخطط المستقبلية للمشروع :</a:t>
            </a:r>
            <a:r>
              <a:rPr lang="ar-EG" b="1" dirty="0"/>
              <a:t>تم تقديم طلبات لمحافظة السويس بخصوص المشروع وتم تشكيل لجنة لتخصيص قطعة أرض مساحتها (خمسة فدان) وصياغة بنود للتعاقد مع الجمعية وفي انتظار مناقشته تلك البنود مع اللجنة والموافقة على بدأ المشروع.</a:t>
            </a:r>
          </a:p>
          <a:p>
            <a:pPr algn="r" rtl="1"/>
            <a:r>
              <a:rPr lang="ar-EG" b="1" u="sng" dirty="0">
                <a:solidFill>
                  <a:srgbClr val="FF0000"/>
                </a:solidFill>
              </a:rPr>
              <a:t>أما عن الخطط المستقبلية </a:t>
            </a:r>
            <a:r>
              <a:rPr lang="ar-EG" b="1" u="sng" dirty="0" err="1">
                <a:solidFill>
                  <a:srgbClr val="FF0000"/>
                </a:solidFill>
              </a:rPr>
              <a:t>للمشروع:</a:t>
            </a:r>
            <a:r>
              <a:rPr lang="ar-EG" b="1" dirty="0" err="1"/>
              <a:t>فإن</a:t>
            </a:r>
            <a:r>
              <a:rPr lang="ar-EG" b="1" dirty="0"/>
              <a:t> آليات نجاح خطط المشروع تكمن في الأسس القوية التي تقوم عليها الجمعية في إدارة المشروع وكذلك عملية التسويق حيث سيصل المنتج عن طريق التسويق للجمعيات الزراعية التابعة لمديرية الزراعة وللشركات المهتمة بالمجال الزراعي وكذلك لجميع المزارعين العاملين في المجال الزراعي . كما ستقوم الجمعية بشكل دائم في الحصول على مخلفات العائلة </a:t>
            </a:r>
            <a:r>
              <a:rPr lang="ar-EG" b="1" dirty="0" err="1"/>
              <a:t>الباذنجية</a:t>
            </a:r>
            <a:r>
              <a:rPr lang="ar-EG" b="1" dirty="0"/>
              <a:t> عن طريق الجمع من المخلفات المنزلية ومخلفات المطاعم التجارية وكذلك عن طريق الحصول على المخلفات الزراعية بكافة اشكالها وانواعها عن طريق الجمع من كافة الاراضي الزراعية والتي ينتج منها تلك المخلفات بشكل دوري والتي تدخل على أرض مصنع السماد العضوي بشكل يومي حتى تضمن الجمعية الاستمرارية في الإنتاج على مدار العام وكذلك لضمان عمل </a:t>
            </a:r>
            <a:r>
              <a:rPr lang="ar-EG" b="1" dirty="0" err="1"/>
              <a:t>الكمبوست</a:t>
            </a:r>
            <a:r>
              <a:rPr lang="ar-EG" b="1" dirty="0"/>
              <a:t> في أكثر من محافظة حفاظًا علي البيئة ،لأن </a:t>
            </a:r>
            <a:r>
              <a:rPr lang="ar-EG" b="1" dirty="0" err="1"/>
              <a:t>الكمبوست</a:t>
            </a:r>
            <a:r>
              <a:rPr lang="ar-EG" b="1" dirty="0"/>
              <a:t> يعتبر مخزون رئيسي ومستمر للعناصر </a:t>
            </a:r>
            <a:r>
              <a:rPr lang="ar-EG" b="1" dirty="0" err="1"/>
              <a:t>السمادية</a:t>
            </a:r>
            <a:r>
              <a:rPr lang="ar-EG" b="1" dirty="0"/>
              <a:t> الضرورية لنمو النباتات مثل النيتروجين - الفسفور - البوتاسيوم، يحافظ علي درجة حرارة التربة ورطوبتها وتهويتها مما يؤدي الي سهولة انتشار الجذور ونمو النباتات . يمد ميكروبات التربة بالغذاء والطاقة التي تمكنها من تحليل المادة العضوية والغذائية عمل توسعات للمشروع ليشمل العديد من المحافظات لخفض الاحتباس الحراري الذي قد يؤدي الي زيادة الآفات الحشرية مما يضر بإنتاج المحاصيل الاساسية مثل القمح وفول الصويا ،و لذلك فأن استدامة عمل </a:t>
            </a:r>
            <a:r>
              <a:rPr lang="ar-EG" b="1" dirty="0" err="1"/>
              <a:t>الكمبوست</a:t>
            </a:r>
            <a:r>
              <a:rPr lang="ar-EG" b="1" dirty="0"/>
              <a:t> علي مستوي الجمهورية سيكون له تأثير علي القضاء علي التلوث الناتج من المخلفات الزراعية و المنزلية العضوية ، والتي لها تأثير كبير علي المناخ. أن النتائج البيئية المترتبة على هذا المشروع هو تحسين البيئة والقضاء على التلوث بكافة أشكاله وبالتالي تحسين المناخ المحيط بنا.</a:t>
            </a:r>
          </a:p>
        </p:txBody>
      </p:sp>
    </p:spTree>
    <p:extLst>
      <p:ext uri="{BB962C8B-B14F-4D97-AF65-F5344CB8AC3E}">
        <p14:creationId xmlns:p14="http://schemas.microsoft.com/office/powerpoint/2010/main" val="361679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TotalTime>
  <Words>2118</Words>
  <Application>Microsoft Office PowerPoint</Application>
  <PresentationFormat>Custom</PresentationFormat>
  <Paragraphs>64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المبادرة الوطنية للمشروعات الخضراء الذكية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33</cp:revision>
  <dcterms:created xsi:type="dcterms:W3CDTF">2022-09-29T13:35:57Z</dcterms:created>
  <dcterms:modified xsi:type="dcterms:W3CDTF">2022-10-20T21:02:47Z</dcterms:modified>
  <cp:contentStatus/>
</cp:coreProperties>
</file>