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92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3" r:id="rId6"/>
    <p:sldId id="259" r:id="rId7"/>
    <p:sldId id="264" r:id="rId8"/>
    <p:sldId id="265" r:id="rId9"/>
    <p:sldId id="266" r:id="rId10"/>
  </p:sldIdLst>
  <p:sldSz cx="15119350" cy="10691813"/>
  <p:notesSz cx="6858000" cy="9144000"/>
  <p:defaultTextStyle>
    <a:defPPr>
      <a:defRPr lang="ar-E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05" autoAdjust="0"/>
  </p:normalViewPr>
  <p:slideViewPr>
    <p:cSldViewPr snapToGrid="0">
      <p:cViewPr varScale="1">
        <p:scale>
          <a:sx n="56" d="100"/>
          <a:sy n="56" d="100"/>
        </p:scale>
        <p:origin x="582" y="84"/>
      </p:cViewPr>
      <p:guideLst>
        <p:guide orient="horz" pos="3368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EG" dirty="0"/>
              <a:t>معدل</a:t>
            </a:r>
            <a:r>
              <a:rPr lang="ar-EG" baseline="0" dirty="0"/>
              <a:t> الانجاز فى انشاء محطات المعالجة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ar-E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Sheet1!$A$1:$B$3</c:f>
              <c:multiLvlStrCache>
                <c:ptCount val="3"/>
                <c:lvl>
                  <c:pt idx="0">
                    <c:v>محطة معالجة زاوية الناوية</c:v>
                  </c:pt>
                  <c:pt idx="1">
                    <c:v>محطة معالجة طحا البيشة </c:v>
                  </c:pt>
                  <c:pt idx="2">
                    <c:v>محطة معالجة طنسا</c:v>
                  </c:pt>
                </c:lvl>
                <c:lvl>
                  <c:pt idx="0">
                    <c:v>زاوية الناوية</c:v>
                  </c:pt>
                  <c:pt idx="1">
                    <c:v>طحا البيشة </c:v>
                  </c:pt>
                  <c:pt idx="2">
                    <c:v>طنسا </c:v>
                  </c:pt>
                </c:lvl>
              </c:multiLvlStrCache>
            </c:multiLvlStrRef>
          </c:cat>
          <c:val>
            <c:numRef>
              <c:f>Sheet1!$C$1:$C$3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0-61F3-4505-8D52-80604290DE98}"/>
            </c:ext>
          </c:extLst>
        </c:ser>
        <c:ser>
          <c:idx val="1"/>
          <c:order val="1"/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ar-E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Sheet1!$A$1:$B$3</c:f>
              <c:multiLvlStrCache>
                <c:ptCount val="3"/>
                <c:lvl>
                  <c:pt idx="0">
                    <c:v>محطة معالجة زاوية الناوية</c:v>
                  </c:pt>
                  <c:pt idx="1">
                    <c:v>محطة معالجة طحا البيشة </c:v>
                  </c:pt>
                  <c:pt idx="2">
                    <c:v>محطة معالجة طنسا</c:v>
                  </c:pt>
                </c:lvl>
                <c:lvl>
                  <c:pt idx="0">
                    <c:v>زاوية الناوية</c:v>
                  </c:pt>
                  <c:pt idx="1">
                    <c:v>طحا البيشة </c:v>
                  </c:pt>
                  <c:pt idx="2">
                    <c:v>طنسا </c:v>
                  </c:pt>
                </c:lvl>
              </c:multiLvlStrCache>
            </c:multiLvlStrRef>
          </c:cat>
          <c:val>
            <c:numRef>
              <c:f>Sheet1!$D$1:$D$3</c:f>
              <c:numCache>
                <c:formatCode>0%</c:formatCode>
                <c:ptCount val="3"/>
                <c:pt idx="0">
                  <c:v>0.91</c:v>
                </c:pt>
                <c:pt idx="1">
                  <c:v>0.75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F3-4505-8D52-80604290DE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4952832"/>
        <c:axId val="134954368"/>
        <c:axId val="0"/>
      </c:bar3DChart>
      <c:catAx>
        <c:axId val="13495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ar-EG"/>
          </a:p>
        </c:txPr>
        <c:crossAx val="134954368"/>
        <c:crosses val="autoZero"/>
        <c:auto val="1"/>
        <c:lblAlgn val="ctr"/>
        <c:lblOffset val="100"/>
        <c:noMultiLvlLbl val="0"/>
      </c:catAx>
      <c:valAx>
        <c:axId val="1349543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4952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EG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F4EA64-D5E8-4450-BC30-7DFC4EBD38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641F71-C740-4CC1-840C-5FB23C8519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963B1-226B-4B24-8975-7DD28730789D}" type="datetimeFigureOut">
              <a:rPr lang="en-US" smtClean="0"/>
              <a:t>10/22/2022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BCE577-AAC9-4588-9221-506DA251D4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9921CD-9C42-44C5-B535-5F5FA40227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A9CF0-FE85-40E5-A3E4-9D8D4A205B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678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0BE83-1F76-412F-817F-6B87541A62B7}" type="datetimeFigureOut">
              <a:rPr lang="en-US" smtClean="0"/>
              <a:t>10/22/2022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54AA9-D1C5-4A71-8BC1-393246244D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209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1pPr>
    <a:lvl2pPr marL="619460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2pPr>
    <a:lvl3pPr marL="1238921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3pPr>
    <a:lvl4pPr marL="1858381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4pPr>
    <a:lvl5pPr marL="2477841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5pPr>
    <a:lvl6pPr marL="3097301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6pPr>
    <a:lvl7pPr marL="3716762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7pPr>
    <a:lvl8pPr marL="4336222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8pPr>
    <a:lvl9pPr marL="4955682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143000"/>
            <a:ext cx="4365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54AA9-D1C5-4A71-8BC1-393246244DD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09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143000"/>
            <a:ext cx="4365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54AA9-D1C5-4A71-8BC1-393246244DD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338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143000"/>
            <a:ext cx="4365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B54AA9-D1C5-4A71-8BC1-393246244D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495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143000"/>
            <a:ext cx="4365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B54AA9-D1C5-4A71-8BC1-393246244D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598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143000"/>
            <a:ext cx="4365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B54AA9-D1C5-4A71-8BC1-393246244D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156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13CB1-0933-6571-C9AE-5655EC3BC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9919" y="1749795"/>
            <a:ext cx="11339513" cy="3722335"/>
          </a:xfrm>
        </p:spPr>
        <p:txBody>
          <a:bodyPr anchor="b"/>
          <a:lstStyle>
            <a:lvl1pPr algn="ctr">
              <a:defRPr sz="744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9B4AD-1FD0-78CF-B8F0-BDC308108F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2976"/>
            </a:lvl1pPr>
            <a:lvl2pPr marL="566974" indent="0" algn="ctr">
              <a:buNone/>
              <a:defRPr sz="2480"/>
            </a:lvl2pPr>
            <a:lvl3pPr marL="1133947" indent="0" algn="ctr">
              <a:buNone/>
              <a:defRPr sz="2232"/>
            </a:lvl3pPr>
            <a:lvl4pPr marL="1700921" indent="0" algn="ctr">
              <a:buNone/>
              <a:defRPr sz="1984"/>
            </a:lvl4pPr>
            <a:lvl5pPr marL="2267895" indent="0" algn="ctr">
              <a:buNone/>
              <a:defRPr sz="1984"/>
            </a:lvl5pPr>
            <a:lvl6pPr marL="2834869" indent="0" algn="ctr">
              <a:buNone/>
              <a:defRPr sz="1984"/>
            </a:lvl6pPr>
            <a:lvl7pPr marL="3401842" indent="0" algn="ctr">
              <a:buNone/>
              <a:defRPr sz="1984"/>
            </a:lvl7pPr>
            <a:lvl8pPr marL="3968816" indent="0" algn="ctr">
              <a:buNone/>
              <a:defRPr sz="1984"/>
            </a:lvl8pPr>
            <a:lvl9pPr marL="4535790" indent="0" algn="ctr">
              <a:buNone/>
              <a:defRPr sz="1984"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9021D-A986-22A8-BEB8-AB0D29EBB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E02C-6EC6-4E09-BC2C-9FDED4DE236E}" type="datetimeFigureOut">
              <a:rPr lang="en-US" smtClean="0"/>
              <a:t>10/22/2022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C28EE-7C25-C894-92FD-8A04D1114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B906B-CC0F-EA2E-C6FF-BDD27C15F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221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2FBC7-B846-D985-541A-3F9816959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7CD4B7-6CE5-7085-899E-5DA7120CC2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CA541-5697-B3D3-BB02-4125EAEB1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5A7A-4A9A-410F-B848-AB998ACC9419}" type="datetimeFigureOut">
              <a:rPr lang="en-US" smtClean="0"/>
              <a:pPr/>
              <a:t>10/22/2022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AB529-EFD2-C4A7-2FE5-9C34E3987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4EB32-4158-C346-AE7C-E3FED4A01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314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B32CB3-CFC8-ED25-5F41-052D35F191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819785" y="569240"/>
            <a:ext cx="3260110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70D098-2753-4534-F9B3-5AA5EAE8C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39455" y="569240"/>
            <a:ext cx="9591338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64F1D-4C00-B135-5D72-49B604C58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3E88-2D66-4D17-B0FA-EA13CB20B2FF}" type="datetimeFigureOut">
              <a:rPr lang="en-US" smtClean="0"/>
              <a:pPr/>
              <a:t>10/22/2022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CCCC0-8C5C-415C-E3F9-B9ADC3EAD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1AF12-E524-3207-913F-7ED695B93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31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4850F-DDD8-1696-3155-C430967F1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88308-943E-30CC-F2E4-CFA3967CB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64F79-826A-E201-8B81-49FE684C7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36E1-9596-4E98-8786-4A17C5D29C65}" type="datetimeFigureOut">
              <a:rPr lang="en-US" smtClean="0"/>
              <a:pPr/>
              <a:t>10/22/2022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7BA85-F1D6-AE77-4012-FE56C85FE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E12E8-7528-AA1B-B591-2ABF86A38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307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D10CC-3287-6B69-89B7-084ABFF59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581" y="2665530"/>
            <a:ext cx="13040439" cy="4447496"/>
          </a:xfrm>
        </p:spPr>
        <p:txBody>
          <a:bodyPr anchor="b"/>
          <a:lstStyle>
            <a:lvl1pPr>
              <a:defRPr sz="744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83F198-ADF2-9C7B-C6F0-D59674EBD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1581" y="7155102"/>
            <a:ext cx="13040439" cy="2338833"/>
          </a:xfrm>
        </p:spPr>
        <p:txBody>
          <a:bodyPr/>
          <a:lstStyle>
            <a:lvl1pPr marL="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1pPr>
            <a:lvl2pPr marL="566974" indent="0">
              <a:buNone/>
              <a:defRPr sz="2480">
                <a:solidFill>
                  <a:schemeClr val="tx1">
                    <a:tint val="75000"/>
                  </a:schemeClr>
                </a:solidFill>
              </a:defRPr>
            </a:lvl2pPr>
            <a:lvl3pPr marL="1133947" indent="0">
              <a:buNone/>
              <a:defRPr sz="2232">
                <a:solidFill>
                  <a:schemeClr val="tx1">
                    <a:tint val="75000"/>
                  </a:schemeClr>
                </a:solidFill>
              </a:defRPr>
            </a:lvl3pPr>
            <a:lvl4pPr marL="1700921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4pPr>
            <a:lvl5pPr marL="2267895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5pPr>
            <a:lvl6pPr marL="2834869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6pPr>
            <a:lvl7pPr marL="340184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7pPr>
            <a:lvl8pPr marL="3968816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8pPr>
            <a:lvl9pPr marL="453579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24F59-613A-8B2D-1B25-3F1F37E84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1A55-63BC-4BA2-9538-7DDEADA10621}" type="datetimeFigureOut">
              <a:rPr lang="en-US" smtClean="0"/>
              <a:t>10/22/2022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5DF10-01CF-A5EB-8422-71F713D13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60176-3DF7-B7E6-6091-997AE92AA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299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D7614-7C35-EFB8-39C0-A7675DEFB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3AAA6-A226-C98B-B091-3A9689754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1EF945-D2A2-D41C-5DBF-80761935F9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C948A-F579-6303-E3CA-01D142C4D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1ABB-8821-4BF5-97A9-E1A66ACAEAA9}" type="datetimeFigureOut">
              <a:rPr lang="en-US" smtClean="0"/>
              <a:pPr/>
              <a:t>10/22/2022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FB2E1-5A9E-B6AA-EBB6-9E3BD8F7A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6292E-26BA-784C-3A92-B5A4FA262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96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0F03F-2198-1C98-14C4-C52F08CE6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425" y="569241"/>
            <a:ext cx="13040439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98559-5333-9A10-CDCC-8BCE8EAE6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1425" y="2620980"/>
            <a:ext cx="6396193" cy="1284502"/>
          </a:xfrm>
        </p:spPr>
        <p:txBody>
          <a:bodyPr anchor="b"/>
          <a:lstStyle>
            <a:lvl1pPr marL="0" indent="0">
              <a:buNone/>
              <a:defRPr sz="2976" b="1"/>
            </a:lvl1pPr>
            <a:lvl2pPr marL="566974" indent="0">
              <a:buNone/>
              <a:defRPr sz="2480" b="1"/>
            </a:lvl2pPr>
            <a:lvl3pPr marL="1133947" indent="0">
              <a:buNone/>
              <a:defRPr sz="2232" b="1"/>
            </a:lvl3pPr>
            <a:lvl4pPr marL="1700921" indent="0">
              <a:buNone/>
              <a:defRPr sz="1984" b="1"/>
            </a:lvl4pPr>
            <a:lvl5pPr marL="2267895" indent="0">
              <a:buNone/>
              <a:defRPr sz="1984" b="1"/>
            </a:lvl5pPr>
            <a:lvl6pPr marL="2834869" indent="0">
              <a:buNone/>
              <a:defRPr sz="1984" b="1"/>
            </a:lvl6pPr>
            <a:lvl7pPr marL="3401842" indent="0">
              <a:buNone/>
              <a:defRPr sz="1984" b="1"/>
            </a:lvl7pPr>
            <a:lvl8pPr marL="3968816" indent="0">
              <a:buNone/>
              <a:defRPr sz="1984" b="1"/>
            </a:lvl8pPr>
            <a:lvl9pPr marL="4535790" indent="0">
              <a:buNone/>
              <a:defRPr sz="19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F0552-138B-BC17-A9D2-EE739838E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1425" y="3905482"/>
            <a:ext cx="63961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00D1-7412-7717-9E89-B08F99C522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54171" y="2620980"/>
            <a:ext cx="6427693" cy="1284502"/>
          </a:xfrm>
        </p:spPr>
        <p:txBody>
          <a:bodyPr anchor="b"/>
          <a:lstStyle>
            <a:lvl1pPr marL="0" indent="0">
              <a:buNone/>
              <a:defRPr sz="2976" b="1"/>
            </a:lvl1pPr>
            <a:lvl2pPr marL="566974" indent="0">
              <a:buNone/>
              <a:defRPr sz="2480" b="1"/>
            </a:lvl2pPr>
            <a:lvl3pPr marL="1133947" indent="0">
              <a:buNone/>
              <a:defRPr sz="2232" b="1"/>
            </a:lvl3pPr>
            <a:lvl4pPr marL="1700921" indent="0">
              <a:buNone/>
              <a:defRPr sz="1984" b="1"/>
            </a:lvl4pPr>
            <a:lvl5pPr marL="2267895" indent="0">
              <a:buNone/>
              <a:defRPr sz="1984" b="1"/>
            </a:lvl5pPr>
            <a:lvl6pPr marL="2834869" indent="0">
              <a:buNone/>
              <a:defRPr sz="1984" b="1"/>
            </a:lvl6pPr>
            <a:lvl7pPr marL="3401842" indent="0">
              <a:buNone/>
              <a:defRPr sz="1984" b="1"/>
            </a:lvl7pPr>
            <a:lvl8pPr marL="3968816" indent="0">
              <a:buNone/>
              <a:defRPr sz="1984" b="1"/>
            </a:lvl8pPr>
            <a:lvl9pPr marL="4535790" indent="0">
              <a:buNone/>
              <a:defRPr sz="19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AA656B-4020-F603-67A2-07FEF756F1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54171" y="3905482"/>
            <a:ext cx="64276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9B505F-D217-8428-E47D-0D45A81A2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7B1C-D4A1-4A4F-A470-80868146AFC5}" type="datetimeFigureOut">
              <a:rPr lang="en-US" smtClean="0"/>
              <a:pPr/>
              <a:t>10/22/2022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78B250-F05D-0B29-7CF5-46027A5E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755540-EB60-0965-AA1D-697A0BBBA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215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0BCDA-2C5C-5E80-B0E6-6DC71AE5E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A3343A-C022-2200-F7A5-69DFE512E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1B9-F39E-471E-80A9-595CAA5664AD}" type="datetimeFigureOut">
              <a:rPr lang="en-US" smtClean="0"/>
              <a:pPr/>
              <a:t>10/22/2022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83C2EA-E2A0-FF6D-E253-9D5173191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8D37D7-C20F-BC51-E109-84B75F049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145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33ECF4-27AC-BAE1-6E60-30BCD6AAD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EABC-E2B9-4606-A74F-CB06AF596887}" type="datetimeFigureOut">
              <a:rPr lang="en-US" smtClean="0"/>
              <a:pPr/>
              <a:t>10/22/2022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27EB88-7894-2C2C-7E76-A521A7E56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F0711-9DC5-3648-0F30-E612E017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086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9D8F0-59AE-4190-163B-7C40CF2BE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3" cy="2494756"/>
          </a:xfrm>
        </p:spPr>
        <p:txBody>
          <a:bodyPr anchor="b"/>
          <a:lstStyle>
            <a:lvl1pPr>
              <a:defRPr sz="3968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10A5E-9DA2-8F10-00EC-31ABA24BB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693" y="1539424"/>
            <a:ext cx="7654171" cy="7598117"/>
          </a:xfrm>
        </p:spPr>
        <p:txBody>
          <a:bodyPr/>
          <a:lstStyle>
            <a:lvl1pPr>
              <a:defRPr sz="3968"/>
            </a:lvl1pPr>
            <a:lvl2pPr>
              <a:defRPr sz="3472"/>
            </a:lvl2pPr>
            <a:lvl3pPr>
              <a:defRPr sz="2976"/>
            </a:lvl3pPr>
            <a:lvl4pPr>
              <a:defRPr sz="2480"/>
            </a:lvl4pPr>
            <a:lvl5pPr>
              <a:defRPr sz="2480"/>
            </a:lvl5pPr>
            <a:lvl6pPr>
              <a:defRPr sz="2480"/>
            </a:lvl6pPr>
            <a:lvl7pPr>
              <a:defRPr sz="2480"/>
            </a:lvl7pPr>
            <a:lvl8pPr>
              <a:defRPr sz="2480"/>
            </a:lvl8pPr>
            <a:lvl9pPr>
              <a:defRPr sz="24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871524-A124-1052-992D-CB34548F1D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3" cy="5942372"/>
          </a:xfrm>
        </p:spPr>
        <p:txBody>
          <a:bodyPr/>
          <a:lstStyle>
            <a:lvl1pPr marL="0" indent="0">
              <a:buNone/>
              <a:defRPr sz="1984"/>
            </a:lvl1pPr>
            <a:lvl2pPr marL="566974" indent="0">
              <a:buNone/>
              <a:defRPr sz="1736"/>
            </a:lvl2pPr>
            <a:lvl3pPr marL="1133947" indent="0">
              <a:buNone/>
              <a:defRPr sz="1488"/>
            </a:lvl3pPr>
            <a:lvl4pPr marL="1700921" indent="0">
              <a:buNone/>
              <a:defRPr sz="1240"/>
            </a:lvl4pPr>
            <a:lvl5pPr marL="2267895" indent="0">
              <a:buNone/>
              <a:defRPr sz="1240"/>
            </a:lvl5pPr>
            <a:lvl6pPr marL="2834869" indent="0">
              <a:buNone/>
              <a:defRPr sz="1240"/>
            </a:lvl6pPr>
            <a:lvl7pPr marL="3401842" indent="0">
              <a:buNone/>
              <a:defRPr sz="1240"/>
            </a:lvl7pPr>
            <a:lvl8pPr marL="3968816" indent="0">
              <a:buNone/>
              <a:defRPr sz="1240"/>
            </a:lvl8pPr>
            <a:lvl9pPr marL="4535790" indent="0">
              <a:buNone/>
              <a:defRPr sz="12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F2F91-3E27-F62C-FD15-0CC5C3999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50A0-01A3-4F4E-AA52-F716A9BFD4EB}" type="datetimeFigureOut">
              <a:rPr lang="en-US" smtClean="0"/>
              <a:pPr/>
              <a:t>10/22/2022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709865-73D1-A825-48FC-0E513B9CF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860110-BC2D-83EB-B221-F29C64131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48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5D160-568A-43EC-BF82-C31FDA65A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3" cy="2494756"/>
          </a:xfrm>
        </p:spPr>
        <p:txBody>
          <a:bodyPr anchor="b"/>
          <a:lstStyle>
            <a:lvl1pPr>
              <a:defRPr sz="3968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FF5CBE-FFED-A496-F9B1-A8F9E9DB4A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27693" y="1539424"/>
            <a:ext cx="7654171" cy="7598117"/>
          </a:xfrm>
        </p:spPr>
        <p:txBody>
          <a:bodyPr/>
          <a:lstStyle>
            <a:lvl1pPr marL="0" indent="0">
              <a:buNone/>
              <a:defRPr sz="3968"/>
            </a:lvl1pPr>
            <a:lvl2pPr marL="566974" indent="0">
              <a:buNone/>
              <a:defRPr sz="3472"/>
            </a:lvl2pPr>
            <a:lvl3pPr marL="1133947" indent="0">
              <a:buNone/>
              <a:defRPr sz="2976"/>
            </a:lvl3pPr>
            <a:lvl4pPr marL="1700921" indent="0">
              <a:buNone/>
              <a:defRPr sz="2480"/>
            </a:lvl4pPr>
            <a:lvl5pPr marL="2267895" indent="0">
              <a:buNone/>
              <a:defRPr sz="2480"/>
            </a:lvl5pPr>
            <a:lvl6pPr marL="2834869" indent="0">
              <a:buNone/>
              <a:defRPr sz="2480"/>
            </a:lvl6pPr>
            <a:lvl7pPr marL="3401842" indent="0">
              <a:buNone/>
              <a:defRPr sz="2480"/>
            </a:lvl7pPr>
            <a:lvl8pPr marL="3968816" indent="0">
              <a:buNone/>
              <a:defRPr sz="2480"/>
            </a:lvl8pPr>
            <a:lvl9pPr marL="4535790" indent="0">
              <a:buNone/>
              <a:defRPr sz="2480"/>
            </a:lvl9pPr>
          </a:lstStyle>
          <a:p>
            <a:endParaRPr lang="ar-E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32FED-CC63-7D54-0B98-FFB9B63A4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3" cy="5942372"/>
          </a:xfrm>
        </p:spPr>
        <p:txBody>
          <a:bodyPr/>
          <a:lstStyle>
            <a:lvl1pPr marL="0" indent="0">
              <a:buNone/>
              <a:defRPr sz="1984"/>
            </a:lvl1pPr>
            <a:lvl2pPr marL="566974" indent="0">
              <a:buNone/>
              <a:defRPr sz="1736"/>
            </a:lvl2pPr>
            <a:lvl3pPr marL="1133947" indent="0">
              <a:buNone/>
              <a:defRPr sz="1488"/>
            </a:lvl3pPr>
            <a:lvl4pPr marL="1700921" indent="0">
              <a:buNone/>
              <a:defRPr sz="1240"/>
            </a:lvl4pPr>
            <a:lvl5pPr marL="2267895" indent="0">
              <a:buNone/>
              <a:defRPr sz="1240"/>
            </a:lvl5pPr>
            <a:lvl6pPr marL="2834869" indent="0">
              <a:buNone/>
              <a:defRPr sz="1240"/>
            </a:lvl6pPr>
            <a:lvl7pPr marL="3401842" indent="0">
              <a:buNone/>
              <a:defRPr sz="1240"/>
            </a:lvl7pPr>
            <a:lvl8pPr marL="3968816" indent="0">
              <a:buNone/>
              <a:defRPr sz="1240"/>
            </a:lvl8pPr>
            <a:lvl9pPr marL="4535790" indent="0">
              <a:buNone/>
              <a:defRPr sz="12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86EAC-00DA-E9F6-C3C5-66EA31810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1CCA-BB49-46C7-A0E2-F42339750F9A}" type="datetimeFigureOut">
              <a:rPr lang="en-US" smtClean="0"/>
              <a:t>10/22/2022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326D1-3A29-9B8C-1132-76FC9243B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881B7F-EE86-63D9-4E46-051AA4391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610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1ED3C1-2938-164F-9B89-8A0378865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456" y="569241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458F7-AB9A-2F39-F1A9-1DF6F0761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84DFB-F08D-5440-03A2-14D8F29735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9455" y="9909727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05CAA-4E5A-4223-BD55-C5D2841AC9EF}" type="datetimeFigureOut">
              <a:rPr lang="en-US" smtClean="0"/>
              <a:t>10/22/2022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04FB4-8B0D-31FE-5597-84572CDA77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08285" y="9909727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C1730-BCE7-8BB0-0BF8-5EA1EC114C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8041" y="9909727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45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1133947" rtl="0" eaLnBrk="1" latinLnBrk="0" hangingPunct="1">
        <a:lnSpc>
          <a:spcPct val="90000"/>
        </a:lnSpc>
        <a:spcBef>
          <a:spcPct val="0"/>
        </a:spcBef>
        <a:buNone/>
        <a:defRPr sz="54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3487" indent="-283487" algn="l" defTabSz="1133947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3472" kern="1200">
          <a:solidFill>
            <a:schemeClr val="tx1"/>
          </a:solidFill>
          <a:latin typeface="+mn-lt"/>
          <a:ea typeface="+mn-ea"/>
          <a:cs typeface="+mn-cs"/>
        </a:defRPr>
      </a:lvl1pPr>
      <a:lvl2pPr marL="850461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417434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3pPr>
      <a:lvl4pPr marL="1984408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4pPr>
      <a:lvl5pPr marL="2551382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5pPr>
      <a:lvl6pPr marL="3118355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6pPr>
      <a:lvl7pPr marL="3685329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7pPr>
      <a:lvl8pPr marL="4252303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8pPr>
      <a:lvl9pPr marL="4819277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1pPr>
      <a:lvl2pPr marL="566974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2pPr>
      <a:lvl3pPr marL="1133947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3pPr>
      <a:lvl4pPr marL="1700921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4pPr>
      <a:lvl5pPr marL="2267895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5pPr>
      <a:lvl6pPr marL="2834869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6pPr>
      <a:lvl7pPr marL="3401842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7pPr>
      <a:lvl8pPr marL="3968816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8pPr>
      <a:lvl9pPr marL="4535790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Cactus">
            <a:extLst>
              <a:ext uri="{FF2B5EF4-FFF2-40B4-BE49-F238E27FC236}">
                <a16:creationId xmlns:a16="http://schemas.microsoft.com/office/drawing/2014/main" id="{CA6895E3-C8BD-4010-B9E7-E43BA3DCF2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" r="1" b="1"/>
          <a:stretch/>
        </p:blipFill>
        <p:spPr>
          <a:xfrm>
            <a:off x="2444877" y="2888251"/>
            <a:ext cx="6233513" cy="4915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23699" y="4362186"/>
            <a:ext cx="3238829" cy="3252231"/>
          </a:xfrm>
        </p:spPr>
        <p:txBody>
          <a:bodyPr>
            <a:normAutofit/>
          </a:bodyPr>
          <a:lstStyle/>
          <a:p>
            <a:r>
              <a:rPr lang="ar-EG" sz="2400" dirty="0"/>
              <a:t>المبادرة الوطنية للمشروعات الخضراء الذكية </a:t>
            </a:r>
            <a:endParaRPr lang="en-US" sz="24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048EE7C-B77F-4E59-88A7-DD66337BB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94661" y="5643663"/>
            <a:ext cx="3238829" cy="1496816"/>
          </a:xfrm>
        </p:spPr>
        <p:txBody>
          <a:bodyPr>
            <a:normAutofit/>
          </a:bodyPr>
          <a:lstStyle/>
          <a:p>
            <a:r>
              <a:rPr lang="ar-EG" sz="1800" b="1" dirty="0"/>
              <a:t>المشروعات المحلية الصغيرة</a:t>
            </a:r>
          </a:p>
          <a:p>
            <a:r>
              <a:rPr lang="ar-EG" sz="1800" b="1" dirty="0"/>
              <a:t> (حياة كريمة )</a:t>
            </a:r>
            <a:endParaRPr lang="en-US" sz="1800" b="1" dirty="0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4509B07E-2F84-40AA-91BE-331DF96939DD}"/>
              </a:ext>
            </a:extLst>
          </p:cNvPr>
          <p:cNvSpPr/>
          <p:nvPr/>
        </p:nvSpPr>
        <p:spPr>
          <a:xfrm>
            <a:off x="1461809" y="1916906"/>
            <a:ext cx="8168743" cy="6858000"/>
          </a:xfrm>
          <a:prstGeom prst="frame">
            <a:avLst/>
          </a:prstGeom>
          <a:blipFill dpi="0" rotWithShape="1">
            <a:blip r:embed="rId4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>
              <a:solidFill>
                <a:schemeClr val="tx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23D9708-49D6-42C5-B0C6-3C93A4CC1A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64991" y="3574745"/>
            <a:ext cx="756242" cy="9027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07D0BB-41BB-4F41-B4BF-16AF085EA11F}"/>
              </a:ext>
            </a:extLst>
          </p:cNvPr>
          <p:cNvSpPr/>
          <p:nvPr/>
        </p:nvSpPr>
        <p:spPr>
          <a:xfrm>
            <a:off x="9659590" y="4838308"/>
            <a:ext cx="37083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2800" b="1" dirty="0">
                <a:ln w="13462">
                  <a:solidFill>
                    <a:sysClr val="windowText" lastClr="000000"/>
                  </a:solidFill>
                  <a:prstDash val="solid"/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جمهورية مصر العربية </a:t>
            </a:r>
            <a:endParaRPr lang="en-US" sz="2800" b="1" dirty="0">
              <a:ln w="13462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D9B0EE-8612-4C8A-B3AC-AA9BF9665B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7115" y="3051538"/>
            <a:ext cx="6281274" cy="35735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A1E3A8-ED8F-4865-B871-F8003A603255}"/>
              </a:ext>
            </a:extLst>
          </p:cNvPr>
          <p:cNvSpPr txBox="1"/>
          <p:nvPr/>
        </p:nvSpPr>
        <p:spPr>
          <a:xfrm>
            <a:off x="3127061" y="6909647"/>
            <a:ext cx="48213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كل مشروع كبير كان فى البداية حلم </a:t>
            </a:r>
          </a:p>
        </p:txBody>
      </p:sp>
    </p:spTree>
    <p:extLst>
      <p:ext uri="{BB962C8B-B14F-4D97-AF65-F5344CB8AC3E}">
        <p14:creationId xmlns:p14="http://schemas.microsoft.com/office/powerpoint/2010/main" val="75576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1E071-0FA4-4017-BFDE-AC594A420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1894" y="3089925"/>
            <a:ext cx="5176981" cy="841175"/>
          </a:xfrm>
        </p:spPr>
        <p:txBody>
          <a:bodyPr>
            <a:normAutofit/>
          </a:bodyPr>
          <a:lstStyle/>
          <a:p>
            <a:pPr algn="ctr"/>
            <a:r>
              <a:rPr lang="ar-EG" dirty="0">
                <a:latin typeface="Aldhabi" panose="01000000000000000000" pitchFamily="2" charset="-78"/>
                <a:cs typeface="Aldhabi" panose="01000000000000000000" pitchFamily="2" charset="-78"/>
              </a:rPr>
              <a:t>وصف و اهداف المشروع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8599E-0DB4-47CB-B860-B8EFF7E9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6548" y="4020026"/>
            <a:ext cx="5643418" cy="3743498"/>
          </a:xfrm>
        </p:spPr>
        <p:txBody>
          <a:bodyPr>
            <a:normAutofit fontScale="40000" lnSpcReduction="20000"/>
          </a:bodyPr>
          <a:lstStyle/>
          <a:p>
            <a:r>
              <a:rPr lang="ar-EG" b="1" dirty="0"/>
              <a:t>المرحلة الاولى / مشروع محطة معالجة طحا البيشة على مساحة فعلية  11.5 فدان منها 5.5 فدان للتوسعات المستقبلية تاريخ البدء 1/3/2022 و مدة التنفيذ 18 شهر</a:t>
            </a:r>
            <a:r>
              <a:rPr lang="en-US" b="1" dirty="0"/>
              <a:t> </a:t>
            </a:r>
            <a:r>
              <a:rPr lang="ar-EG" b="1" dirty="0"/>
              <a:t>بطاقة 15 الف م3 يومى تزيد الى 25 الف خلال التوسعات المستقبلية </a:t>
            </a:r>
          </a:p>
          <a:p>
            <a:r>
              <a:rPr lang="ar-EG" b="1" dirty="0"/>
              <a:t> - يستوعب المشروع 120 فرصة عمل يومى بمتوسط 25 الف فرصة عمل يومى خلال 7 شهور</a:t>
            </a:r>
          </a:p>
          <a:p>
            <a:r>
              <a:rPr lang="ar-EG" b="1" dirty="0"/>
              <a:t>-  ضمن 47 مشروع صرف صحى بقرى المركز تضم  3 محطات معالجة (زاوية الناوية – طحا – طنسا ) يهدف الى :-</a:t>
            </a:r>
          </a:p>
          <a:p>
            <a:pPr marL="0" indent="0">
              <a:buNone/>
            </a:pPr>
            <a:r>
              <a:rPr lang="ar-EG" b="1" dirty="0"/>
              <a:t>1- التخلص الامن من مخرجات الصرف الصحى و مردودها الايجابى على الصحة العامة </a:t>
            </a:r>
          </a:p>
          <a:p>
            <a:pPr marL="0" indent="0">
              <a:buNone/>
            </a:pPr>
            <a:r>
              <a:rPr lang="ar-EG" b="1" dirty="0"/>
              <a:t>2- تراجع معدلات تلوث المياه و خفض نسب تلوث التربة </a:t>
            </a:r>
          </a:p>
          <a:p>
            <a:pPr marL="0" indent="0">
              <a:buNone/>
            </a:pPr>
            <a:r>
              <a:rPr lang="ar-EG" b="1" dirty="0"/>
              <a:t>3- خفض معدلات المياه الجوفية التى تتاثر بوجود خزانات الصرف المستخدمة </a:t>
            </a:r>
          </a:p>
          <a:p>
            <a:pPr marL="0" indent="0">
              <a:buNone/>
            </a:pPr>
            <a:r>
              <a:rPr lang="ar-EG" b="1" dirty="0"/>
              <a:t>4- اعادة تدوير المياه بعد معالجتها مما يساهم فى علاج الفقر المائى الذى تعانى منه الدولة المصرية عامة </a:t>
            </a:r>
          </a:p>
          <a:p>
            <a:pPr marL="0" indent="0">
              <a:buNone/>
            </a:pPr>
            <a:r>
              <a:rPr lang="ar-EG" b="1" dirty="0"/>
              <a:t>5- القضاء على احد مسببات الاوبئة و الامراض الناتجة عن التخلص غير الامن من مياه الصرف </a:t>
            </a:r>
          </a:p>
          <a:p>
            <a:pPr marL="0" indent="0">
              <a:buNone/>
            </a:pPr>
            <a:r>
              <a:rPr lang="ar-EG" b="1" dirty="0"/>
              <a:t>6- تحقيق التنمية المستدامة بالقرية المصرية من خلال اعادة تدوير مخلفات المنازل من الصرف الصحى مما يعود بالنفع على المستوى الصحى و الاجتماعى و الاقتصادى للمواطن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99748" y="3273093"/>
            <a:ext cx="44426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defRPr/>
            </a:pPr>
            <a:r>
              <a:rPr lang="ar-EG" sz="3200" b="1" dirty="0">
                <a:latin typeface="Aldhabi" panose="01000000000000000000" pitchFamily="2" charset="-78"/>
                <a:ea typeface="+mn-ea"/>
                <a:cs typeface="Aldhabi" panose="01000000000000000000" pitchFamily="2" charset="-78"/>
              </a:rPr>
              <a:t>مشروع الصرف الصحى بمركز و مدينة ببا (محطة طحا البيشة للمعالجة )</a:t>
            </a:r>
            <a:endParaRPr lang="en-US" sz="3200" b="1" dirty="0">
              <a:latin typeface="Aldhabi" panose="01000000000000000000" pitchFamily="2" charset="-78"/>
              <a:ea typeface="+mn-ea"/>
              <a:cs typeface="Aldhabi" panose="01000000000000000000" pitchFamily="2" charset="-7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25494" y="4262538"/>
            <a:ext cx="5116947" cy="3953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defRPr/>
            </a:pPr>
            <a:r>
              <a:rPr lang="ar-EG" sz="1800" dirty="0">
                <a:latin typeface="Calibri" panose="020F0502020204030204" pitchFamily="34" charset="0"/>
                <a:cs typeface="Calibri" panose="020F0502020204030204" pitchFamily="34" charset="0"/>
              </a:rPr>
              <a:t>مقدم المشروع </a:t>
            </a:r>
          </a:p>
          <a:p>
            <a:pPr marL="0" indent="0" algn="r" rtl="1">
              <a:buNone/>
              <a:defRPr/>
            </a:pPr>
            <a:r>
              <a:rPr lang="ar-EG" sz="1800" dirty="0">
                <a:latin typeface="Calibri" panose="020F0502020204030204" pitchFamily="34" charset="0"/>
                <a:cs typeface="Calibri" panose="020F0502020204030204" pitchFamily="34" charset="0"/>
              </a:rPr>
              <a:t>الاسم :- وليد كامل حسن   الوظيفة :- نائب رئيس مركز و مدينة ببا </a:t>
            </a:r>
          </a:p>
          <a:p>
            <a:pPr marL="0" indent="0" algn="r" rtl="1">
              <a:buNone/>
              <a:defRPr/>
            </a:pPr>
            <a:r>
              <a:rPr lang="ar-EG" sz="1800" dirty="0">
                <a:latin typeface="Calibri" panose="020F0502020204030204" pitchFamily="34" charset="0"/>
                <a:cs typeface="Calibri" panose="020F0502020204030204" pitchFamily="34" charset="0"/>
              </a:rPr>
              <a:t>حاصل على ليسانس اداب / قسم جغرافيا </a:t>
            </a:r>
          </a:p>
          <a:p>
            <a:pPr marL="0" indent="0" algn="r" rtl="1">
              <a:buNone/>
              <a:defRPr/>
            </a:pPr>
            <a:r>
              <a:rPr lang="ar-EG" sz="1800" dirty="0">
                <a:latin typeface="Calibri" panose="020F0502020204030204" pitchFamily="34" charset="0"/>
                <a:cs typeface="Calibri" panose="020F0502020204030204" pitchFamily="34" charset="0"/>
              </a:rPr>
              <a:t>الخبرات العلمية و العملية :-</a:t>
            </a:r>
          </a:p>
          <a:p>
            <a:pPr marL="0" indent="0" algn="r" rtl="1">
              <a:buNone/>
              <a:defRPr/>
            </a:pPr>
            <a:r>
              <a:rPr lang="ar-EG" sz="1800" dirty="0">
                <a:latin typeface="Calibri" panose="020F0502020204030204" pitchFamily="34" charset="0"/>
                <a:cs typeface="Calibri" panose="020F0502020204030204" pitchFamily="34" charset="0"/>
              </a:rPr>
              <a:t>باحث بادرة الموارد البشرية يمدينة ببا ثم وكيلا لها – رئيس الوحدة المحلية لقرية جزيرة ببا </a:t>
            </a:r>
          </a:p>
          <a:p>
            <a:pPr marL="0" indent="0" algn="r" rtl="1">
              <a:buNone/>
              <a:defRPr/>
            </a:pPr>
            <a:r>
              <a:rPr lang="ar-EG" sz="1800" dirty="0">
                <a:latin typeface="Calibri" panose="020F0502020204030204" pitchFamily="34" charset="0"/>
                <a:cs typeface="Calibri" panose="020F0502020204030204" pitchFamily="34" charset="0"/>
              </a:rPr>
              <a:t>( دبلوم دراسات عليا فى العلوم التربوية – برنامج قادة المستقبل من مركز تدريب الادارة المحلية بسقارة – برنامج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tot </a:t>
            </a:r>
            <a:r>
              <a:rPr lang="ar-EG" sz="1800" dirty="0">
                <a:latin typeface="Calibri" panose="020F0502020204030204" pitchFamily="34" charset="0"/>
                <a:cs typeface="Calibri" panose="020F0502020204030204" pitchFamily="34" charset="0"/>
              </a:rPr>
              <a:t> من مركز تدريب لتنمية المحلية بسقارة )</a:t>
            </a:r>
          </a:p>
          <a:p>
            <a:pPr marL="0" indent="0" algn="r" rtl="1">
              <a:buNone/>
              <a:defRPr/>
            </a:pPr>
            <a:r>
              <a:rPr lang="ar-EG" sz="1800" dirty="0">
                <a:latin typeface="Calibri" panose="020F0502020204030204" pitchFamily="34" charset="0"/>
                <a:cs typeface="Calibri" panose="020F0502020204030204" pitchFamily="34" charset="0"/>
              </a:rPr>
              <a:t>مدرب معتمد من مركز تدريب التنمية المحلية بسقارة </a:t>
            </a:r>
          </a:p>
        </p:txBody>
      </p:sp>
    </p:spTree>
    <p:extLst>
      <p:ext uri="{BB962C8B-B14F-4D97-AF65-F5344CB8AC3E}">
        <p14:creationId xmlns:p14="http://schemas.microsoft.com/office/powerpoint/2010/main" val="1947504782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8926236">
            <a:off x="10636977" y="6059441"/>
            <a:ext cx="2888344" cy="590931"/>
          </a:xfrm>
        </p:spPr>
        <p:txBody>
          <a:bodyPr>
            <a:spAutoFit/>
          </a:bodyPr>
          <a:lstStyle/>
          <a:p>
            <a:r>
              <a:rPr lang="ar-EG" sz="3600" dirty="0">
                <a:ln>
                  <a:solidFill>
                    <a:sysClr val="windowText" lastClr="000000"/>
                  </a:solidFill>
                </a:ln>
              </a:rPr>
              <a:t>المكون الاخضر</a:t>
            </a:r>
            <a:endParaRPr lang="en-US" sz="36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89D652-7E03-4B81-916A-F542855A9F6B}"/>
              </a:ext>
            </a:extLst>
          </p:cNvPr>
          <p:cNvSpPr txBox="1"/>
          <p:nvPr/>
        </p:nvSpPr>
        <p:spPr>
          <a:xfrm>
            <a:off x="2314818" y="3137058"/>
            <a:ext cx="6583775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dirty="0"/>
              <a:t>هناك تشابك بين المشروع و الهدف السادس من اهداف التنمية المستدامة للامم المتحدة و رؤية مصر 2030 و الذى يتمثل فى مياه نظيفة و النظافة الصحية من خلال :-</a:t>
            </a:r>
          </a:p>
          <a:p>
            <a:pPr marL="285750" indent="-285750" algn="r" rtl="1">
              <a:buFontTx/>
              <a:buChar char="-"/>
            </a:pPr>
            <a:r>
              <a:rPr lang="ar-EG" dirty="0"/>
              <a:t>التخلص الامن من مياه الصرف</a:t>
            </a:r>
          </a:p>
          <a:p>
            <a:pPr marL="285750" indent="-285750" algn="r" rtl="1">
              <a:buFontTx/>
              <a:buChar char="-"/>
            </a:pPr>
            <a:r>
              <a:rPr lang="ar-EG" dirty="0"/>
              <a:t>التخلص من منظومة خزانات الصرف و ما تمثله من مصدر تلوث لمخزون المياه الجوفية و ارتفاع منسوها و الذى يظهر فى برك مياه راكدة </a:t>
            </a:r>
          </a:p>
          <a:p>
            <a:pPr algn="r" rtl="1"/>
            <a:r>
              <a:rPr lang="ar-EG" dirty="0"/>
              <a:t>الاعتماد على حل مؤقت لمنسوب المياه الجوفية من خلال انشاء بيارات سحب مياه جوفية و ما تستهلكه من طاقة كهربائية و مخرج المياه غير امنة الاستخدام نظرا لعدم اخضاعها للمعالجة مفقدها لعنصر الاستدامة للحاجة المستمرة لصيانة الشبكة و ارتفاع تكلفة فاطورة الكهرباء </a:t>
            </a:r>
          </a:p>
        </p:txBody>
      </p:sp>
      <p:pic>
        <p:nvPicPr>
          <p:cNvPr id="14" name="Picture 20">
            <a:extLst>
              <a:ext uri="{FF2B5EF4-FFF2-40B4-BE49-F238E27FC236}">
                <a16:creationId xmlns:a16="http://schemas.microsoft.com/office/drawing/2014/main" id="{35D8623A-300B-47B6-B83F-8CA554D3A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789" y="3137058"/>
            <a:ext cx="1434041" cy="1431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883C3B-8821-4CBA-B05E-421CC5511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9747" y="6684116"/>
            <a:ext cx="2750839" cy="1281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97BB96E-CAB4-4779-A62E-E13796DA4A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9284" y="6663236"/>
            <a:ext cx="2934143" cy="1302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8C30583-83A9-4E2A-8264-FFB15983D7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7932" y="5345904"/>
            <a:ext cx="1636946" cy="2853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2772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8750221">
            <a:off x="8775067" y="4892042"/>
            <a:ext cx="6028577" cy="424732"/>
          </a:xfrm>
        </p:spPr>
        <p:txBody>
          <a:bodyPr vert="horz" wrap="square" lIns="360000" tIns="45720" rIns="360000" bIns="45720" rtlCol="0" anchor="ctr">
            <a:spAutoFit/>
          </a:bodyPr>
          <a:lstStyle/>
          <a:p>
            <a:r>
              <a:rPr lang="ar-EG" sz="2400" b="1" dirty="0"/>
              <a:t>استخدم المكون التكنولوجى / الذكى</a:t>
            </a:r>
            <a:endParaRPr 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89D652-7E03-4B81-916A-F542855A9F6B}"/>
              </a:ext>
            </a:extLst>
          </p:cNvPr>
          <p:cNvSpPr txBox="1"/>
          <p:nvPr/>
        </p:nvSpPr>
        <p:spPr>
          <a:xfrm>
            <a:off x="2106824" y="6073370"/>
            <a:ext cx="658377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457200" rtl="1">
              <a:defRPr/>
            </a:pPr>
            <a:r>
              <a:rPr lang="ar-EG" sz="1800" dirty="0">
                <a:latin typeface="Century Gothic" panose="020B0502020202020204"/>
                <a:cs typeface="Tahoma" panose="020B0604030504040204" pitchFamily="34" charset="0"/>
              </a:rPr>
              <a:t>تم الاعتماد على منظومة </a:t>
            </a:r>
            <a:r>
              <a:rPr lang="en-US" sz="1800" dirty="0">
                <a:latin typeface="Century Gothic" panose="020B0502020202020204"/>
                <a:cs typeface="Tahoma" panose="020B0604030504040204" pitchFamily="34" charset="0"/>
              </a:rPr>
              <a:t>GIS</a:t>
            </a:r>
            <a:r>
              <a:rPr lang="ar-EG" sz="1800" dirty="0">
                <a:latin typeface="Century Gothic" panose="020B0502020202020204"/>
                <a:cs typeface="Tahoma" panose="020B0604030504040204" pitchFamily="34" charset="0"/>
              </a:rPr>
              <a:t> و وحدة المتغيرات المكانية فى تحديد مواقع المشروعات و رفع الاحداثيات مما ساعد مكاتب الاستشارى فى تحديد افضل المواقع و انسبها للتنفيذ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869214-E3B9-4672-AC57-CACB13877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112" y="3045884"/>
            <a:ext cx="4465059" cy="238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64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9089301">
            <a:off x="9165059" y="3979789"/>
            <a:ext cx="3929761" cy="590931"/>
          </a:xfrm>
        </p:spPr>
        <p:txBody>
          <a:bodyPr wrap="square">
            <a:spAutoFit/>
          </a:bodyPr>
          <a:lstStyle/>
          <a:p>
            <a:pPr algn="ctr"/>
            <a:r>
              <a:rPr lang="ar-EG" sz="3600" dirty="0">
                <a:ln>
                  <a:solidFill>
                    <a:sysClr val="windowText" lastClr="000000"/>
                  </a:solidFill>
                </a:ln>
              </a:rPr>
              <a:t>القابلية للتكرار </a:t>
            </a:r>
            <a:endParaRPr lang="en-US" sz="36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89D652-7E03-4B81-916A-F542855A9F6B}"/>
              </a:ext>
            </a:extLst>
          </p:cNvPr>
          <p:cNvSpPr txBox="1"/>
          <p:nvPr/>
        </p:nvSpPr>
        <p:spPr>
          <a:xfrm>
            <a:off x="2068384" y="6901326"/>
            <a:ext cx="658377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457200" rtl="1">
              <a:defRPr/>
            </a:pPr>
            <a:r>
              <a:rPr lang="ar-EG" sz="1800" dirty="0">
                <a:latin typeface="Century Gothic" panose="020B0502020202020204"/>
                <a:cs typeface="Tahoma" panose="020B0604030504040204" pitchFamily="34" charset="0"/>
              </a:rPr>
              <a:t>اولا تم وضع تصور للنظرة المستقبلية للزيادة السكانية بالقرى المنفذ بها </a:t>
            </a:r>
          </a:p>
          <a:p>
            <a:pPr algn="r" defTabSz="457200" rtl="1">
              <a:defRPr/>
            </a:pPr>
            <a:r>
              <a:rPr lang="ar-EG" dirty="0">
                <a:latin typeface="Century Gothic" panose="020B0502020202020204"/>
                <a:cs typeface="Tahoma" panose="020B0604030504040204" pitchFamily="34" charset="0"/>
              </a:rPr>
              <a:t>ثانيا : تم تنفيذ محطة المعالجة  لاستيعاب تكرار تنفيذ المشروع فى باقى القرى و النجوع و التى تبلغ عددها 46 قرية و تابع </a:t>
            </a:r>
            <a:endParaRPr lang="ar-EG" sz="1800" dirty="0">
              <a:latin typeface="Century Gothic" panose="020B0502020202020204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35F37E-31EC-487D-BBBF-999571ABA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281" y="3167146"/>
            <a:ext cx="2519115" cy="1724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B26742-5991-4DF3-A013-833333F32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048" y="2977453"/>
            <a:ext cx="2679206" cy="1771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6F32D8-369B-4B46-BB8F-AF4F45D25E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9936" y="4914464"/>
            <a:ext cx="3963131" cy="1783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085DE38F-7C7F-48BB-9D5C-921C099D1F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5958746"/>
              </p:ext>
            </p:extLst>
          </p:nvPr>
        </p:nvGraphicFramePr>
        <p:xfrm>
          <a:off x="8853426" y="5740761"/>
          <a:ext cx="4460504" cy="2731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7829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8845020">
            <a:off x="10086379" y="6499093"/>
            <a:ext cx="2888344" cy="701731"/>
          </a:xfrm>
        </p:spPr>
        <p:txBody>
          <a:bodyPr>
            <a:spAutoFit/>
          </a:bodyPr>
          <a:lstStyle/>
          <a:p>
            <a:pPr algn="ctr"/>
            <a:r>
              <a:rPr lang="ar-EG" sz="4400" dirty="0">
                <a:ln>
                  <a:solidFill>
                    <a:sysClr val="windowText" lastClr="000000"/>
                  </a:solidFill>
                </a:ln>
              </a:rPr>
              <a:t>الاثر</a:t>
            </a:r>
            <a:endParaRPr lang="en-US" sz="44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89D652-7E03-4B81-916A-F542855A9F6B}"/>
              </a:ext>
            </a:extLst>
          </p:cNvPr>
          <p:cNvSpPr txBox="1"/>
          <p:nvPr/>
        </p:nvSpPr>
        <p:spPr>
          <a:xfrm>
            <a:off x="2106824" y="3583315"/>
            <a:ext cx="6583775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defTabSz="457200" rtl="1">
              <a:buFontTx/>
              <a:buChar char="-"/>
              <a:defRPr/>
            </a:pPr>
            <a:r>
              <a:rPr lang="ar-EG" dirty="0">
                <a:latin typeface="Century Gothic" panose="020B0502020202020204"/>
                <a:cs typeface="Tahoma" panose="020B0604030504040204" pitchFamily="34" charset="0"/>
              </a:rPr>
              <a:t>المرحلة الاولى مد الخدمة الى 12 قرية باجمالى 100 الف نسمة تقريبا من خلال 8 محطات رفع </a:t>
            </a:r>
          </a:p>
          <a:p>
            <a:pPr marL="285750" indent="-285750" algn="r" defTabSz="457200" rtl="1">
              <a:buFontTx/>
              <a:buChar char="-"/>
              <a:defRPr/>
            </a:pPr>
            <a:r>
              <a:rPr lang="ar-EG" dirty="0">
                <a:latin typeface="Century Gothic" panose="020B0502020202020204"/>
                <a:cs typeface="Tahoma" panose="020B0604030504040204" pitchFamily="34" charset="0"/>
              </a:rPr>
              <a:t>خفض منسوب المياه الجوفية و الذى ظهر فى المناطق التى تم تشغيل المشروع بها مثال طنسا و بنى قاسم </a:t>
            </a:r>
          </a:p>
          <a:p>
            <a:pPr marL="285750" indent="-285750" algn="r" defTabSz="457200" rtl="1">
              <a:buFontTx/>
              <a:buChar char="-"/>
              <a:defRPr/>
            </a:pPr>
            <a:r>
              <a:rPr lang="ar-EG" sz="1800" dirty="0">
                <a:latin typeface="Century Gothic" panose="020B0502020202020204"/>
                <a:cs typeface="Tahoma" panose="020B0604030504040204" pitchFamily="34" charset="0"/>
              </a:rPr>
              <a:t>ارتفاع مستوى النظافة العامة</a:t>
            </a:r>
            <a:endParaRPr lang="ar-EG" dirty="0">
              <a:latin typeface="Century Gothic" panose="020B0502020202020204"/>
              <a:cs typeface="Tahoma" panose="020B0604030504040204" pitchFamily="34" charset="0"/>
            </a:endParaRPr>
          </a:p>
          <a:p>
            <a:pPr marL="285750" indent="-285750" algn="r" defTabSz="457200" rtl="1">
              <a:buFontTx/>
              <a:buChar char="-"/>
              <a:defRPr/>
            </a:pPr>
            <a:r>
              <a:rPr lang="ar-EG" sz="1800" dirty="0">
                <a:latin typeface="Century Gothic" panose="020B0502020202020204"/>
                <a:cs typeface="Tahoma" panose="020B0604030504040204" pitchFamily="34" charset="0"/>
              </a:rPr>
              <a:t>خفض الاعتماد على الخزانات المنزلية و ما تمثله من مصدر لتلوث المياه الجوفية </a:t>
            </a:r>
          </a:p>
          <a:p>
            <a:pPr marL="285750" indent="-285750" algn="r" defTabSz="457200" rtl="1">
              <a:buFontTx/>
              <a:buChar char="-"/>
              <a:defRPr/>
            </a:pPr>
            <a:r>
              <a:rPr lang="ar-EG" dirty="0">
                <a:latin typeface="Century Gothic" panose="020B0502020202020204"/>
                <a:cs typeface="Tahoma" panose="020B0604030504040204" pitchFamily="34" charset="0"/>
              </a:rPr>
              <a:t>ظهور تشابك بين المشروع و الهدف 11 من الاهداف التنمية المستدامة و المتمثل فى مدن ومجتمعات محلية مستدامة من خلال التخلص الامن من مياه الصرف و اعادة تدويرها بطريقة يمكن اعادة  استخدامها وهذ يؤدى الى بيئة معيشية اكثر صحة </a:t>
            </a:r>
          </a:p>
          <a:p>
            <a:pPr marL="285750" indent="-285750" algn="r" defTabSz="457200" rtl="1">
              <a:buFontTx/>
              <a:buChar char="-"/>
              <a:defRPr/>
            </a:pPr>
            <a:r>
              <a:rPr lang="ar-EG" sz="1800" dirty="0">
                <a:latin typeface="Century Gothic" panose="020B0502020202020204"/>
                <a:cs typeface="Tahoma" panose="020B0604030504040204" pitchFamily="34" charset="0"/>
              </a:rPr>
              <a:t>تراجع استخدام بيارات سحب المياه الجوفية و ما تمثله من تكلفة</a:t>
            </a:r>
          </a:p>
          <a:p>
            <a:pPr marL="285750" indent="-285750" algn="r" defTabSz="457200" rtl="1">
              <a:buFontTx/>
              <a:buChar char="-"/>
              <a:defRPr/>
            </a:pPr>
            <a:r>
              <a:rPr lang="ar-EG" dirty="0">
                <a:latin typeface="Century Gothic" panose="020B0502020202020204"/>
                <a:cs typeface="Tahoma" panose="020B0604030504040204" pitchFamily="34" charset="0"/>
              </a:rPr>
              <a:t>ترتب على تنفيذ مشروع الصرف بقرى المركز بدء توصيل الغاز الطبيعى للمنازل و محطات الوقود بالمركز و ما يمثله من وقود ينتج عنة اقل انبعاثات و ملوثات</a:t>
            </a:r>
            <a:r>
              <a:rPr lang="ar-EG" sz="1800" dirty="0">
                <a:latin typeface="Century Gothic" panose="020B0502020202020204"/>
                <a:cs typeface="Tahoma" panose="020B0604030504040204" pitchFamily="34" charset="0"/>
              </a:rPr>
              <a:t> </a:t>
            </a:r>
            <a:endParaRPr lang="ar-EG" dirty="0">
              <a:latin typeface="Century Gothic" panose="020B0502020202020204"/>
              <a:cs typeface="Tahoma" panose="020B0604030504040204" pitchFamily="34" charset="0"/>
            </a:endParaRPr>
          </a:p>
          <a:p>
            <a:pPr marL="285750" indent="-285750" algn="r" defTabSz="457200" rtl="1">
              <a:buFontTx/>
              <a:buChar char="-"/>
              <a:defRPr/>
            </a:pPr>
            <a:endParaRPr lang="ar-EG" sz="1800" dirty="0">
              <a:latin typeface="Century Gothic" panose="020B0502020202020204"/>
              <a:cs typeface="Tahoma" panose="020B0604030504040204" pitchFamily="34" charset="0"/>
            </a:endParaRPr>
          </a:p>
        </p:txBody>
      </p:sp>
      <p:pic>
        <p:nvPicPr>
          <p:cNvPr id="9" name="Picture 30">
            <a:extLst>
              <a:ext uri="{FF2B5EF4-FFF2-40B4-BE49-F238E27FC236}">
                <a16:creationId xmlns:a16="http://schemas.microsoft.com/office/drawing/2014/main" id="{D74ED9A8-BC98-4B7D-9BBA-328782AB8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717" y="3197680"/>
            <a:ext cx="2900094" cy="29051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283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Props1.xml><?xml version="1.0" encoding="utf-8"?>
<ds:datastoreItem xmlns:ds="http://schemas.openxmlformats.org/officeDocument/2006/customXml" ds:itemID="{35CA6D35-17B7-413E-98AB-823CBCB8E2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821B79-AD0B-4D14-A179-D860A55FA0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758583-3BF2-49DD-B2F1-0E7456A4E134}">
  <ds:schemaRefs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602</Words>
  <Application>Microsoft Office PowerPoint</Application>
  <PresentationFormat>Custom</PresentationFormat>
  <Paragraphs>47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Aldhabi</vt:lpstr>
      <vt:lpstr>Arial</vt:lpstr>
      <vt:lpstr>Calibri</vt:lpstr>
      <vt:lpstr>Calibri Light</vt:lpstr>
      <vt:lpstr>Century Gothic</vt:lpstr>
      <vt:lpstr>Office Theme</vt:lpstr>
      <vt:lpstr>المبادرة الوطنية للمشروعات الخضراء الذكية </vt:lpstr>
      <vt:lpstr>وصف و اهداف المشروع </vt:lpstr>
      <vt:lpstr>المكون الاخضر</vt:lpstr>
      <vt:lpstr>استخدم المكون التكنولوجى / الذكى</vt:lpstr>
      <vt:lpstr>القابلية للتكرار </vt:lpstr>
      <vt:lpstr>الاثر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2022-09-26T15:05:54Z</dcterms:created>
  <dcterms:modified xsi:type="dcterms:W3CDTF">2022-10-22T01:38:36Z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