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60" r:id="rId4"/>
    <p:sldId id="267" r:id="rId5"/>
    <p:sldId id="263" r:id="rId6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2" y="84"/>
      </p:cViewPr>
      <p:guideLst>
        <p:guide orient="horz" pos="3368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83777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8179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54559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0367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70503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68707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9010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5293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01140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5725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96135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81121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39456" y="2568688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PT Bold Heading" panose="02010400000000000000" pitchFamily="2" charset="-78"/>
              </a:rPr>
              <a:t>اسم المشروع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  <a:cs typeface="PT Bold Heading" panose="02010400000000000000" pitchFamily="2" charset="-7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039456" y="5023492"/>
            <a:ext cx="13040439" cy="2274455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133947" rtl="1">
              <a:spcBef>
                <a:spcPts val="1240"/>
              </a:spcBef>
              <a:buNone/>
              <a:defRPr/>
            </a:pPr>
            <a:r>
              <a:rPr lang="ar-EG" sz="5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انشاء وحدة </a:t>
            </a:r>
            <a:r>
              <a:rPr lang="ar-EG" sz="5400" b="1" dirty="0" err="1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بيوجاز</a:t>
            </a:r>
            <a:r>
              <a:rPr lang="ar-EG" sz="5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بسوق الجملة للخضروات والفاكهة </a:t>
            </a:r>
          </a:p>
          <a:p>
            <a:pPr marL="0" indent="0" algn="ctr" defTabSz="1133947" rtl="1">
              <a:spcBef>
                <a:spcPts val="1240"/>
              </a:spcBef>
              <a:buNone/>
              <a:defRPr/>
            </a:pPr>
            <a:r>
              <a:rPr lang="ar-EG" sz="54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بمدينة المنصورة</a:t>
            </a:r>
            <a:endParaRPr lang="en-US" sz="7200" b="1" dirty="0">
              <a:solidFill>
                <a:schemeClr val="accent6">
                  <a:lumMod val="50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99654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1039456" y="3085446"/>
            <a:ext cx="13040439" cy="6159754"/>
          </a:xfrm>
          <a:prstGeom prst="rect">
            <a:avLst/>
          </a:prstGeom>
        </p:spPr>
        <p:txBody>
          <a:bodyPr vert="horz" lIns="113395" tIns="56698" rIns="113395" bIns="56698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1133947" rtl="1">
              <a:lnSpc>
                <a:spcPct val="200000"/>
              </a:lnSpc>
              <a:spcBef>
                <a:spcPts val="1240"/>
              </a:spcBef>
              <a:buNone/>
              <a:defRPr/>
            </a:pPr>
            <a:r>
              <a:rPr lang="ar-EG" sz="3200" b="1" dirty="0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cs typeface="Arial" panose="020B0604020202020204" pitchFamily="34" charset="0"/>
              </a:rPr>
              <a:t>الاسم / سماح حسين أحمد شوشه</a:t>
            </a:r>
          </a:p>
          <a:p>
            <a:pPr marL="0" indent="0" algn="r" defTabSz="1133947" rtl="1">
              <a:lnSpc>
                <a:spcPct val="200000"/>
              </a:lnSpc>
              <a:spcBef>
                <a:spcPts val="1240"/>
              </a:spcBef>
              <a:buNone/>
              <a:defRPr/>
            </a:pPr>
            <a:r>
              <a:rPr lang="ar-EG" sz="3200" b="1" dirty="0">
                <a:solidFill>
                  <a:schemeClr val="accent6">
                    <a:lumMod val="50000"/>
                  </a:schemeClr>
                </a:solidFill>
                <a:latin typeface="Calibri" panose="020F0502020204030204"/>
                <a:cs typeface="Arial" panose="020B0604020202020204" pitchFamily="34" charset="0"/>
              </a:rPr>
              <a:t>الوظيفة / </a:t>
            </a:r>
            <a:r>
              <a:rPr lang="ar-EG" sz="3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مدير إدارة التواصل المجتمعي والتوعية بالإدارة العامة للمخلفات الصلبة بمحافظة الدقهلية</a:t>
            </a:r>
          </a:p>
          <a:p>
            <a:pPr marL="0" indent="0" algn="r" defTabSz="1133947" rtl="1">
              <a:lnSpc>
                <a:spcPct val="200000"/>
              </a:lnSpc>
              <a:spcBef>
                <a:spcPts val="1240"/>
              </a:spcBef>
              <a:buNone/>
              <a:defRPr/>
            </a:pPr>
            <a:r>
              <a:rPr lang="ar-EG" sz="3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الخبرات العلمية / </a:t>
            </a:r>
            <a:r>
              <a:rPr lang="ar-EG" sz="3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ليسانس أداب قسم اجتماع</a:t>
            </a:r>
          </a:p>
          <a:p>
            <a:pPr marL="0" indent="0" algn="r" defTabSz="1133947" rtl="1">
              <a:lnSpc>
                <a:spcPct val="200000"/>
              </a:lnSpc>
              <a:spcBef>
                <a:spcPts val="1240"/>
              </a:spcBef>
              <a:buNone/>
              <a:defRPr/>
            </a:pPr>
            <a:r>
              <a:rPr lang="ar-EG" sz="3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الخبرات العملية / </a:t>
            </a:r>
            <a:r>
              <a:rPr lang="ar-EG" sz="3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العمل بالإدارة العامة للنظافة والتجميل  في الفترة من 2002 إلي 2011</a:t>
            </a:r>
          </a:p>
          <a:p>
            <a:pPr marL="0" indent="0" algn="r" defTabSz="1133947" rtl="1">
              <a:lnSpc>
                <a:spcPct val="200000"/>
              </a:lnSpc>
              <a:spcBef>
                <a:spcPts val="1240"/>
              </a:spcBef>
              <a:buNone/>
              <a:defRPr/>
            </a:pPr>
            <a:r>
              <a:rPr lang="ar-EG" sz="3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العمل بإدارة البيئة في الفترة من 2011 إلي 2019</a:t>
            </a:r>
          </a:p>
          <a:p>
            <a:pPr marL="0" indent="0" algn="r" defTabSz="1133947" rtl="1">
              <a:lnSpc>
                <a:spcPct val="200000"/>
              </a:lnSpc>
              <a:spcBef>
                <a:spcPts val="1240"/>
              </a:spcBef>
              <a:buNone/>
              <a:defRPr/>
            </a:pPr>
            <a:r>
              <a:rPr lang="ar-EG" sz="3200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العمل بالإدارة العامة للمخلفات الصلبة في الفترة من 2019 حتي تاريخه</a:t>
            </a:r>
            <a:endParaRPr lang="en-US" sz="3200" b="1" dirty="0">
              <a:solidFill>
                <a:schemeClr val="accent6">
                  <a:lumMod val="50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4370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39456" y="1948236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 Light" panose="020F0302020204030204"/>
                <a:cs typeface="PT Bold Heading" panose="02010400000000000000" pitchFamily="2" charset="-78"/>
              </a:rPr>
              <a:t>فكرة</a:t>
            </a:r>
            <a:r>
              <a:rPr lang="ar-EG" sz="3472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 </a:t>
            </a:r>
            <a:r>
              <a:rPr lang="ar-EG" sz="3472" dirty="0">
                <a:solidFill>
                  <a:sysClr val="windowText" lastClr="000000"/>
                </a:solidFill>
                <a:latin typeface="Calibri Light" panose="020F0302020204030204"/>
                <a:cs typeface="PT Bold Heading" panose="02010400000000000000" pitchFamily="2" charset="-78"/>
              </a:rPr>
              <a:t>المشروع :</a:t>
            </a:r>
            <a:endParaRPr lang="en-US" sz="3472" dirty="0">
              <a:solidFill>
                <a:sysClr val="windowText" lastClr="000000"/>
              </a:solidFill>
              <a:latin typeface="Calibri Light" panose="020F0302020204030204"/>
              <a:cs typeface="PT Bold Heading" panose="02010400000000000000" pitchFamily="2" charset="-7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37690" y="3014393"/>
            <a:ext cx="13373850" cy="3512155"/>
          </a:xfrm>
          <a:prstGeom prst="rect">
            <a:avLst/>
          </a:prstGeom>
        </p:spPr>
        <p:txBody>
          <a:bodyPr vert="horz" lIns="113395" tIns="56698" rIns="113395" bIns="56698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Low" rtl="1">
              <a:lnSpc>
                <a:spcPct val="150000"/>
              </a:lnSpc>
              <a:buNone/>
            </a:pPr>
            <a:r>
              <a:rPr lang="ar-EG" sz="248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يقع سوق الجملة للخضروات والفاكهة بشارع عبد السلام عارف بحي غرب المنصورة وهو أكبر سوق جملة للخضروات والفاكهة علي مستوي المحافظة بمساحة 10 فدان تقريباً ، يتولد عن نشاط السوق مخلفات عضوية ( بقايا خضروات وفاكهة ) بمتوسط 30 طن يومياً ، ويستهلك السوق طاقة كهربية في أعمال الإنارة والاستخدامات الأخرى بمعدل 115 ألف ك.و شهرياً ويتحمل تجار السوق تكلفة هذه الطاقة .</a:t>
            </a:r>
          </a:p>
          <a:p>
            <a:pPr marL="0" indent="0" algn="justLow" rtl="1">
              <a:lnSpc>
                <a:spcPct val="150000"/>
              </a:lnSpc>
              <a:buNone/>
            </a:pPr>
            <a:r>
              <a:rPr lang="ar-EG" sz="248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يتمثل المشروع في إنشاء وحدة لإنتاج الغاز الحيوي ( الميثان ) للمعالجة اللاهوائية المحكومة لمخلفات  السوق العضوية لتوليد طاقة كهربية نظيفة ومحسن تربة نقي 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88DCA1-C64B-A331-49D6-6CBB6DA2AE09}"/>
              </a:ext>
            </a:extLst>
          </p:cNvPr>
          <p:cNvSpPr txBox="1">
            <a:spLocks/>
          </p:cNvSpPr>
          <p:nvPr/>
        </p:nvSpPr>
        <p:spPr>
          <a:xfrm>
            <a:off x="1152672" y="5939039"/>
            <a:ext cx="13040439" cy="180769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 Light" panose="020F0302020204030204"/>
                <a:cs typeface="PT Bold Heading" panose="02010400000000000000" pitchFamily="2" charset="-78"/>
              </a:rPr>
              <a:t>الفئة المستفيدة من المشروع :</a:t>
            </a:r>
            <a:endParaRPr lang="en-US" sz="3472" dirty="0">
              <a:solidFill>
                <a:sysClr val="windowText" lastClr="000000"/>
              </a:solidFill>
              <a:latin typeface="Calibri Light" panose="020F0302020204030204"/>
              <a:cs typeface="PT Bold Heading" panose="0201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03068-8B3B-F52F-E62C-1BEA72AE800E}"/>
              </a:ext>
            </a:extLst>
          </p:cNvPr>
          <p:cNvSpPr txBox="1">
            <a:spLocks/>
          </p:cNvSpPr>
          <p:nvPr/>
        </p:nvSpPr>
        <p:spPr>
          <a:xfrm>
            <a:off x="6877095" y="7049594"/>
            <a:ext cx="7279302" cy="1912788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Low" rtl="1">
              <a:lnSpc>
                <a:spcPct val="150000"/>
              </a:lnSpc>
              <a:buNone/>
              <a:defRPr/>
            </a:pPr>
            <a:r>
              <a:rPr lang="ar-EG" sz="248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أهالي مدينة المنصورة .</a:t>
            </a:r>
            <a:endParaRPr lang="en-US" sz="2480" b="1" dirty="0">
              <a:solidFill>
                <a:schemeClr val="accent6">
                  <a:lumMod val="50000"/>
                </a:schemeClr>
              </a:solidFill>
              <a:latin typeface="CairoRegular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86E6125A-26DD-1C5D-567F-83CD74061227}"/>
              </a:ext>
            </a:extLst>
          </p:cNvPr>
          <p:cNvSpPr txBox="1"/>
          <p:nvPr/>
        </p:nvSpPr>
        <p:spPr>
          <a:xfrm>
            <a:off x="6945373" y="7713462"/>
            <a:ext cx="7266095" cy="109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3472" dirty="0">
                <a:solidFill>
                  <a:sysClr val="windowText" lastClr="000000"/>
                </a:solidFill>
                <a:latin typeface="Calibri Light" panose="020F0302020204030204"/>
                <a:cs typeface="PT Bold Heading" panose="02010400000000000000" pitchFamily="2" charset="-78"/>
              </a:rPr>
              <a:t>الميزة التنافسية للمشروع :</a:t>
            </a:r>
            <a:endParaRPr lang="en-US" sz="3472" dirty="0">
              <a:solidFill>
                <a:sysClr val="windowText" lastClr="000000"/>
              </a:solidFill>
              <a:latin typeface="Calibri Light" panose="020F0302020204030204"/>
              <a:cs typeface="PT Bold Heading" panose="02010400000000000000" pitchFamily="2" charset="-78"/>
            </a:endParaRPr>
          </a:p>
          <a:p>
            <a:pPr algn="r" rtl="1"/>
            <a:endParaRPr lang="en-US" sz="3025" dirty="0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DDB077D9-D08B-CF33-5198-AFBAFD70B090}"/>
              </a:ext>
            </a:extLst>
          </p:cNvPr>
          <p:cNvSpPr txBox="1"/>
          <p:nvPr/>
        </p:nvSpPr>
        <p:spPr>
          <a:xfrm>
            <a:off x="706042" y="8240792"/>
            <a:ext cx="13437145" cy="1189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 defTabSz="1133947" rtl="1">
              <a:lnSpc>
                <a:spcPct val="150000"/>
              </a:lnSpc>
              <a:spcBef>
                <a:spcPts val="1240"/>
              </a:spcBef>
              <a:defRPr/>
            </a:pPr>
            <a:r>
              <a:rPr lang="ar-EG" sz="2480" b="1" dirty="0">
                <a:solidFill>
                  <a:schemeClr val="accent6">
                    <a:lumMod val="50000"/>
                  </a:schemeClr>
                </a:solidFill>
                <a:latin typeface="CairoRegular"/>
              </a:rPr>
              <a:t>تعظيم الاستفادة من المخلفات وتحويلها إلي طاقة نظيفة وميسورة التكلفة والحفاظ علي البيئة من التلوث الناتج عن التخلص العشوائي من المخلفات .</a:t>
            </a:r>
            <a:endParaRPr lang="en-US" sz="2480" b="1" dirty="0">
              <a:solidFill>
                <a:schemeClr val="accent6">
                  <a:lumMod val="50000"/>
                </a:schemeClr>
              </a:solidFill>
              <a:latin typeface="CairoRegular"/>
            </a:endParaRPr>
          </a:p>
        </p:txBody>
      </p:sp>
    </p:spTree>
    <p:extLst>
      <p:ext uri="{BB962C8B-B14F-4D97-AF65-F5344CB8AC3E}">
        <p14:creationId xmlns:p14="http://schemas.microsoft.com/office/powerpoint/2010/main" val="3679630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39454" y="1987190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PT Bold Heading" panose="02010400000000000000" pitchFamily="2" charset="-78"/>
              </a:rPr>
              <a:t>أثر المشروع الاقتصادي والاجتماعي والبيئي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  <a:cs typeface="PT Bold Heading" panose="02010400000000000000" pitchFamily="2" charset="-78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49727" y="3631026"/>
            <a:ext cx="13619895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Low" rtl="1">
              <a:lnSpc>
                <a:spcPct val="150000"/>
              </a:lnSpc>
              <a:spcBef>
                <a:spcPts val="0"/>
              </a:spcBef>
              <a:spcAft>
                <a:spcPts val="992"/>
              </a:spcAft>
            </a:pPr>
            <a:r>
              <a:rPr lang="ar-SA" sz="2976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التصدي لظاهرة الاحتباس الحراري والتغيرات المناخية من خلال الحد من انبعاثات الغازات الدفيئة الي الغلاف الجوي </a:t>
            </a:r>
            <a:endParaRPr lang="en-US" sz="2976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Low" rtl="1">
              <a:lnSpc>
                <a:spcPct val="150000"/>
              </a:lnSpc>
              <a:spcBef>
                <a:spcPts val="0"/>
              </a:spcBef>
              <a:spcAft>
                <a:spcPts val="992"/>
              </a:spcAft>
            </a:pPr>
            <a:r>
              <a:rPr lang="ar-SA" sz="2976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إنتاج طاقة نظيفة متجددة بديلة عن الطاقة المنتجة باستخدام الوقود الأحفوري </a:t>
            </a:r>
            <a:endParaRPr lang="en-US" sz="2976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Low" rtl="1">
              <a:lnSpc>
                <a:spcPct val="150000"/>
              </a:lnSpc>
              <a:spcBef>
                <a:spcPts val="0"/>
              </a:spcBef>
              <a:spcAft>
                <a:spcPts val="992"/>
              </a:spcAft>
            </a:pPr>
            <a:r>
              <a:rPr lang="ar-SA" sz="2976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تعظيم الاستفادة من الموارد الطبيعية بتحويل المخلفات العضوية الي طاقة نظيفة ومحسن التربة نقي يعمل على زيادة الإنتاجية الزراعية </a:t>
            </a:r>
            <a:endParaRPr lang="en-US" sz="2976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Low" rtl="1">
              <a:lnSpc>
                <a:spcPct val="150000"/>
              </a:lnSpc>
              <a:spcBef>
                <a:spcPts val="0"/>
              </a:spcBef>
              <a:spcAft>
                <a:spcPts val="992"/>
              </a:spcAft>
            </a:pPr>
            <a:r>
              <a:rPr lang="ar-SA" sz="2976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توفير طاقة لأصحاب وكالات سوق الجملة بتكلفة ميسورة من مخلفات مهدرة </a:t>
            </a:r>
            <a:r>
              <a:rPr lang="ar-EG" sz="2976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976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Low" rtl="1">
              <a:lnSpc>
                <a:spcPct val="150000"/>
              </a:lnSpc>
              <a:spcBef>
                <a:spcPts val="0"/>
              </a:spcBef>
              <a:spcAft>
                <a:spcPts val="992"/>
              </a:spcAft>
            </a:pPr>
            <a:r>
              <a:rPr lang="ar-SA" sz="2976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توفير فرص عمل للشباب </a:t>
            </a:r>
            <a:r>
              <a:rPr lang="ar-EG" sz="2976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( 20 فرصة عمل )</a:t>
            </a:r>
            <a:endParaRPr lang="en-US" sz="2976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Low" rtl="1">
              <a:lnSpc>
                <a:spcPct val="150000"/>
              </a:lnSpc>
              <a:spcBef>
                <a:spcPts val="0"/>
              </a:spcBef>
              <a:spcAft>
                <a:spcPts val="992"/>
              </a:spcAft>
            </a:pPr>
            <a:r>
              <a:rPr lang="ar-SA" sz="2976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القضاء علي ظاهرة التلوث البصري الناتج عن تراكم مخلفات سوق الجملة واستبدالها بنقاط طاقة كهربية </a:t>
            </a:r>
            <a:endParaRPr lang="en-US" sz="2976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3472" dirty="0">
              <a:solidFill>
                <a:schemeClr val="accent6">
                  <a:lumMod val="50000"/>
                </a:schemeClr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545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39454" y="2271567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1133947" rtl="1">
              <a:spcBef>
                <a:spcPts val="1240"/>
              </a:spcBef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PT Bold Heading" panose="02010400000000000000" pitchFamily="2" charset="-78"/>
              </a:rPr>
              <a:t>ما تم تنفيذه والخطط المستقبلية للمشروع</a:t>
            </a:r>
            <a:r>
              <a:rPr lang="ar-EG" sz="5456" dirty="0">
                <a:solidFill>
                  <a:sysClr val="windowText" lastClr="000000"/>
                </a:solidFill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12285" y="4220761"/>
            <a:ext cx="13694779" cy="4908130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lnSpc>
                <a:spcPct val="200000"/>
              </a:lnSpc>
              <a:spcBef>
                <a:spcPts val="0"/>
              </a:spcBef>
              <a:spcAft>
                <a:spcPts val="992"/>
              </a:spcAft>
              <a:buNone/>
            </a:pPr>
            <a:r>
              <a:rPr lang="ar-EG" sz="3472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السوق منشأ بالفعل بعدد ٢٣٠ وكالة علي مساحة ١٠ فدان بشارع عبد السلام عارف ويتبع الغرفة التجارية بالمنصورة.</a:t>
            </a:r>
            <a:endParaRPr lang="en-US" sz="3472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lnSpc>
                <a:spcPct val="200000"/>
              </a:lnSpc>
              <a:spcBef>
                <a:spcPts val="0"/>
              </a:spcBef>
              <a:spcAft>
                <a:spcPts val="992"/>
              </a:spcAft>
              <a:buNone/>
            </a:pPr>
            <a:r>
              <a:rPr lang="ar-EG" sz="3472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مستقبلا .. انشاء وحدة البيوجاز كقيمة مضافة للسوق للتخلص الامن بيئيا وصحيا من المخلفات واستعادة الموارد في صورة طاقة كهربية ومحسن تربة .</a:t>
            </a:r>
            <a:endParaRPr lang="en-US" sz="3472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482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336</Words>
  <Application>Microsoft Office PowerPoint</Application>
  <PresentationFormat>Custom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CairoRegular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21</cp:revision>
  <dcterms:created xsi:type="dcterms:W3CDTF">2022-09-29T13:35:57Z</dcterms:created>
  <dcterms:modified xsi:type="dcterms:W3CDTF">2022-10-20T20:39:50Z</dcterms:modified>
</cp:coreProperties>
</file>