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8"/>
  </p:notesMasterIdLst>
  <p:sldIdLst>
    <p:sldId id="308" r:id="rId3"/>
    <p:sldId id="283" r:id="rId4"/>
    <p:sldId id="285" r:id="rId5"/>
    <p:sldId id="294" r:id="rId6"/>
    <p:sldId id="306" r:id="rId7"/>
  </p:sldIdLst>
  <p:sldSz cx="15119350" cy="10691813"/>
  <p:notesSz cx="6858000" cy="9144000"/>
  <p:defaultTex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guide id="3" pos="238" userDrawn="1">
          <p15:clr>
            <a:srgbClr val="A4A3A4"/>
          </p15:clr>
        </p15:guide>
        <p15:guide id="4" pos="92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autoAdjust="0"/>
  </p:normalViewPr>
  <p:slideViewPr>
    <p:cSldViewPr showGuides="1">
      <p:cViewPr varScale="1">
        <p:scale>
          <a:sx n="56" d="100"/>
          <a:sy n="56" d="100"/>
        </p:scale>
        <p:origin x="558" y="84"/>
      </p:cViewPr>
      <p:guideLst>
        <p:guide orient="horz" pos="3368"/>
        <p:guide pos="4762"/>
        <p:guide pos="238"/>
        <p:guide pos="928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35B802A-4915-4843-9DEC-E35865316212}" type="datetimeFigureOut">
              <a:rPr lang="ar-EG" smtClean="0"/>
              <a:pPr/>
              <a:t>27/03/1444</a:t>
            </a:fld>
            <a:endParaRPr lang="ar-EG"/>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AD9B467-3C93-41AC-882B-3501AB7E8527}" type="slidenum">
              <a:rPr lang="ar-EG" smtClean="0"/>
              <a:pPr/>
              <a:t>‹#›</a:t>
            </a:fld>
            <a:endParaRPr lang="ar-EG"/>
          </a:p>
        </p:txBody>
      </p:sp>
    </p:spTree>
    <p:extLst>
      <p:ext uri="{BB962C8B-B14F-4D97-AF65-F5344CB8AC3E}">
        <p14:creationId xmlns:p14="http://schemas.microsoft.com/office/powerpoint/2010/main" val="3699698961"/>
      </p:ext>
    </p:extLst>
  </p:cSld>
  <p:clrMap bg1="lt1" tx1="dk1" bg2="lt2" tx2="dk2" accent1="accent1" accent2="accent2" accent3="accent3" accent4="accent4" accent5="accent5" accent6="accent6" hlink="hlink" folHlink="folHlink"/>
  <p:notesStyle>
    <a:lvl1pPr marL="0" algn="r" defTabSz="1474595" rtl="1" eaLnBrk="1" latinLnBrk="0" hangingPunct="1">
      <a:defRPr sz="1935" kern="1200">
        <a:solidFill>
          <a:schemeClr val="tx1"/>
        </a:solidFill>
        <a:latin typeface="+mn-lt"/>
        <a:ea typeface="+mn-ea"/>
        <a:cs typeface="+mn-cs"/>
      </a:defRPr>
    </a:lvl1pPr>
    <a:lvl2pPr marL="737297" algn="r" defTabSz="1474595" rtl="1" eaLnBrk="1" latinLnBrk="0" hangingPunct="1">
      <a:defRPr sz="1935" kern="1200">
        <a:solidFill>
          <a:schemeClr val="tx1"/>
        </a:solidFill>
        <a:latin typeface="+mn-lt"/>
        <a:ea typeface="+mn-ea"/>
        <a:cs typeface="+mn-cs"/>
      </a:defRPr>
    </a:lvl2pPr>
    <a:lvl3pPr marL="1474595" algn="r" defTabSz="1474595" rtl="1" eaLnBrk="1" latinLnBrk="0" hangingPunct="1">
      <a:defRPr sz="1935" kern="1200">
        <a:solidFill>
          <a:schemeClr val="tx1"/>
        </a:solidFill>
        <a:latin typeface="+mn-lt"/>
        <a:ea typeface="+mn-ea"/>
        <a:cs typeface="+mn-cs"/>
      </a:defRPr>
    </a:lvl3pPr>
    <a:lvl4pPr marL="2211892" algn="r" defTabSz="1474595" rtl="1" eaLnBrk="1" latinLnBrk="0" hangingPunct="1">
      <a:defRPr sz="1935" kern="1200">
        <a:solidFill>
          <a:schemeClr val="tx1"/>
        </a:solidFill>
        <a:latin typeface="+mn-lt"/>
        <a:ea typeface="+mn-ea"/>
        <a:cs typeface="+mn-cs"/>
      </a:defRPr>
    </a:lvl4pPr>
    <a:lvl5pPr marL="2949191" algn="r" defTabSz="1474595" rtl="1" eaLnBrk="1" latinLnBrk="0" hangingPunct="1">
      <a:defRPr sz="1935" kern="1200">
        <a:solidFill>
          <a:schemeClr val="tx1"/>
        </a:solidFill>
        <a:latin typeface="+mn-lt"/>
        <a:ea typeface="+mn-ea"/>
        <a:cs typeface="+mn-cs"/>
      </a:defRPr>
    </a:lvl5pPr>
    <a:lvl6pPr marL="3686486" algn="r" defTabSz="1474595" rtl="1" eaLnBrk="1" latinLnBrk="0" hangingPunct="1">
      <a:defRPr sz="1935" kern="1200">
        <a:solidFill>
          <a:schemeClr val="tx1"/>
        </a:solidFill>
        <a:latin typeface="+mn-lt"/>
        <a:ea typeface="+mn-ea"/>
        <a:cs typeface="+mn-cs"/>
      </a:defRPr>
    </a:lvl6pPr>
    <a:lvl7pPr marL="4423785" algn="r" defTabSz="1474595" rtl="1" eaLnBrk="1" latinLnBrk="0" hangingPunct="1">
      <a:defRPr sz="1935" kern="1200">
        <a:solidFill>
          <a:schemeClr val="tx1"/>
        </a:solidFill>
        <a:latin typeface="+mn-lt"/>
        <a:ea typeface="+mn-ea"/>
        <a:cs typeface="+mn-cs"/>
      </a:defRPr>
    </a:lvl7pPr>
    <a:lvl8pPr marL="5161082" algn="r" defTabSz="1474595" rtl="1" eaLnBrk="1" latinLnBrk="0" hangingPunct="1">
      <a:defRPr sz="1935" kern="1200">
        <a:solidFill>
          <a:schemeClr val="tx1"/>
        </a:solidFill>
        <a:latin typeface="+mn-lt"/>
        <a:ea typeface="+mn-ea"/>
        <a:cs typeface="+mn-cs"/>
      </a:defRPr>
    </a:lvl8pPr>
    <a:lvl9pPr marL="5898380" algn="r" defTabSz="1474595" rtl="1" eaLnBrk="1" latinLnBrk="0" hangingPunct="1">
      <a:defRPr sz="193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3CB1-0933-6571-C9AE-5655EC3BC28B}"/>
              </a:ext>
            </a:extLst>
          </p:cNvPr>
          <p:cNvSpPr>
            <a:spLocks noGrp="1"/>
          </p:cNvSpPr>
          <p:nvPr>
            <p:ph type="ctrTitle"/>
          </p:nvPr>
        </p:nvSpPr>
        <p:spPr>
          <a:xfrm>
            <a:off x="1889919" y="1749795"/>
            <a:ext cx="11339513" cy="3722335"/>
          </a:xfrm>
        </p:spPr>
        <p:txBody>
          <a:bodyPr anchor="b"/>
          <a:lstStyle>
            <a:lvl1pPr algn="ctr">
              <a:defRPr sz="7441"/>
            </a:lvl1pPr>
          </a:lstStyle>
          <a:p>
            <a:r>
              <a:rPr lang="en-US"/>
              <a:t>Click to edit Master title style</a:t>
            </a:r>
            <a:endParaRPr lang="ar-EG"/>
          </a:p>
        </p:txBody>
      </p:sp>
      <p:sp>
        <p:nvSpPr>
          <p:cNvPr id="3" name="Subtitle 2">
            <a:extLst>
              <a:ext uri="{FF2B5EF4-FFF2-40B4-BE49-F238E27FC236}">
                <a16:creationId xmlns:a16="http://schemas.microsoft.com/office/drawing/2014/main" id="{9A99B4AD-1FD0-78CF-B8F0-BDC308108F79}"/>
              </a:ext>
            </a:extLst>
          </p:cNvPr>
          <p:cNvSpPr>
            <a:spLocks noGrp="1"/>
          </p:cNvSpPr>
          <p:nvPr>
            <p:ph type="subTitle" idx="1"/>
          </p:nvPr>
        </p:nvSpPr>
        <p:spPr>
          <a:xfrm>
            <a:off x="1889919" y="5615678"/>
            <a:ext cx="11339513" cy="2581379"/>
          </a:xfrm>
        </p:spPr>
        <p:txBody>
          <a:bodyPr/>
          <a:lstStyle>
            <a:lvl1pPr marL="0" indent="0" algn="ctr">
              <a:buNone/>
              <a:defRPr sz="2976"/>
            </a:lvl1pPr>
            <a:lvl2pPr marL="566974" indent="0" algn="ctr">
              <a:buNone/>
              <a:defRPr sz="2480"/>
            </a:lvl2pPr>
            <a:lvl3pPr marL="1133947" indent="0" algn="ctr">
              <a:buNone/>
              <a:defRPr sz="2232"/>
            </a:lvl3pPr>
            <a:lvl4pPr marL="1700921" indent="0" algn="ctr">
              <a:buNone/>
              <a:defRPr sz="1984"/>
            </a:lvl4pPr>
            <a:lvl5pPr marL="2267895" indent="0" algn="ctr">
              <a:buNone/>
              <a:defRPr sz="1984"/>
            </a:lvl5pPr>
            <a:lvl6pPr marL="2834869" indent="0" algn="ctr">
              <a:buNone/>
              <a:defRPr sz="1984"/>
            </a:lvl6pPr>
            <a:lvl7pPr marL="3401842" indent="0" algn="ctr">
              <a:buNone/>
              <a:defRPr sz="1984"/>
            </a:lvl7pPr>
            <a:lvl8pPr marL="3968816" indent="0" algn="ctr">
              <a:buNone/>
              <a:defRPr sz="1984"/>
            </a:lvl8pPr>
            <a:lvl9pPr marL="4535790" indent="0" algn="ctr">
              <a:buNone/>
              <a:defRPr sz="1984"/>
            </a:lvl9pPr>
          </a:lstStyle>
          <a:p>
            <a:r>
              <a:rPr lang="en-US"/>
              <a:t>Click to edit Master subtitle style</a:t>
            </a:r>
            <a:endParaRPr lang="ar-EG"/>
          </a:p>
        </p:txBody>
      </p:sp>
      <p:sp>
        <p:nvSpPr>
          <p:cNvPr id="4" name="Date Placeholder 3">
            <a:extLst>
              <a:ext uri="{FF2B5EF4-FFF2-40B4-BE49-F238E27FC236}">
                <a16:creationId xmlns:a16="http://schemas.microsoft.com/office/drawing/2014/main" id="{D8A9021D-A986-22A8-BEB8-AB0D29EBB0DC}"/>
              </a:ext>
            </a:extLst>
          </p:cNvPr>
          <p:cNvSpPr>
            <a:spLocks noGrp="1"/>
          </p:cNvSpPr>
          <p:nvPr>
            <p:ph type="dt" sz="half" idx="10"/>
          </p:nvPr>
        </p:nvSpPr>
        <p:spPr/>
        <p:txBody>
          <a:bodyPr/>
          <a:lstStyle/>
          <a:p>
            <a:fld id="{F648C186-A52E-4EF0-BCE2-F037F35B13E2}" type="datetimeFigureOut">
              <a:rPr lang="en-US" smtClean="0"/>
              <a:pPr/>
              <a:t>10/22/2022</a:t>
            </a:fld>
            <a:endParaRPr lang="en-US"/>
          </a:p>
        </p:txBody>
      </p:sp>
      <p:sp>
        <p:nvSpPr>
          <p:cNvPr id="5" name="Footer Placeholder 4">
            <a:extLst>
              <a:ext uri="{FF2B5EF4-FFF2-40B4-BE49-F238E27FC236}">
                <a16:creationId xmlns:a16="http://schemas.microsoft.com/office/drawing/2014/main" id="{8BDC28EE-7C25-C894-92FD-8A04D1114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B906B-CC0F-EA2E-C6FF-BDD27C15FC2A}"/>
              </a:ext>
            </a:extLst>
          </p:cNvPr>
          <p:cNvSpPr>
            <a:spLocks noGrp="1"/>
          </p:cNvSpPr>
          <p:nvPr>
            <p:ph type="sldNum" sz="quarter" idx="12"/>
          </p:nvPr>
        </p:nvSpPr>
        <p:spPr/>
        <p:txBody>
          <a:bodyPr/>
          <a:lstStyle/>
          <a:p>
            <a:fld id="{C22150D1-F9F4-4BA1-9404-779A35382010}" type="slidenum">
              <a:rPr lang="en-US" smtClean="0"/>
              <a:pPr/>
              <a:t>‹#›</a:t>
            </a:fld>
            <a:endParaRPr lang="en-US"/>
          </a:p>
        </p:txBody>
      </p:sp>
      <p:pic>
        <p:nvPicPr>
          <p:cNvPr id="7" name="Earth Glass against white,loop.wmv">
            <a:hlinkClick r:id="" action="ppaction://media"/>
            <a:extLst>
              <a:ext uri="{FF2B5EF4-FFF2-40B4-BE49-F238E27FC236}">
                <a16:creationId xmlns:a16="http://schemas.microsoft.com/office/drawing/2014/main" id="{2574B527-0DA6-34C3-5C30-262AE97E9B14}"/>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cstate="print"/>
          <a:stretch>
            <a:fillRect/>
          </a:stretch>
        </p:blipFill>
        <p:spPr>
          <a:xfrm>
            <a:off x="0" y="3563938"/>
            <a:ext cx="11339513" cy="7127875"/>
          </a:xfrm>
          <a:prstGeom prst="rect">
            <a:avLst/>
          </a:prstGeom>
        </p:spPr>
      </p:pic>
      <p:pic>
        <p:nvPicPr>
          <p:cNvPr id="8" name="Picture 7">
            <a:extLst>
              <a:ext uri="{FF2B5EF4-FFF2-40B4-BE49-F238E27FC236}">
                <a16:creationId xmlns:a16="http://schemas.microsoft.com/office/drawing/2014/main" id="{8919BB43-9319-EB06-C7ED-71D9BDA7649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5119350" cy="10691813"/>
          </a:xfrm>
          <a:prstGeom prst="rect">
            <a:avLst/>
          </a:prstGeom>
        </p:spPr>
      </p:pic>
    </p:spTree>
    <p:extLst>
      <p:ext uri="{BB962C8B-B14F-4D97-AF65-F5344CB8AC3E}">
        <p14:creationId xmlns:p14="http://schemas.microsoft.com/office/powerpoint/2010/main" val="297219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FBC7-B846-D985-541A-3F98169599BB}"/>
              </a:ext>
            </a:extLst>
          </p:cNvPr>
          <p:cNvSpPr>
            <a:spLocks noGrp="1"/>
          </p:cNvSpPr>
          <p:nvPr>
            <p:ph type="title"/>
          </p:nvPr>
        </p:nvSpPr>
        <p:spPr/>
        <p:txBody>
          <a:bodyPr/>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D77CD4B7-6CE5-7085-899E-5DA7120CC2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79CCA541-5697-B3D3-BB02-4125EAEB11EF}"/>
              </a:ext>
            </a:extLst>
          </p:cNvPr>
          <p:cNvSpPr>
            <a:spLocks noGrp="1"/>
          </p:cNvSpPr>
          <p:nvPr>
            <p:ph type="dt" sz="half" idx="10"/>
          </p:nvPr>
        </p:nvSpPr>
        <p:spPr/>
        <p:txBody>
          <a:bodyPr/>
          <a:lstStyle/>
          <a:p>
            <a:fld id="{F648C186-A52E-4EF0-BCE2-F037F35B13E2}" type="datetimeFigureOut">
              <a:rPr lang="en-US" smtClean="0"/>
              <a:pPr/>
              <a:t>10/22/2022</a:t>
            </a:fld>
            <a:endParaRPr lang="en-US"/>
          </a:p>
        </p:txBody>
      </p:sp>
      <p:sp>
        <p:nvSpPr>
          <p:cNvPr id="5" name="Footer Placeholder 4">
            <a:extLst>
              <a:ext uri="{FF2B5EF4-FFF2-40B4-BE49-F238E27FC236}">
                <a16:creationId xmlns:a16="http://schemas.microsoft.com/office/drawing/2014/main" id="{FBFAB529-EFD2-C4A7-2FE5-9C34E3987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4EB32-4158-C346-AE7C-E3FED4A01EDD}"/>
              </a:ext>
            </a:extLst>
          </p:cNvPr>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92987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32CB3-CFC8-ED25-5F41-052D35F191AF}"/>
              </a:ext>
            </a:extLst>
          </p:cNvPr>
          <p:cNvSpPr>
            <a:spLocks noGrp="1"/>
          </p:cNvSpPr>
          <p:nvPr>
            <p:ph type="title" orient="vert"/>
          </p:nvPr>
        </p:nvSpPr>
        <p:spPr>
          <a:xfrm>
            <a:off x="10819785" y="569240"/>
            <a:ext cx="3260110" cy="9060817"/>
          </a:xfrm>
        </p:spPr>
        <p:txBody>
          <a:bodyPr vert="eaVert"/>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3E70D098-2753-4534-F9B3-5AA5EAE8C3A3}"/>
              </a:ext>
            </a:extLst>
          </p:cNvPr>
          <p:cNvSpPr>
            <a:spLocks noGrp="1"/>
          </p:cNvSpPr>
          <p:nvPr>
            <p:ph type="body" orient="vert" idx="1"/>
          </p:nvPr>
        </p:nvSpPr>
        <p:spPr>
          <a:xfrm>
            <a:off x="1039455"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9EE64F1D-4C00-B135-5D72-49B604C580CC}"/>
              </a:ext>
            </a:extLst>
          </p:cNvPr>
          <p:cNvSpPr>
            <a:spLocks noGrp="1"/>
          </p:cNvSpPr>
          <p:nvPr>
            <p:ph type="dt" sz="half" idx="10"/>
          </p:nvPr>
        </p:nvSpPr>
        <p:spPr/>
        <p:txBody>
          <a:bodyPr/>
          <a:lstStyle/>
          <a:p>
            <a:fld id="{F648C186-A52E-4EF0-BCE2-F037F35B13E2}" type="datetimeFigureOut">
              <a:rPr lang="en-US" smtClean="0"/>
              <a:pPr/>
              <a:t>10/22/2022</a:t>
            </a:fld>
            <a:endParaRPr lang="en-US"/>
          </a:p>
        </p:txBody>
      </p:sp>
      <p:sp>
        <p:nvSpPr>
          <p:cNvPr id="5" name="Footer Placeholder 4">
            <a:extLst>
              <a:ext uri="{FF2B5EF4-FFF2-40B4-BE49-F238E27FC236}">
                <a16:creationId xmlns:a16="http://schemas.microsoft.com/office/drawing/2014/main" id="{C32CCCC0-8C5C-415C-E3F9-B9ADC3EAD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1AF12-E524-3207-913F-7ED695B93839}"/>
              </a:ext>
            </a:extLst>
          </p:cNvPr>
          <p:cNvSpPr>
            <a:spLocks noGrp="1"/>
          </p:cNvSpPr>
          <p:nvPr>
            <p:ph type="sldNum" sz="quarter" idx="12"/>
          </p:nvPr>
        </p:nvSpPr>
        <p:spPr/>
        <p:txBody>
          <a:bodyPr/>
          <a:lstStyle/>
          <a:p>
            <a:fld id="{C22150D1-F9F4-4BA1-9404-779A35382010}" type="slidenum">
              <a:rPr lang="en-US" smtClean="0"/>
              <a:pPr/>
              <a:t>‹#›</a:t>
            </a:fld>
            <a:endParaRPr lang="en-US"/>
          </a:p>
        </p:txBody>
      </p:sp>
      <p:pic>
        <p:nvPicPr>
          <p:cNvPr id="7" name="Earth Glass against white,loop.wmv">
            <a:hlinkClick r:id="" action="ppaction://media"/>
            <a:extLst>
              <a:ext uri="{FF2B5EF4-FFF2-40B4-BE49-F238E27FC236}">
                <a16:creationId xmlns:a16="http://schemas.microsoft.com/office/drawing/2014/main" id="{E67E2FBF-E2B4-5BC5-D8C3-0C143DB08B16}"/>
              </a:ext>
            </a:extLst>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8553450"/>
            <a:ext cx="3905832" cy="2138363"/>
          </a:xfrm>
          <a:prstGeom prst="rect">
            <a:avLst/>
          </a:prstGeom>
        </p:spPr>
      </p:pic>
      <p:pic>
        <p:nvPicPr>
          <p:cNvPr id="8" name="Picture 7">
            <a:extLst>
              <a:ext uri="{FF2B5EF4-FFF2-40B4-BE49-F238E27FC236}">
                <a16:creationId xmlns:a16="http://schemas.microsoft.com/office/drawing/2014/main" id="{853711BB-B41D-4431-6D49-BF2289DDCD6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75294"/>
          <a:stretch/>
        </p:blipFill>
        <p:spPr>
          <a:xfrm>
            <a:off x="0" y="8050308"/>
            <a:ext cx="15119350" cy="2641505"/>
          </a:xfrm>
          <a:prstGeom prst="rect">
            <a:avLst/>
          </a:prstGeom>
        </p:spPr>
      </p:pic>
    </p:spTree>
    <p:extLst>
      <p:ext uri="{BB962C8B-B14F-4D97-AF65-F5344CB8AC3E}">
        <p14:creationId xmlns:p14="http://schemas.microsoft.com/office/powerpoint/2010/main" val="356747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850F-DDD8-1696-3155-C430967F1B64}"/>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8A488308-943E-30CC-F2E4-CFA3967CB5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DF464F79-826A-E201-8B81-49FE684C7141}"/>
              </a:ext>
            </a:extLst>
          </p:cNvPr>
          <p:cNvSpPr>
            <a:spLocks noGrp="1"/>
          </p:cNvSpPr>
          <p:nvPr>
            <p:ph type="dt" sz="half" idx="10"/>
          </p:nvPr>
        </p:nvSpPr>
        <p:spPr/>
        <p:txBody>
          <a:bodyPr/>
          <a:lstStyle/>
          <a:p>
            <a:fld id="{F648C186-A52E-4EF0-BCE2-F037F35B13E2}" type="datetimeFigureOut">
              <a:rPr lang="en-US" smtClean="0"/>
              <a:pPr/>
              <a:t>10/22/2022</a:t>
            </a:fld>
            <a:endParaRPr lang="en-US"/>
          </a:p>
        </p:txBody>
      </p:sp>
      <p:sp>
        <p:nvSpPr>
          <p:cNvPr id="5" name="Footer Placeholder 4">
            <a:extLst>
              <a:ext uri="{FF2B5EF4-FFF2-40B4-BE49-F238E27FC236}">
                <a16:creationId xmlns:a16="http://schemas.microsoft.com/office/drawing/2014/main" id="{C197BA85-F1D6-AE77-4012-FE56C85FE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E12E8-7528-AA1B-B591-2ABF86A38928}"/>
              </a:ext>
            </a:extLst>
          </p:cNvPr>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133321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10CC-3287-6B69-89B7-084ABFF592B8}"/>
              </a:ext>
            </a:extLst>
          </p:cNvPr>
          <p:cNvSpPr>
            <a:spLocks noGrp="1"/>
          </p:cNvSpPr>
          <p:nvPr>
            <p:ph type="title"/>
          </p:nvPr>
        </p:nvSpPr>
        <p:spPr>
          <a:xfrm>
            <a:off x="1031581" y="2665530"/>
            <a:ext cx="13040439" cy="4447496"/>
          </a:xfrm>
        </p:spPr>
        <p:txBody>
          <a:bodyPr anchor="b"/>
          <a:lstStyle>
            <a:lvl1pPr>
              <a:defRPr sz="7441"/>
            </a:lvl1pPr>
          </a:lstStyle>
          <a:p>
            <a:r>
              <a:rPr lang="en-US"/>
              <a:t>Click to edit Master title style</a:t>
            </a:r>
            <a:endParaRPr lang="ar-EG"/>
          </a:p>
        </p:txBody>
      </p:sp>
      <p:sp>
        <p:nvSpPr>
          <p:cNvPr id="3" name="Text Placeholder 2">
            <a:extLst>
              <a:ext uri="{FF2B5EF4-FFF2-40B4-BE49-F238E27FC236}">
                <a16:creationId xmlns:a16="http://schemas.microsoft.com/office/drawing/2014/main" id="{1B83F198-ADF2-9C7B-C6F0-D59674EBD74F}"/>
              </a:ext>
            </a:extLst>
          </p:cNvPr>
          <p:cNvSpPr>
            <a:spLocks noGrp="1"/>
          </p:cNvSpPr>
          <p:nvPr>
            <p:ph type="body" idx="1"/>
          </p:nvPr>
        </p:nvSpPr>
        <p:spPr>
          <a:xfrm>
            <a:off x="1031581" y="7155102"/>
            <a:ext cx="13040439" cy="2338833"/>
          </a:xfrm>
        </p:spPr>
        <p:txBody>
          <a:bodyPr/>
          <a:lstStyle>
            <a:lvl1pPr marL="0" indent="0">
              <a:buNone/>
              <a:defRPr sz="2976">
                <a:solidFill>
                  <a:schemeClr val="tx1">
                    <a:tint val="75000"/>
                  </a:schemeClr>
                </a:solidFill>
              </a:defRPr>
            </a:lvl1pPr>
            <a:lvl2pPr marL="566974" indent="0">
              <a:buNone/>
              <a:defRPr sz="2480">
                <a:solidFill>
                  <a:schemeClr val="tx1">
                    <a:tint val="75000"/>
                  </a:schemeClr>
                </a:solidFill>
              </a:defRPr>
            </a:lvl2pPr>
            <a:lvl3pPr marL="1133947" indent="0">
              <a:buNone/>
              <a:defRPr sz="2232">
                <a:solidFill>
                  <a:schemeClr val="tx1">
                    <a:tint val="75000"/>
                  </a:schemeClr>
                </a:solidFill>
              </a:defRPr>
            </a:lvl3pPr>
            <a:lvl4pPr marL="1700921" indent="0">
              <a:buNone/>
              <a:defRPr sz="1984">
                <a:solidFill>
                  <a:schemeClr val="tx1">
                    <a:tint val="75000"/>
                  </a:schemeClr>
                </a:solidFill>
              </a:defRPr>
            </a:lvl4pPr>
            <a:lvl5pPr marL="2267895" indent="0">
              <a:buNone/>
              <a:defRPr sz="1984">
                <a:solidFill>
                  <a:schemeClr val="tx1">
                    <a:tint val="75000"/>
                  </a:schemeClr>
                </a:solidFill>
              </a:defRPr>
            </a:lvl5pPr>
            <a:lvl6pPr marL="2834869" indent="0">
              <a:buNone/>
              <a:defRPr sz="1984">
                <a:solidFill>
                  <a:schemeClr val="tx1">
                    <a:tint val="75000"/>
                  </a:schemeClr>
                </a:solidFill>
              </a:defRPr>
            </a:lvl6pPr>
            <a:lvl7pPr marL="3401842" indent="0">
              <a:buNone/>
              <a:defRPr sz="1984">
                <a:solidFill>
                  <a:schemeClr val="tx1">
                    <a:tint val="75000"/>
                  </a:schemeClr>
                </a:solidFill>
              </a:defRPr>
            </a:lvl7pPr>
            <a:lvl8pPr marL="3968816" indent="0">
              <a:buNone/>
              <a:defRPr sz="1984">
                <a:solidFill>
                  <a:schemeClr val="tx1">
                    <a:tint val="75000"/>
                  </a:schemeClr>
                </a:solidFill>
              </a:defRPr>
            </a:lvl8pPr>
            <a:lvl9pPr marL="4535790" indent="0">
              <a:buNone/>
              <a:defRPr sz="198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724F59-613A-8B2D-1B25-3F1F37E84B25}"/>
              </a:ext>
            </a:extLst>
          </p:cNvPr>
          <p:cNvSpPr>
            <a:spLocks noGrp="1"/>
          </p:cNvSpPr>
          <p:nvPr>
            <p:ph type="dt" sz="half" idx="10"/>
          </p:nvPr>
        </p:nvSpPr>
        <p:spPr/>
        <p:txBody>
          <a:bodyPr/>
          <a:lstStyle/>
          <a:p>
            <a:fld id="{F648C186-A52E-4EF0-BCE2-F037F35B13E2}" type="datetimeFigureOut">
              <a:rPr lang="en-US" smtClean="0"/>
              <a:pPr/>
              <a:t>10/22/2022</a:t>
            </a:fld>
            <a:endParaRPr lang="en-US"/>
          </a:p>
        </p:txBody>
      </p:sp>
      <p:sp>
        <p:nvSpPr>
          <p:cNvPr id="5" name="Footer Placeholder 4">
            <a:extLst>
              <a:ext uri="{FF2B5EF4-FFF2-40B4-BE49-F238E27FC236}">
                <a16:creationId xmlns:a16="http://schemas.microsoft.com/office/drawing/2014/main" id="{4725DF10-01CF-A5EB-8422-71F713D13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60176-3DF7-B7E6-6091-997AE92AA289}"/>
              </a:ext>
            </a:extLst>
          </p:cNvPr>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67562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7614-7C35-EFB8-39C0-A7675DEFB3E0}"/>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7253AAA6-A226-C98B-B091-3A9689754717}"/>
              </a:ext>
            </a:extLst>
          </p:cNvPr>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a:extLst>
              <a:ext uri="{FF2B5EF4-FFF2-40B4-BE49-F238E27FC236}">
                <a16:creationId xmlns:a16="http://schemas.microsoft.com/office/drawing/2014/main" id="{001EF945-D2A2-D41C-5DBF-80761935F987}"/>
              </a:ext>
            </a:extLst>
          </p:cNvPr>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a:extLst>
              <a:ext uri="{FF2B5EF4-FFF2-40B4-BE49-F238E27FC236}">
                <a16:creationId xmlns:a16="http://schemas.microsoft.com/office/drawing/2014/main" id="{71BC948A-F579-6303-E3CA-01D142C4DC2B}"/>
              </a:ext>
            </a:extLst>
          </p:cNvPr>
          <p:cNvSpPr>
            <a:spLocks noGrp="1"/>
          </p:cNvSpPr>
          <p:nvPr>
            <p:ph type="dt" sz="half" idx="10"/>
          </p:nvPr>
        </p:nvSpPr>
        <p:spPr/>
        <p:txBody>
          <a:bodyPr/>
          <a:lstStyle/>
          <a:p>
            <a:fld id="{F648C186-A52E-4EF0-BCE2-F037F35B13E2}" type="datetimeFigureOut">
              <a:rPr lang="en-US" smtClean="0"/>
              <a:pPr/>
              <a:t>10/22/2022</a:t>
            </a:fld>
            <a:endParaRPr lang="en-US"/>
          </a:p>
        </p:txBody>
      </p:sp>
      <p:sp>
        <p:nvSpPr>
          <p:cNvPr id="6" name="Footer Placeholder 5">
            <a:extLst>
              <a:ext uri="{FF2B5EF4-FFF2-40B4-BE49-F238E27FC236}">
                <a16:creationId xmlns:a16="http://schemas.microsoft.com/office/drawing/2014/main" id="{F66FB2E1-5A9E-B6AA-EBB6-9E3BD8F7A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6292E-26BA-784C-3A92-B5A4FA2620F1}"/>
              </a:ext>
            </a:extLst>
          </p:cNvPr>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61252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F03F-2198-1C98-14C4-C52F08CE6D41}"/>
              </a:ext>
            </a:extLst>
          </p:cNvPr>
          <p:cNvSpPr>
            <a:spLocks noGrp="1"/>
          </p:cNvSpPr>
          <p:nvPr>
            <p:ph type="title"/>
          </p:nvPr>
        </p:nvSpPr>
        <p:spPr>
          <a:xfrm>
            <a:off x="1041425" y="569241"/>
            <a:ext cx="13040439" cy="2066590"/>
          </a:xfrm>
        </p:spPr>
        <p:txBody>
          <a:bodyPr/>
          <a:lstStyle/>
          <a:p>
            <a:r>
              <a:rPr lang="en-US"/>
              <a:t>Click to edit Master title style</a:t>
            </a:r>
            <a:endParaRPr lang="ar-EG"/>
          </a:p>
        </p:txBody>
      </p:sp>
      <p:sp>
        <p:nvSpPr>
          <p:cNvPr id="3" name="Text Placeholder 2">
            <a:extLst>
              <a:ext uri="{FF2B5EF4-FFF2-40B4-BE49-F238E27FC236}">
                <a16:creationId xmlns:a16="http://schemas.microsoft.com/office/drawing/2014/main" id="{C6898559-5333-9A10-CDCC-8BCE8EAE6A70}"/>
              </a:ext>
            </a:extLst>
          </p:cNvPr>
          <p:cNvSpPr>
            <a:spLocks noGrp="1"/>
          </p:cNvSpPr>
          <p:nvPr>
            <p:ph type="body" idx="1"/>
          </p:nvPr>
        </p:nvSpPr>
        <p:spPr>
          <a:xfrm>
            <a:off x="1041425" y="2620980"/>
            <a:ext cx="63961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4" name="Content Placeholder 3">
            <a:extLst>
              <a:ext uri="{FF2B5EF4-FFF2-40B4-BE49-F238E27FC236}">
                <a16:creationId xmlns:a16="http://schemas.microsoft.com/office/drawing/2014/main" id="{31AF0552-138B-BC17-A9D2-EE739838EC7C}"/>
              </a:ext>
            </a:extLst>
          </p:cNvPr>
          <p:cNvSpPr>
            <a:spLocks noGrp="1"/>
          </p:cNvSpPr>
          <p:nvPr>
            <p:ph sz="half" idx="2"/>
          </p:nvPr>
        </p:nvSpPr>
        <p:spPr>
          <a:xfrm>
            <a:off x="1041425"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a:extLst>
              <a:ext uri="{FF2B5EF4-FFF2-40B4-BE49-F238E27FC236}">
                <a16:creationId xmlns:a16="http://schemas.microsoft.com/office/drawing/2014/main" id="{65C700D1-7412-7717-9E89-B08F99C522F4}"/>
              </a:ext>
            </a:extLst>
          </p:cNvPr>
          <p:cNvSpPr>
            <a:spLocks noGrp="1"/>
          </p:cNvSpPr>
          <p:nvPr>
            <p:ph type="body" sz="quarter" idx="3"/>
          </p:nvPr>
        </p:nvSpPr>
        <p:spPr>
          <a:xfrm>
            <a:off x="7654171" y="2620980"/>
            <a:ext cx="64276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6" name="Content Placeholder 5">
            <a:extLst>
              <a:ext uri="{FF2B5EF4-FFF2-40B4-BE49-F238E27FC236}">
                <a16:creationId xmlns:a16="http://schemas.microsoft.com/office/drawing/2014/main" id="{98AA656B-4020-F603-67A2-07FEF756F1B8}"/>
              </a:ext>
            </a:extLst>
          </p:cNvPr>
          <p:cNvSpPr>
            <a:spLocks noGrp="1"/>
          </p:cNvSpPr>
          <p:nvPr>
            <p:ph sz="quarter" idx="4"/>
          </p:nvPr>
        </p:nvSpPr>
        <p:spPr>
          <a:xfrm>
            <a:off x="7654171"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a:extLst>
              <a:ext uri="{FF2B5EF4-FFF2-40B4-BE49-F238E27FC236}">
                <a16:creationId xmlns:a16="http://schemas.microsoft.com/office/drawing/2014/main" id="{F49B505F-D217-8428-E47D-0D45A81A2EF8}"/>
              </a:ext>
            </a:extLst>
          </p:cNvPr>
          <p:cNvSpPr>
            <a:spLocks noGrp="1"/>
          </p:cNvSpPr>
          <p:nvPr>
            <p:ph type="dt" sz="half" idx="10"/>
          </p:nvPr>
        </p:nvSpPr>
        <p:spPr/>
        <p:txBody>
          <a:bodyPr/>
          <a:lstStyle/>
          <a:p>
            <a:fld id="{F648C186-A52E-4EF0-BCE2-F037F35B13E2}" type="datetimeFigureOut">
              <a:rPr lang="en-US" smtClean="0"/>
              <a:pPr/>
              <a:t>10/22/2022</a:t>
            </a:fld>
            <a:endParaRPr lang="en-US"/>
          </a:p>
        </p:txBody>
      </p:sp>
      <p:sp>
        <p:nvSpPr>
          <p:cNvPr id="8" name="Footer Placeholder 7">
            <a:extLst>
              <a:ext uri="{FF2B5EF4-FFF2-40B4-BE49-F238E27FC236}">
                <a16:creationId xmlns:a16="http://schemas.microsoft.com/office/drawing/2014/main" id="{E778B250-F05D-0B29-7CF5-46027A5EFF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755540-EB60-0965-AA1D-697A0BBBACE0}"/>
              </a:ext>
            </a:extLst>
          </p:cNvPr>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03430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BCDA-2C5C-5E80-B0E6-6DC71AE5EA8F}"/>
              </a:ext>
            </a:extLst>
          </p:cNvPr>
          <p:cNvSpPr>
            <a:spLocks noGrp="1"/>
          </p:cNvSpPr>
          <p:nvPr>
            <p:ph type="title"/>
          </p:nvPr>
        </p:nvSpPr>
        <p:spPr/>
        <p:txBody>
          <a:bodyPr/>
          <a:lstStyle/>
          <a:p>
            <a:r>
              <a:rPr lang="en-US"/>
              <a:t>Click to edit Master title style</a:t>
            </a:r>
            <a:endParaRPr lang="ar-EG"/>
          </a:p>
        </p:txBody>
      </p:sp>
      <p:sp>
        <p:nvSpPr>
          <p:cNvPr id="3" name="Date Placeholder 2">
            <a:extLst>
              <a:ext uri="{FF2B5EF4-FFF2-40B4-BE49-F238E27FC236}">
                <a16:creationId xmlns:a16="http://schemas.microsoft.com/office/drawing/2014/main" id="{32A3343A-C022-2200-F7A5-69DFE512EA2F}"/>
              </a:ext>
            </a:extLst>
          </p:cNvPr>
          <p:cNvSpPr>
            <a:spLocks noGrp="1"/>
          </p:cNvSpPr>
          <p:nvPr>
            <p:ph type="dt" sz="half" idx="10"/>
          </p:nvPr>
        </p:nvSpPr>
        <p:spPr/>
        <p:txBody>
          <a:bodyPr/>
          <a:lstStyle/>
          <a:p>
            <a:fld id="{F648C186-A52E-4EF0-BCE2-F037F35B13E2}" type="datetimeFigureOut">
              <a:rPr lang="en-US" smtClean="0"/>
              <a:pPr/>
              <a:t>10/22/2022</a:t>
            </a:fld>
            <a:endParaRPr lang="en-US"/>
          </a:p>
        </p:txBody>
      </p:sp>
      <p:sp>
        <p:nvSpPr>
          <p:cNvPr id="4" name="Footer Placeholder 3">
            <a:extLst>
              <a:ext uri="{FF2B5EF4-FFF2-40B4-BE49-F238E27FC236}">
                <a16:creationId xmlns:a16="http://schemas.microsoft.com/office/drawing/2014/main" id="{2883C2EA-E2A0-FF6D-E253-9D5173191F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8D37D7-C20F-BC51-E109-84B75F049EDF}"/>
              </a:ext>
            </a:extLst>
          </p:cNvPr>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73409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3ECF4-27AC-BAE1-6E60-30BCD6AAD381}"/>
              </a:ext>
            </a:extLst>
          </p:cNvPr>
          <p:cNvSpPr>
            <a:spLocks noGrp="1"/>
          </p:cNvSpPr>
          <p:nvPr>
            <p:ph type="dt" sz="half" idx="10"/>
          </p:nvPr>
        </p:nvSpPr>
        <p:spPr/>
        <p:txBody>
          <a:bodyPr/>
          <a:lstStyle/>
          <a:p>
            <a:fld id="{F648C186-A52E-4EF0-BCE2-F037F35B13E2}" type="datetimeFigureOut">
              <a:rPr lang="en-US" smtClean="0"/>
              <a:pPr/>
              <a:t>10/22/2022</a:t>
            </a:fld>
            <a:endParaRPr lang="en-US"/>
          </a:p>
        </p:txBody>
      </p:sp>
      <p:sp>
        <p:nvSpPr>
          <p:cNvPr id="3" name="Footer Placeholder 2">
            <a:extLst>
              <a:ext uri="{FF2B5EF4-FFF2-40B4-BE49-F238E27FC236}">
                <a16:creationId xmlns:a16="http://schemas.microsoft.com/office/drawing/2014/main" id="{BF27EB88-7894-2C2C-7E76-A521A7E56C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7F0711-9DC5-3648-0F30-E612E0172B3F}"/>
              </a:ext>
            </a:extLst>
          </p:cNvPr>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77795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D8F0-59AE-4190-163B-7C40CF2BE8AF}"/>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endParaRPr lang="ar-EG"/>
          </a:p>
        </p:txBody>
      </p:sp>
      <p:sp>
        <p:nvSpPr>
          <p:cNvPr id="3" name="Content Placeholder 2">
            <a:extLst>
              <a:ext uri="{FF2B5EF4-FFF2-40B4-BE49-F238E27FC236}">
                <a16:creationId xmlns:a16="http://schemas.microsoft.com/office/drawing/2014/main" id="{44310A5E-9DA2-8F10-00EC-31ABA24BB8CB}"/>
              </a:ext>
            </a:extLst>
          </p:cNvPr>
          <p:cNvSpPr>
            <a:spLocks noGrp="1"/>
          </p:cNvSpPr>
          <p:nvPr>
            <p:ph idx="1"/>
          </p:nvPr>
        </p:nvSpPr>
        <p:spPr>
          <a:xfrm>
            <a:off x="6427693" y="1539424"/>
            <a:ext cx="7654171" cy="7598117"/>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a:extLst>
              <a:ext uri="{FF2B5EF4-FFF2-40B4-BE49-F238E27FC236}">
                <a16:creationId xmlns:a16="http://schemas.microsoft.com/office/drawing/2014/main" id="{33871524-A124-1052-992D-CB34548F1DE5}"/>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411F2F91-3E27-F62C-FD15-0CC5C3999F16}"/>
              </a:ext>
            </a:extLst>
          </p:cNvPr>
          <p:cNvSpPr>
            <a:spLocks noGrp="1"/>
          </p:cNvSpPr>
          <p:nvPr>
            <p:ph type="dt" sz="half" idx="10"/>
          </p:nvPr>
        </p:nvSpPr>
        <p:spPr/>
        <p:txBody>
          <a:bodyPr/>
          <a:lstStyle/>
          <a:p>
            <a:fld id="{F648C186-A52E-4EF0-BCE2-F037F35B13E2}" type="datetimeFigureOut">
              <a:rPr lang="en-US" smtClean="0"/>
              <a:pPr/>
              <a:t>10/22/2022</a:t>
            </a:fld>
            <a:endParaRPr lang="en-US"/>
          </a:p>
        </p:txBody>
      </p:sp>
      <p:sp>
        <p:nvSpPr>
          <p:cNvPr id="6" name="Footer Placeholder 5">
            <a:extLst>
              <a:ext uri="{FF2B5EF4-FFF2-40B4-BE49-F238E27FC236}">
                <a16:creationId xmlns:a16="http://schemas.microsoft.com/office/drawing/2014/main" id="{A0709865-73D1-A825-48FC-0E513B9CF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60110-BC2D-83EB-B221-F29C64131595}"/>
              </a:ext>
            </a:extLst>
          </p:cNvPr>
          <p:cNvSpPr>
            <a:spLocks noGrp="1"/>
          </p:cNvSpPr>
          <p:nvPr>
            <p:ph type="sldNum" sz="quarter" idx="12"/>
          </p:nvPr>
        </p:nvSpPr>
        <p:spPr/>
        <p:txBody>
          <a:bodyPr/>
          <a:lstStyle/>
          <a:p>
            <a:fld id="{C22150D1-F9F4-4BA1-9404-779A35382010}" type="slidenum">
              <a:rPr lang="en-US" smtClean="0"/>
              <a:pPr/>
              <a:t>‹#›</a:t>
            </a:fld>
            <a:endParaRPr lang="en-US"/>
          </a:p>
        </p:txBody>
      </p:sp>
      <p:pic>
        <p:nvPicPr>
          <p:cNvPr id="8" name="Earth Glass against white,loop.wmv">
            <a:hlinkClick r:id="" action="ppaction://media"/>
            <a:extLst>
              <a:ext uri="{FF2B5EF4-FFF2-40B4-BE49-F238E27FC236}">
                <a16:creationId xmlns:a16="http://schemas.microsoft.com/office/drawing/2014/main" id="{36485060-00BF-7B5E-4B4C-D35129D2B192}"/>
              </a:ext>
            </a:extLst>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8553450"/>
            <a:ext cx="3905832" cy="2138363"/>
          </a:xfrm>
          <a:prstGeom prst="rect">
            <a:avLst/>
          </a:prstGeom>
        </p:spPr>
      </p:pic>
      <p:pic>
        <p:nvPicPr>
          <p:cNvPr id="9" name="Picture 8">
            <a:extLst>
              <a:ext uri="{FF2B5EF4-FFF2-40B4-BE49-F238E27FC236}">
                <a16:creationId xmlns:a16="http://schemas.microsoft.com/office/drawing/2014/main" id="{136F76A2-E94D-DD1A-904F-9D1381BE0B8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75294"/>
          <a:stretch/>
        </p:blipFill>
        <p:spPr>
          <a:xfrm>
            <a:off x="0" y="8050308"/>
            <a:ext cx="15119350" cy="2641505"/>
          </a:xfrm>
          <a:prstGeom prst="rect">
            <a:avLst/>
          </a:prstGeom>
        </p:spPr>
      </p:pic>
    </p:spTree>
    <p:extLst>
      <p:ext uri="{BB962C8B-B14F-4D97-AF65-F5344CB8AC3E}">
        <p14:creationId xmlns:p14="http://schemas.microsoft.com/office/powerpoint/2010/main" val="358564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repeatCount="indefinite"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D160-568A-43EC-BF82-C31FDA65A380}"/>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endParaRPr lang="ar-EG"/>
          </a:p>
        </p:txBody>
      </p:sp>
      <p:sp>
        <p:nvSpPr>
          <p:cNvPr id="3" name="Picture Placeholder 2">
            <a:extLst>
              <a:ext uri="{FF2B5EF4-FFF2-40B4-BE49-F238E27FC236}">
                <a16:creationId xmlns:a16="http://schemas.microsoft.com/office/drawing/2014/main" id="{8CFF5CBE-FFED-A496-F9B1-A8F9E9DB4A12}"/>
              </a:ext>
            </a:extLst>
          </p:cNvPr>
          <p:cNvSpPr>
            <a:spLocks noGrp="1"/>
          </p:cNvSpPr>
          <p:nvPr>
            <p:ph type="pic" idx="1"/>
          </p:nvPr>
        </p:nvSpPr>
        <p:spPr>
          <a:xfrm>
            <a:off x="6427693" y="1539424"/>
            <a:ext cx="7654171" cy="7598117"/>
          </a:xfrm>
        </p:spPr>
        <p:txBody>
          <a:bodyPr/>
          <a:lstStyle>
            <a:lvl1pPr marL="0" indent="0">
              <a:buNone/>
              <a:defRPr sz="3968"/>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endParaRPr lang="ar-EG"/>
          </a:p>
        </p:txBody>
      </p:sp>
      <p:sp>
        <p:nvSpPr>
          <p:cNvPr id="4" name="Text Placeholder 3">
            <a:extLst>
              <a:ext uri="{FF2B5EF4-FFF2-40B4-BE49-F238E27FC236}">
                <a16:creationId xmlns:a16="http://schemas.microsoft.com/office/drawing/2014/main" id="{46932FED-CC63-7D54-0B98-FFB9B63A4C98}"/>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EC686EAC-00DA-E9F6-C3C5-66EA31810DBF}"/>
              </a:ext>
            </a:extLst>
          </p:cNvPr>
          <p:cNvSpPr>
            <a:spLocks noGrp="1"/>
          </p:cNvSpPr>
          <p:nvPr>
            <p:ph type="dt" sz="half" idx="10"/>
          </p:nvPr>
        </p:nvSpPr>
        <p:spPr/>
        <p:txBody>
          <a:bodyPr/>
          <a:lstStyle/>
          <a:p>
            <a:fld id="{F648C186-A52E-4EF0-BCE2-F037F35B13E2}" type="datetimeFigureOut">
              <a:rPr lang="en-US" smtClean="0"/>
              <a:pPr/>
              <a:t>10/22/2022</a:t>
            </a:fld>
            <a:endParaRPr lang="en-US"/>
          </a:p>
        </p:txBody>
      </p:sp>
      <p:sp>
        <p:nvSpPr>
          <p:cNvPr id="6" name="Footer Placeholder 5">
            <a:extLst>
              <a:ext uri="{FF2B5EF4-FFF2-40B4-BE49-F238E27FC236}">
                <a16:creationId xmlns:a16="http://schemas.microsoft.com/office/drawing/2014/main" id="{D36326D1-3A29-9B8C-1132-76FC9243B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81B7F-EE86-63D9-4E46-051AA43916DC}"/>
              </a:ext>
            </a:extLst>
          </p:cNvPr>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43951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ED3C1-2938-164F-9B89-8A03788651AB}"/>
              </a:ext>
            </a:extLst>
          </p:cNvPr>
          <p:cNvSpPr>
            <a:spLocks noGrp="1"/>
          </p:cNvSpPr>
          <p:nvPr>
            <p:ph type="title"/>
          </p:nvPr>
        </p:nvSpPr>
        <p:spPr>
          <a:xfrm>
            <a:off x="1039456" y="569241"/>
            <a:ext cx="13040439" cy="2066590"/>
          </a:xfrm>
          <a:prstGeom prst="rect">
            <a:avLst/>
          </a:prstGeom>
        </p:spPr>
        <p:txBody>
          <a:bodyPr vert="horz" lIns="91440" tIns="45720" rIns="91440" bIns="45720" rtlCol="0" anchor="ctr">
            <a:normAutofit/>
          </a:bodyPr>
          <a:lstStyle/>
          <a:p>
            <a:r>
              <a:rPr lang="en-US"/>
              <a:t>Click to edit Master title style</a:t>
            </a:r>
            <a:endParaRPr lang="ar-EG"/>
          </a:p>
        </p:txBody>
      </p:sp>
      <p:sp>
        <p:nvSpPr>
          <p:cNvPr id="3" name="Text Placeholder 2">
            <a:extLst>
              <a:ext uri="{FF2B5EF4-FFF2-40B4-BE49-F238E27FC236}">
                <a16:creationId xmlns:a16="http://schemas.microsoft.com/office/drawing/2014/main" id="{E80458F7-AB9A-2F39-F1A9-1DF6F0761E80}"/>
              </a:ext>
            </a:extLst>
          </p:cNvPr>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61784DFB-F08D-5440-03A2-14D8F29735B8}"/>
              </a:ext>
            </a:extLst>
          </p:cNvPr>
          <p:cNvSpPr>
            <a:spLocks noGrp="1"/>
          </p:cNvSpPr>
          <p:nvPr>
            <p:ph type="dt" sz="half" idx="2"/>
          </p:nvPr>
        </p:nvSpPr>
        <p:spPr>
          <a:xfrm>
            <a:off x="1039455" y="9909727"/>
            <a:ext cx="3401854" cy="569240"/>
          </a:xfrm>
          <a:prstGeom prst="rect">
            <a:avLst/>
          </a:prstGeom>
        </p:spPr>
        <p:txBody>
          <a:bodyPr vert="horz" lIns="91440" tIns="45720" rIns="91440" bIns="45720" rtlCol="0" anchor="ctr"/>
          <a:lstStyle>
            <a:lvl1pPr algn="r">
              <a:defRPr sz="1488">
                <a:solidFill>
                  <a:schemeClr val="tx1">
                    <a:tint val="75000"/>
                  </a:schemeClr>
                </a:solidFill>
              </a:defRPr>
            </a:lvl1pPr>
          </a:lstStyle>
          <a:p>
            <a:fld id="{F648C186-A52E-4EF0-BCE2-F037F35B13E2}" type="datetimeFigureOut">
              <a:rPr lang="en-US" smtClean="0"/>
              <a:pPr/>
              <a:t>10/22/2022</a:t>
            </a:fld>
            <a:endParaRPr lang="en-US"/>
          </a:p>
        </p:txBody>
      </p:sp>
      <p:sp>
        <p:nvSpPr>
          <p:cNvPr id="5" name="Footer Placeholder 4">
            <a:extLst>
              <a:ext uri="{FF2B5EF4-FFF2-40B4-BE49-F238E27FC236}">
                <a16:creationId xmlns:a16="http://schemas.microsoft.com/office/drawing/2014/main" id="{C6604FB4-8B0D-31FE-5597-84572CDA772B}"/>
              </a:ext>
            </a:extLst>
          </p:cNvPr>
          <p:cNvSpPr>
            <a:spLocks noGrp="1"/>
          </p:cNvSpPr>
          <p:nvPr>
            <p:ph type="ftr" sz="quarter" idx="3"/>
          </p:nvPr>
        </p:nvSpPr>
        <p:spPr>
          <a:xfrm>
            <a:off x="5008285" y="9909727"/>
            <a:ext cx="5102781" cy="569240"/>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9C1730-BCE7-8BB0-0BF8-5EA1EC114CBA}"/>
              </a:ext>
            </a:extLst>
          </p:cNvPr>
          <p:cNvSpPr>
            <a:spLocks noGrp="1"/>
          </p:cNvSpPr>
          <p:nvPr>
            <p:ph type="sldNum" sz="quarter" idx="4"/>
          </p:nvPr>
        </p:nvSpPr>
        <p:spPr>
          <a:xfrm>
            <a:off x="10678041" y="9909727"/>
            <a:ext cx="3401854" cy="569240"/>
          </a:xfrm>
          <a:prstGeom prst="rect">
            <a:avLst/>
          </a:prstGeom>
        </p:spPr>
        <p:txBody>
          <a:bodyPr vert="horz" lIns="91440" tIns="45720" rIns="91440" bIns="45720" rtlCol="0" anchor="ctr"/>
          <a:lstStyle>
            <a:lvl1pPr algn="l">
              <a:defRPr sz="1488">
                <a:solidFill>
                  <a:schemeClr val="tx1">
                    <a:tint val="75000"/>
                  </a:schemeClr>
                </a:solidFill>
              </a:defRPr>
            </a:lvl1pPr>
          </a:lstStyle>
          <a:p>
            <a:fld id="{C22150D1-F9F4-4BA1-9404-779A35382010}" type="slidenum">
              <a:rPr lang="en-US" smtClean="0"/>
              <a:pPr/>
              <a:t>‹#›</a:t>
            </a:fld>
            <a:endParaRPr lang="en-US"/>
          </a:p>
        </p:txBody>
      </p:sp>
    </p:spTree>
    <p:extLst>
      <p:ext uri="{BB962C8B-B14F-4D97-AF65-F5344CB8AC3E}">
        <p14:creationId xmlns:p14="http://schemas.microsoft.com/office/powerpoint/2010/main" val="1927200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33947"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87" indent="-283487" algn="l" defTabSz="1133947"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ar-EG"/>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7983" y="1385466"/>
            <a:ext cx="14363383" cy="1646399"/>
          </a:xfrm>
        </p:spPr>
        <p:txBody>
          <a:bodyPr/>
          <a:lstStyle/>
          <a:p>
            <a:pPr algn="ctr"/>
            <a:r>
              <a:rPr lang="en-US" dirty="0">
                <a:solidFill>
                  <a:srgbClr val="00B050"/>
                </a:solidFill>
              </a:rPr>
              <a:t>Founder Profile</a:t>
            </a:r>
          </a:p>
        </p:txBody>
      </p:sp>
      <p:sp>
        <p:nvSpPr>
          <p:cNvPr id="7" name="Content Placeholder 6"/>
          <p:cNvSpPr>
            <a:spLocks noGrp="1"/>
          </p:cNvSpPr>
          <p:nvPr>
            <p:ph sz="half" idx="1"/>
          </p:nvPr>
        </p:nvSpPr>
        <p:spPr>
          <a:xfrm>
            <a:off x="1066745" y="3123785"/>
            <a:ext cx="6198934" cy="7056102"/>
          </a:xfrm>
        </p:spPr>
        <p:txBody>
          <a:bodyPr>
            <a:normAutofit fontScale="77500" lnSpcReduction="20000"/>
          </a:bodyPr>
          <a:lstStyle/>
          <a:p>
            <a:pPr algn="just"/>
            <a:r>
              <a:rPr lang="en-US" b="1" dirty="0"/>
              <a:t>Hossam Youssef, Founder and CEO, Owner of a 70%-stake:</a:t>
            </a:r>
          </a:p>
          <a:p>
            <a:pPr algn="just">
              <a:buFont typeface="Courier New" pitchFamily="49" charset="0"/>
              <a:buChar char="o"/>
            </a:pPr>
            <a:r>
              <a:rPr lang="en-US" dirty="0"/>
              <a:t>Mr. Youssef is an Egyptian citizen, holding a BA in Economics from Cairo University 1993.</a:t>
            </a:r>
          </a:p>
          <a:p>
            <a:pPr algn="just">
              <a:buFont typeface="Courier New" pitchFamily="49" charset="0"/>
              <a:buChar char="o"/>
            </a:pPr>
            <a:r>
              <a:rPr lang="en-US" dirty="0"/>
              <a:t>Mr. Youssef participated in the establishment of EFG-Hermes, where he spent around 11 years. His last position was Brokerage’s Vice President.</a:t>
            </a:r>
          </a:p>
          <a:p>
            <a:pPr algn="just">
              <a:buFont typeface="Courier New" pitchFamily="49" charset="0"/>
              <a:buChar char="o"/>
            </a:pPr>
            <a:r>
              <a:rPr lang="en-US" dirty="0"/>
              <a:t>In 2006 he initiated and held the position of the Managing Director of Pharos Securities.</a:t>
            </a:r>
          </a:p>
          <a:p>
            <a:pPr algn="just">
              <a:buFont typeface="Courier New" pitchFamily="49" charset="0"/>
              <a:buChar char="o"/>
            </a:pPr>
            <a:r>
              <a:rPr lang="en-US" dirty="0"/>
              <a:t>Mr. Youssef switched his career to industry in 2007 based on his belief that industry is one of the best long term career planning areas.</a:t>
            </a:r>
          </a:p>
          <a:p>
            <a:pPr algn="just">
              <a:buFont typeface="Courier New" pitchFamily="49" charset="0"/>
              <a:buChar char="o"/>
            </a:pPr>
            <a:r>
              <a:rPr lang="en-US" dirty="0"/>
              <a:t>Based on the studies, Mr. Youssef decided to choose the renewable energy industry, which is currently the trend for environmentally friendly new resources of energy worldwide.</a:t>
            </a:r>
          </a:p>
        </p:txBody>
      </p:sp>
      <p:pic>
        <p:nvPicPr>
          <p:cNvPr id="3076" name="Picture 4"/>
          <p:cNvPicPr>
            <a:picLocks noGrp="1" noChangeAspect="1" noChangeArrowheads="1"/>
          </p:cNvPicPr>
          <p:nvPr>
            <p:ph sz="half" idx="2"/>
          </p:nvPr>
        </p:nvPicPr>
        <p:blipFill>
          <a:blip r:embed="rId2" cstate="print"/>
          <a:stretch>
            <a:fillRect/>
          </a:stretch>
        </p:blipFill>
        <p:spPr bwMode="auto">
          <a:xfrm>
            <a:off x="8207747" y="4526433"/>
            <a:ext cx="5844858" cy="4250806"/>
          </a:xfrm>
          <a:prstGeom prst="rect">
            <a:avLst/>
          </a:prstGeom>
          <a:noFill/>
          <a:ln w="9525">
            <a:noFill/>
            <a:miter lim="800000"/>
            <a:headEnd/>
            <a:tailEnd/>
          </a:ln>
          <a:effectLst/>
        </p:spPr>
      </p:pic>
    </p:spTree>
    <p:extLst>
      <p:ext uri="{BB962C8B-B14F-4D97-AF65-F5344CB8AC3E}">
        <p14:creationId xmlns:p14="http://schemas.microsoft.com/office/powerpoint/2010/main" val="985987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41" y="1396794"/>
            <a:ext cx="14363383" cy="1646399"/>
          </a:xfrm>
        </p:spPr>
        <p:txBody>
          <a:bodyPr>
            <a:normAutofit/>
          </a:bodyPr>
          <a:lstStyle/>
          <a:p>
            <a:pPr algn="ctr"/>
            <a:r>
              <a:rPr lang="en-US" dirty="0">
                <a:solidFill>
                  <a:srgbClr val="00B050"/>
                </a:solidFill>
              </a:rPr>
              <a:t>UC Land Reclamation Fact Sheet</a:t>
            </a:r>
          </a:p>
        </p:txBody>
      </p:sp>
      <p:sp>
        <p:nvSpPr>
          <p:cNvPr id="3" name="Content Placeholder 2"/>
          <p:cNvSpPr>
            <a:spLocks noGrp="1"/>
          </p:cNvSpPr>
          <p:nvPr>
            <p:ph sz="half" idx="1"/>
          </p:nvPr>
        </p:nvSpPr>
        <p:spPr>
          <a:xfrm>
            <a:off x="697395" y="2963624"/>
            <a:ext cx="9037127" cy="8130289"/>
          </a:xfrm>
        </p:spPr>
        <p:txBody>
          <a:bodyPr>
            <a:normAutofit/>
          </a:bodyPr>
          <a:lstStyle/>
          <a:p>
            <a:pPr>
              <a:buNone/>
            </a:pPr>
            <a:r>
              <a:rPr lang="en-US" sz="2183" b="1" dirty="0"/>
              <a:t>Purpose</a:t>
            </a:r>
          </a:p>
          <a:p>
            <a:r>
              <a:rPr lang="en-US" sz="2183" dirty="0"/>
              <a:t>In 2007 Establishing and operating a plant for recycling agricultural and non agricultural wastes.</a:t>
            </a:r>
          </a:p>
          <a:p>
            <a:r>
              <a:rPr lang="en-US" sz="2183" dirty="0"/>
              <a:t>The Company uses wood scrap, saw dust and different agricultural wastes to produce an alternative clean and environmentally friendly source of energy for both residential and industrial use.</a:t>
            </a:r>
          </a:p>
          <a:p>
            <a:pPr algn="just">
              <a:buNone/>
            </a:pPr>
            <a:r>
              <a:rPr lang="en-US" sz="2183" b="1" dirty="0"/>
              <a:t>Capital</a:t>
            </a:r>
          </a:p>
          <a:p>
            <a:pPr algn="just"/>
            <a:r>
              <a:rPr lang="en-US" sz="2183" dirty="0"/>
              <a:t>The Company’s Total investment is 20 million EGP.</a:t>
            </a:r>
          </a:p>
          <a:p>
            <a:pPr algn="just">
              <a:buNone/>
            </a:pPr>
            <a:r>
              <a:rPr lang="en-US" sz="2183" b="1" dirty="0"/>
              <a:t>Production Facilities :</a:t>
            </a:r>
          </a:p>
          <a:p>
            <a:pPr algn="just"/>
            <a:r>
              <a:rPr lang="en-US" sz="2183" dirty="0"/>
              <a:t>The factory located in the industrial zone of </a:t>
            </a:r>
            <a:r>
              <a:rPr lang="en-US" sz="2183" dirty="0" err="1"/>
              <a:t>Bayad</a:t>
            </a:r>
            <a:r>
              <a:rPr lang="en-US" sz="2183" dirty="0"/>
              <a:t> El-Arab, </a:t>
            </a:r>
            <a:r>
              <a:rPr lang="en-US" sz="2183" dirty="0" err="1"/>
              <a:t>Bani</a:t>
            </a:r>
            <a:r>
              <a:rPr lang="en-US" sz="2183" dirty="0"/>
              <a:t>-Suef.  Land area is 27900 m². </a:t>
            </a:r>
          </a:p>
          <a:p>
            <a:pPr algn="just"/>
            <a:r>
              <a:rPr lang="en-US" sz="2183" dirty="0"/>
              <a:t>All the production line is of Italian origin. Its annual capacity is 20,000 tons of Wood Pellets.</a:t>
            </a:r>
          </a:p>
          <a:p>
            <a:pPr algn="just"/>
            <a:r>
              <a:rPr lang="en-US" sz="2183" dirty="0"/>
              <a:t>This factory is the first one to be established in Africa and the MEA Region. Latterly, It was the first certified En-Plus factory as well. </a:t>
            </a:r>
          </a:p>
          <a:p>
            <a:pPr algn="just"/>
            <a:r>
              <a:rPr lang="en-US" sz="2183" dirty="0"/>
              <a:t>In 2016 we added a separate line for producing Crushed Olive seeds which is the first one in Egypt. All its production are exported while the fines are sold as animal feed.  We are increasing the capacity to reach 10 K tons per year. </a:t>
            </a:r>
          </a:p>
        </p:txBody>
      </p:sp>
      <p:pic>
        <p:nvPicPr>
          <p:cNvPr id="7" name="Picture 2" descr="C:\Documents and Settings\Hossam\My Documents\Projects\Cotton Stalks\new Presentation\hppscan5.jpg"/>
          <p:cNvPicPr>
            <a:picLocks noGrp="1" noChangeAspect="1" noChangeArrowheads="1"/>
          </p:cNvPicPr>
          <p:nvPr>
            <p:ph sz="half" idx="2"/>
          </p:nvPr>
        </p:nvPicPr>
        <p:blipFill>
          <a:blip r:embed="rId2" cstate="print"/>
          <a:stretch>
            <a:fillRect/>
          </a:stretch>
        </p:blipFill>
        <p:spPr bwMode="auto">
          <a:xfrm>
            <a:off x="10670032" y="3401690"/>
            <a:ext cx="3749040" cy="3672408"/>
          </a:xfrm>
          <a:prstGeom prst="rect">
            <a:avLst/>
          </a:prstGeom>
          <a:noFill/>
        </p:spPr>
      </p:pic>
    </p:spTree>
    <p:extLst>
      <p:ext uri="{BB962C8B-B14F-4D97-AF65-F5344CB8AC3E}">
        <p14:creationId xmlns:p14="http://schemas.microsoft.com/office/powerpoint/2010/main" val="305635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83" y="1673498"/>
            <a:ext cx="14363383" cy="1646399"/>
          </a:xfrm>
        </p:spPr>
        <p:txBody>
          <a:bodyPr>
            <a:normAutofit/>
          </a:bodyPr>
          <a:lstStyle/>
          <a:p>
            <a:pPr algn="ctr"/>
            <a:r>
              <a:rPr lang="en-US" sz="6600" dirty="0">
                <a:solidFill>
                  <a:srgbClr val="00B050"/>
                </a:solidFill>
              </a:rPr>
              <a:t>UC Wood Recycling Fact Sheet</a:t>
            </a:r>
          </a:p>
        </p:txBody>
      </p:sp>
      <p:sp>
        <p:nvSpPr>
          <p:cNvPr id="3" name="Content Placeholder 2"/>
          <p:cNvSpPr>
            <a:spLocks noGrp="1"/>
          </p:cNvSpPr>
          <p:nvPr>
            <p:ph sz="half" idx="1"/>
          </p:nvPr>
        </p:nvSpPr>
        <p:spPr>
          <a:xfrm>
            <a:off x="862931" y="2995645"/>
            <a:ext cx="8018916" cy="7684794"/>
          </a:xfrm>
        </p:spPr>
        <p:txBody>
          <a:bodyPr>
            <a:normAutofit/>
          </a:bodyPr>
          <a:lstStyle/>
          <a:p>
            <a:pPr>
              <a:buNone/>
            </a:pPr>
            <a:r>
              <a:rPr lang="en-US" sz="1800" b="1" dirty="0"/>
              <a:t>Purpose</a:t>
            </a:r>
          </a:p>
          <a:p>
            <a:r>
              <a:rPr lang="en-US" sz="1800" dirty="0"/>
              <a:t>In 2010 Establishing and operating a plant for recycling agricultural and non agricultural wastes.</a:t>
            </a:r>
          </a:p>
          <a:p>
            <a:r>
              <a:rPr lang="en-US" sz="1800" dirty="0"/>
              <a:t>The Company uses wood scrap, saw dust and different agricultural wastes to produce an alternative clean and environmentally friendly source of energy for both residential and industrial use.</a:t>
            </a:r>
          </a:p>
          <a:p>
            <a:pPr algn="just">
              <a:buNone/>
            </a:pPr>
            <a:r>
              <a:rPr lang="en-US" sz="1800" b="1" dirty="0"/>
              <a:t>Capital </a:t>
            </a:r>
          </a:p>
          <a:p>
            <a:pPr algn="just"/>
            <a:r>
              <a:rPr lang="en-US" sz="1800" dirty="0"/>
              <a:t>The Company’s investment is 25 Million EGP. </a:t>
            </a:r>
          </a:p>
          <a:p>
            <a:pPr algn="just"/>
            <a:r>
              <a:rPr lang="en-US" sz="1800" dirty="0"/>
              <a:t>United Company for Land Reclamation &amp; Agro Industries owns 99 % of this company’s shares.</a:t>
            </a:r>
          </a:p>
          <a:p>
            <a:pPr algn="just">
              <a:buNone/>
            </a:pPr>
            <a:r>
              <a:rPr lang="en-US" sz="1800" b="1" dirty="0"/>
              <a:t>Production Facilities : </a:t>
            </a:r>
          </a:p>
          <a:p>
            <a:pPr algn="just"/>
            <a:r>
              <a:rPr lang="en-US" sz="1800" dirty="0"/>
              <a:t>The factory located in the New Damietta industrial zone, Damietta.  Land area is 7800 m². </a:t>
            </a:r>
          </a:p>
          <a:p>
            <a:pPr algn="just"/>
            <a:r>
              <a:rPr lang="en-US" sz="1800" dirty="0"/>
              <a:t>All the production line is of Italian origin. Its annual capacity is 40,000 tons of Wood Pellets. </a:t>
            </a:r>
          </a:p>
          <a:p>
            <a:pPr algn="just"/>
            <a:r>
              <a:rPr lang="en-US" sz="1800" dirty="0"/>
              <a:t>This factory is the Second to be established in Africa and the MEA Region. Latterly, It was certified En-Plus factory as well.</a:t>
            </a:r>
          </a:p>
          <a:p>
            <a:pPr algn="just"/>
            <a:r>
              <a:rPr lang="en-US" sz="2000" dirty="0"/>
              <a:t>In 2020 we added a separate line for producing Wood Briquettes which is the first one in Egypt. All its production are exported. The annual capacity is 9000 tons. </a:t>
            </a:r>
            <a:r>
              <a:rPr lang="en-US" sz="1800" dirty="0"/>
              <a:t> </a:t>
            </a:r>
          </a:p>
          <a:p>
            <a:pPr lvl="1">
              <a:buNone/>
            </a:pPr>
            <a:endParaRPr lang="en-US" sz="2000" dirty="0"/>
          </a:p>
          <a:p>
            <a:pPr lvl="1"/>
            <a:endParaRPr lang="en-US" sz="2000" dirty="0"/>
          </a:p>
          <a:p>
            <a:pPr lvl="1"/>
            <a:endParaRPr lang="en-US" sz="2000" dirty="0"/>
          </a:p>
          <a:p>
            <a:endParaRPr lang="en-US" sz="2400" dirty="0"/>
          </a:p>
        </p:txBody>
      </p:sp>
      <p:pic>
        <p:nvPicPr>
          <p:cNvPr id="7" name="Picture 4" descr="E:\صور\Domiat_Asuit_wood\1\DSC_3903.JPG"/>
          <p:cNvPicPr>
            <a:picLocks noGrp="1" noChangeAspect="1" noChangeArrowheads="1"/>
          </p:cNvPicPr>
          <p:nvPr>
            <p:ph sz="half" idx="2"/>
          </p:nvPr>
        </p:nvPicPr>
        <p:blipFill>
          <a:blip r:embed="rId2" cstate="print"/>
          <a:stretch>
            <a:fillRect/>
          </a:stretch>
        </p:blipFill>
        <p:spPr bwMode="auto">
          <a:xfrm>
            <a:off x="9575899" y="4121770"/>
            <a:ext cx="4215887" cy="3004234"/>
          </a:xfrm>
          <a:prstGeom prst="rect">
            <a:avLst/>
          </a:prstGeom>
          <a:noFill/>
        </p:spPr>
      </p:pic>
    </p:spTree>
    <p:extLst>
      <p:ext uri="{BB962C8B-B14F-4D97-AF65-F5344CB8AC3E}">
        <p14:creationId xmlns:p14="http://schemas.microsoft.com/office/powerpoint/2010/main" val="421925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670" y="1137913"/>
            <a:ext cx="14363383" cy="1646399"/>
          </a:xfrm>
        </p:spPr>
        <p:txBody>
          <a:bodyPr/>
          <a:lstStyle/>
          <a:p>
            <a:pPr algn="ctr"/>
            <a:r>
              <a:rPr lang="en-US" dirty="0"/>
              <a:t>  </a:t>
            </a:r>
            <a:r>
              <a:rPr lang="en-US" sz="6236" dirty="0">
                <a:solidFill>
                  <a:srgbClr val="00B050"/>
                </a:solidFill>
              </a:rPr>
              <a:t>Why Wood Pellet ?</a:t>
            </a:r>
            <a:endParaRPr lang="ar-EG" sz="6236" dirty="0">
              <a:solidFill>
                <a:srgbClr val="00B050"/>
              </a:solidFill>
            </a:endParaRPr>
          </a:p>
        </p:txBody>
      </p:sp>
      <p:sp>
        <p:nvSpPr>
          <p:cNvPr id="3" name="Content Placeholder 2"/>
          <p:cNvSpPr>
            <a:spLocks noGrp="1"/>
          </p:cNvSpPr>
          <p:nvPr>
            <p:ph sz="half" idx="1"/>
          </p:nvPr>
        </p:nvSpPr>
        <p:spPr>
          <a:xfrm>
            <a:off x="1211367" y="2784312"/>
            <a:ext cx="12807990" cy="7056102"/>
          </a:xfrm>
        </p:spPr>
        <p:txBody>
          <a:bodyPr>
            <a:normAutofit fontScale="77500" lnSpcReduction="20000"/>
          </a:bodyPr>
          <a:lstStyle/>
          <a:p>
            <a:pPr algn="just"/>
            <a:r>
              <a:rPr lang="en-US" dirty="0"/>
              <a:t>Wood pellet technology made its debut during the oil energy crisis in the 1970s when alternatives to fossil fuels were sought. Wood pellet making technology essentially came from the adaptation of animal feed pellet lines to woody materials. Europe, in particularly Sweden, was pioneers in the development of wood pellets. Sweden, due to its prominent timber industry and its willingness to be energy independent, designed the first operational plant in 1980s. With the price of oil recovery, the wood pellet alternative was considered less interesting until the 2000s. However, with rising environmental concerns and worries about fossil fuel consumption, wood pellets started being considered a reliable and concrete alternative across World Wide specially in Europe. Since then, wood pellet production and consumption has shown continuous growth which accelerated in the 2000s, making the EU n°1 in using wood pellets.</a:t>
            </a:r>
          </a:p>
          <a:p>
            <a:pPr algn="just"/>
            <a:r>
              <a:rPr lang="en-US" dirty="0"/>
              <a:t>Pellets can be delivered in bulk and deposited directly in dedicated individual containers similar to the way gas stations are restocked with gasoline. In the meantime, the quality of wood pellet material was homogenized and guaranteed through the development of the certification scheme EN</a:t>
            </a:r>
            <a:r>
              <a:rPr lang="en-US" i="1" dirty="0"/>
              <a:t>plus</a:t>
            </a:r>
            <a:r>
              <a:rPr lang="en-US" dirty="0"/>
              <a:t> helping to make pellets a standardized commodity.</a:t>
            </a:r>
          </a:p>
          <a:p>
            <a:pPr algn="just"/>
            <a:r>
              <a:rPr lang="en-US" dirty="0"/>
              <a:t>In general, biomass materials tend to have high moisture content. When considering using those for heating, moisture content is central as it decreases combustion performance. Moreover, the weight and volume of biomass increase transportation costs and make storage harder. In the mean while, wood pellets are limiting the cost of transport and storage which make them competitive compared to fossil fuel. Typically, wood pellets are stored in a silo (similar to those housing grain) or other type of tank. Wood pellets can be conveniently stored for years.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ar-E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83" y="1107219"/>
            <a:ext cx="14363383" cy="1646399"/>
          </a:xfrm>
        </p:spPr>
        <p:txBody>
          <a:bodyPr/>
          <a:lstStyle/>
          <a:p>
            <a:pPr algn="ctr"/>
            <a:r>
              <a:rPr lang="en-US" dirty="0">
                <a:solidFill>
                  <a:srgbClr val="00B050"/>
                </a:solidFill>
              </a:rPr>
              <a:t>Local Market Overview </a:t>
            </a:r>
          </a:p>
        </p:txBody>
      </p:sp>
      <p:sp>
        <p:nvSpPr>
          <p:cNvPr id="3" name="Content Placeholder 2"/>
          <p:cNvSpPr>
            <a:spLocks noGrp="1"/>
          </p:cNvSpPr>
          <p:nvPr>
            <p:ph idx="1"/>
          </p:nvPr>
        </p:nvSpPr>
        <p:spPr>
          <a:xfrm>
            <a:off x="1150963" y="2753618"/>
            <a:ext cx="13119789" cy="7462046"/>
          </a:xfrm>
        </p:spPr>
        <p:txBody>
          <a:bodyPr>
            <a:normAutofit fontScale="47500" lnSpcReduction="20000"/>
          </a:bodyPr>
          <a:lstStyle/>
          <a:p>
            <a:pPr algn="just"/>
            <a:r>
              <a:rPr lang="en-US" sz="5612" dirty="0"/>
              <a:t>Egypt is currently facing a real challenge in terms of energy resources.</a:t>
            </a:r>
          </a:p>
          <a:p>
            <a:pPr algn="just"/>
            <a:r>
              <a:rPr lang="en-US" sz="5612" dirty="0"/>
              <a:t>Despite of its negative environmental effects, Coal emissions result in CO which is considered a main cause of Global Warming. Whereas agriculture waste result in CO². Coal is currently being targeted as a substitute to natural gas and electricity for power supply in industrial use in Egypt. </a:t>
            </a:r>
          </a:p>
          <a:p>
            <a:pPr algn="just"/>
            <a:r>
              <a:rPr lang="en-US" sz="5612" dirty="0"/>
              <a:t>Egypt enjoys natural resources for renewable energy such as the solar power and the agriculture wastes.</a:t>
            </a:r>
          </a:p>
          <a:p>
            <a:pPr algn="just"/>
            <a:r>
              <a:rPr lang="en-US" sz="5612" dirty="0"/>
              <a:t>Egypt has around 15  million tons annually of different agriculture wastes. 1 million tons of which are collected , whereas the remainder are being burned causing pollution and severe health issues.</a:t>
            </a:r>
          </a:p>
          <a:p>
            <a:pPr algn="just"/>
            <a:r>
              <a:rPr lang="en-US" sz="5612" dirty="0"/>
              <a:t>The recycling of the agriculture wastes started in the 1980s, with the manufacturing of the compost and fertilizers, which roughly do not utilize more than 5% of the produced waste.</a:t>
            </a:r>
          </a:p>
          <a:p>
            <a:pPr algn="just"/>
            <a:r>
              <a:rPr lang="en-US" sz="5612" dirty="0"/>
              <a:t>With the start of the energy shortage in Egypt, Cement factories started to rely on the agriculture wastes as a cheap resource of energy compared to Coal prices that has to be paid with hard currencies (U$). </a:t>
            </a:r>
          </a:p>
          <a:p>
            <a:pPr algn="just"/>
            <a:r>
              <a:rPr lang="en-US" sz="5612" dirty="0"/>
              <a:t>In general, agriculture wastes tend to have high moisture content. When considering using those for power, moisture content decreases combustion performance. Moreover, the weight and volume of agriculture wastes increase transportation costs and make storage harder, so that more than 50 % from the final price cost is paid for the transportation which means waste of money.  </a:t>
            </a:r>
          </a:p>
          <a:p>
            <a:pPr algn="just"/>
            <a:endParaRPr lang="en-US" dirty="0"/>
          </a:p>
        </p:txBody>
      </p:sp>
    </p:spTree>
    <p:extLst>
      <p:ext uri="{BB962C8B-B14F-4D97-AF65-F5344CB8AC3E}">
        <p14:creationId xmlns:p14="http://schemas.microsoft.com/office/powerpoint/2010/main" val="2526101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764FC4-B7CA-4029-92FF-166BDEE000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12528</TotalTime>
  <Words>1053</Words>
  <Application>Microsoft Office PowerPoint</Application>
  <PresentationFormat>Custom</PresentationFormat>
  <Paragraphs>51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Courier New</vt:lpstr>
      <vt:lpstr>Office Theme</vt:lpstr>
      <vt:lpstr>Founder Profile</vt:lpstr>
      <vt:lpstr>UC Land Reclamation Fact Sheet</vt:lpstr>
      <vt:lpstr>UC Wood Recycling Fact Sheet</vt:lpstr>
      <vt:lpstr>  Why Wood Pellet ?</vt:lpstr>
      <vt:lpstr>Local Market Overview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Company for Land Reclamation</dc:title>
  <dc:creator>MC</dc:creator>
  <dc:description>animated 2010 green global template from PresentationPro.com</dc:description>
  <cp:lastModifiedBy>Mohamed Elmelegy</cp:lastModifiedBy>
  <cp:revision>184</cp:revision>
  <dcterms:created xsi:type="dcterms:W3CDTF">2014-06-30T10:00:22Z</dcterms:created>
  <dcterms:modified xsi:type="dcterms:W3CDTF">2022-10-22T01:34:11Z</dcterms:modified>
  <cp:category>2010 global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TC018813579991</vt:lpwstr>
  </property>
</Properties>
</file>