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65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765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18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960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578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72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340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01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066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17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807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338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11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jpg"/><Relationship Id="rId4" Type="http://schemas.openxmlformats.org/officeDocument/2006/relationships/image" Target="../media/image13.jp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8.sv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89919" y="2817519"/>
            <a:ext cx="11339513" cy="1264521"/>
          </a:xfrm>
        </p:spPr>
        <p:txBody>
          <a:bodyPr anchor="ctr">
            <a:noAutofit/>
          </a:bodyPr>
          <a:lstStyle/>
          <a:p>
            <a:r>
              <a:rPr lang="ar-EG" sz="6600" dirty="0"/>
              <a:t>مشروع حورس جامعة خضراء ذكية</a:t>
            </a:r>
            <a:endParaRPr lang="en-US"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8990-FACA-5268-595C-D605E3F92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2"/>
          <a:stretch/>
        </p:blipFill>
        <p:spPr>
          <a:xfrm>
            <a:off x="6461144" y="1731640"/>
            <a:ext cx="1964455" cy="56293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DAADD-0060-0B72-2640-75E28985A0B9}"/>
              </a:ext>
            </a:extLst>
          </p:cNvPr>
          <p:cNvSpPr txBox="1">
            <a:spLocks/>
          </p:cNvSpPr>
          <p:nvPr/>
        </p:nvSpPr>
        <p:spPr>
          <a:xfrm>
            <a:off x="816542" y="4233835"/>
            <a:ext cx="13040439" cy="3137941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33947" rtl="1">
              <a:spcBef>
                <a:spcPts val="1240"/>
              </a:spcBef>
              <a:buNone/>
              <a:defRPr/>
            </a:pPr>
            <a:r>
              <a:rPr lang="ar-EG" sz="32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فريق عمل جامعة حورس - مصر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 م. ميار معيط                    مدرس مساعد بقسم الهندسة المعمارية – كلية الهندسة 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أ.م.د  إسلام رأفت محمد          أستاذ مساعد بقسم الهندسة المعمارية – كلية الهندسة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أ.د السعيد محمد عبد الهادي      رئيس الجامعة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2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أ.د إبراهيم صابر                  رئيس مجلس الأمناء  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B58B4-C74A-D918-72FB-F9B8F3383218}"/>
              </a:ext>
            </a:extLst>
          </p:cNvPr>
          <p:cNvSpPr txBox="1"/>
          <p:nvPr/>
        </p:nvSpPr>
        <p:spPr>
          <a:xfrm>
            <a:off x="3401854" y="7630078"/>
            <a:ext cx="76372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solidFill>
                  <a:srgbClr val="333333"/>
                </a:solidFill>
                <a:latin typeface="CairoRegular"/>
              </a:rPr>
              <a:t>يهدف المشروع الى تحويل جامعة حورس الى جامعة خضراء ذكية عن طريق تطبيق استراتيجيات الاستدامة ودمج التقنيات الذكية داخل الحرم </a:t>
            </a:r>
            <a:r>
              <a:rPr lang="ar-EG" sz="2000" b="1" dirty="0" err="1">
                <a:solidFill>
                  <a:srgbClr val="333333"/>
                </a:solidFill>
                <a:latin typeface="CairoRegular"/>
              </a:rPr>
              <a:t>الجامعى</a:t>
            </a:r>
            <a:r>
              <a:rPr lang="ar-EG" sz="2000" b="1" dirty="0">
                <a:solidFill>
                  <a:srgbClr val="333333"/>
                </a:solidFill>
                <a:latin typeface="CairoRegular"/>
              </a:rPr>
              <a:t> سواء </a:t>
            </a:r>
            <a:r>
              <a:rPr lang="ar-EG" sz="2000" b="1" dirty="0" err="1">
                <a:solidFill>
                  <a:srgbClr val="333333"/>
                </a:solidFill>
                <a:latin typeface="CairoRegular"/>
              </a:rPr>
              <a:t>فى</a:t>
            </a:r>
            <a:r>
              <a:rPr lang="ar-EG" sz="2000" b="1" dirty="0">
                <a:solidFill>
                  <a:srgbClr val="333333"/>
                </a:solidFill>
                <a:latin typeface="CairoRegular"/>
              </a:rPr>
              <a:t> </a:t>
            </a:r>
            <a:r>
              <a:rPr lang="ar-EG" sz="2000" b="1" dirty="0" err="1">
                <a:solidFill>
                  <a:srgbClr val="333333"/>
                </a:solidFill>
                <a:latin typeface="CairoRegular"/>
              </a:rPr>
              <a:t>المنشات</a:t>
            </a:r>
            <a:r>
              <a:rPr lang="ar-EG" sz="2000" b="1" dirty="0">
                <a:solidFill>
                  <a:srgbClr val="333333"/>
                </a:solidFill>
                <a:latin typeface="CairoRegular"/>
              </a:rPr>
              <a:t> او </a:t>
            </a:r>
            <a:r>
              <a:rPr lang="ar-EG" sz="2000" b="1" dirty="0" err="1">
                <a:solidFill>
                  <a:srgbClr val="333333"/>
                </a:solidFill>
                <a:latin typeface="CairoRegular"/>
              </a:rPr>
              <a:t>فى</a:t>
            </a:r>
            <a:r>
              <a:rPr lang="ar-EG" sz="2000" b="1" dirty="0">
                <a:solidFill>
                  <a:srgbClr val="333333"/>
                </a:solidFill>
                <a:latin typeface="CairoRegular"/>
              </a:rPr>
              <a:t> العملية التعليمية .</a:t>
            </a:r>
          </a:p>
        </p:txBody>
      </p:sp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9456" y="2237062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endParaRPr lang="en-US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05E34-94AF-062F-48F5-DABF3D0FE063}"/>
              </a:ext>
            </a:extLst>
          </p:cNvPr>
          <p:cNvSpPr/>
          <p:nvPr/>
        </p:nvSpPr>
        <p:spPr>
          <a:xfrm>
            <a:off x="11922237" y="9046997"/>
            <a:ext cx="3197113" cy="54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cs typeface="+mj-cs"/>
              </a:rPr>
              <a:t>تعريف بالمشروع و مكوناته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23112-EA8C-A2C6-9450-890326C00432}"/>
              </a:ext>
            </a:extLst>
          </p:cNvPr>
          <p:cNvSpPr/>
          <p:nvPr/>
        </p:nvSpPr>
        <p:spPr>
          <a:xfrm>
            <a:off x="9339348" y="9050161"/>
            <a:ext cx="2582889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الاجتماعي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D1833-8EAE-C374-4555-03AE1A23B0EE}"/>
              </a:ext>
            </a:extLst>
          </p:cNvPr>
          <p:cNvSpPr/>
          <p:nvPr/>
        </p:nvSpPr>
        <p:spPr>
          <a:xfrm>
            <a:off x="6756460" y="9050161"/>
            <a:ext cx="2582889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البيئي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FA2-0655-83E8-64E8-13F9A472CA45}"/>
              </a:ext>
            </a:extLst>
          </p:cNvPr>
          <p:cNvSpPr/>
          <p:nvPr/>
        </p:nvSpPr>
        <p:spPr>
          <a:xfrm>
            <a:off x="3905832" y="9046997"/>
            <a:ext cx="2834878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الاقتصادي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473D-4B48-7BFC-3D18-4DE4627FA934}"/>
              </a:ext>
            </a:extLst>
          </p:cNvPr>
          <p:cNvSpPr/>
          <p:nvPr/>
        </p:nvSpPr>
        <p:spPr>
          <a:xfrm>
            <a:off x="0" y="9040930"/>
            <a:ext cx="3921581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ما تم تنفيذه و الخطط المستقبلية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E2C5-0D03-86F1-211C-E0EA94BA6A77}"/>
              </a:ext>
            </a:extLst>
          </p:cNvPr>
          <p:cNvSpPr/>
          <p:nvPr/>
        </p:nvSpPr>
        <p:spPr>
          <a:xfrm>
            <a:off x="6992699" y="2784948"/>
            <a:ext cx="7239024" cy="54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  <a:cs typeface="+mj-cs"/>
              </a:rPr>
              <a:t>التقنيات الخضراء داخل المشروع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CDE127-94AF-061F-0062-568A21AE7757}"/>
              </a:ext>
            </a:extLst>
          </p:cNvPr>
          <p:cNvSpPr/>
          <p:nvPr/>
        </p:nvSpPr>
        <p:spPr>
          <a:xfrm>
            <a:off x="-1990127" y="-4012237"/>
            <a:ext cx="18716292" cy="18716285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86">
              <a:latin typeface="Raleway" panose="020B0503030101060003" pitchFamily="34" charset="77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48C15D-E19E-F7ED-F5C2-0AD16FD45E31}"/>
              </a:ext>
            </a:extLst>
          </p:cNvPr>
          <p:cNvSpPr/>
          <p:nvPr/>
        </p:nvSpPr>
        <p:spPr>
          <a:xfrm>
            <a:off x="650511" y="3474494"/>
            <a:ext cx="3571660" cy="1337661"/>
          </a:xfrm>
          <a:prstGeom prst="roundRect">
            <a:avLst/>
          </a:prstGeom>
          <a:solidFill>
            <a:schemeClr val="bg1"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</a:rPr>
              <a:t>استخدام  الغاز الطبيعي و الكهرباء فى  النقل و المواصلات الخاصين بالجامعة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A row of buse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B9065ACE-2AA8-CEDC-7421-58E620F12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6" t="35205" r="7734" b="16834"/>
          <a:stretch/>
        </p:blipFill>
        <p:spPr>
          <a:xfrm>
            <a:off x="1039456" y="4885459"/>
            <a:ext cx="2665761" cy="1741900"/>
          </a:xfrm>
          <a:prstGeom prst="rect">
            <a:avLst/>
          </a:prstGeom>
        </p:spPr>
      </p:pic>
      <p:sp>
        <p:nvSpPr>
          <p:cNvPr id="17" name="Graphic 5" descr="Plant outline">
            <a:extLst>
              <a:ext uri="{FF2B5EF4-FFF2-40B4-BE49-F238E27FC236}">
                <a16:creationId xmlns:a16="http://schemas.microsoft.com/office/drawing/2014/main" id="{F2AD7A07-C80F-20C8-CCD2-3C2E6EB6B377}"/>
              </a:ext>
            </a:extLst>
          </p:cNvPr>
          <p:cNvSpPr/>
          <p:nvPr/>
        </p:nvSpPr>
        <p:spPr>
          <a:xfrm>
            <a:off x="9553059" y="1470596"/>
            <a:ext cx="748676" cy="1040992"/>
          </a:xfrm>
          <a:custGeom>
            <a:avLst/>
            <a:gdLst>
              <a:gd name="connsiteX0" fmla="*/ 1263830 w 1597028"/>
              <a:gd name="connsiteY0" fmla="*/ 1976421 h 2220578"/>
              <a:gd name="connsiteX1" fmla="*/ 1250624 w 1597028"/>
              <a:gd name="connsiteY1" fmla="*/ 1965105 h 2220578"/>
              <a:gd name="connsiteX2" fmla="*/ 898273 w 1597028"/>
              <a:gd name="connsiteY2" fmla="*/ 1878004 h 2220578"/>
              <a:gd name="connsiteX3" fmla="*/ 903753 w 1597028"/>
              <a:gd name="connsiteY3" fmla="*/ 1698185 h 2220578"/>
              <a:gd name="connsiteX4" fmla="*/ 884081 w 1597028"/>
              <a:gd name="connsiteY4" fmla="*/ 1498036 h 2220578"/>
              <a:gd name="connsiteX5" fmla="*/ 964387 w 1597028"/>
              <a:gd name="connsiteY5" fmla="*/ 1447101 h 2220578"/>
              <a:gd name="connsiteX6" fmla="*/ 1349835 w 1597028"/>
              <a:gd name="connsiteY6" fmla="*/ 1545737 h 2220578"/>
              <a:gd name="connsiteX7" fmla="*/ 1349835 w 1597028"/>
              <a:gd name="connsiteY7" fmla="*/ 1545737 h 2220578"/>
              <a:gd name="connsiteX8" fmla="*/ 1597028 w 1597028"/>
              <a:gd name="connsiteY8" fmla="*/ 948605 h 2220578"/>
              <a:gd name="connsiteX9" fmla="*/ 1223279 w 1597028"/>
              <a:gd name="connsiteY9" fmla="*/ 1010253 h 2220578"/>
              <a:gd name="connsiteX10" fmla="*/ 1208046 w 1597028"/>
              <a:gd name="connsiteY10" fmla="*/ 1010034 h 2220578"/>
              <a:gd name="connsiteX11" fmla="*/ 921398 w 1597028"/>
              <a:gd name="connsiteY11" fmla="*/ 1296681 h 2220578"/>
              <a:gd name="connsiteX12" fmla="*/ 921398 w 1597028"/>
              <a:gd name="connsiteY12" fmla="*/ 1311614 h 2220578"/>
              <a:gd name="connsiteX13" fmla="*/ 939564 w 1597028"/>
              <a:gd name="connsiteY13" fmla="*/ 1398249 h 2220578"/>
              <a:gd name="connsiteX14" fmla="*/ 872683 w 1597028"/>
              <a:gd name="connsiteY14" fmla="*/ 1435292 h 2220578"/>
              <a:gd name="connsiteX15" fmla="*/ 856244 w 1597028"/>
              <a:gd name="connsiteY15" fmla="*/ 1354657 h 2220578"/>
              <a:gd name="connsiteX16" fmla="*/ 825666 w 1597028"/>
              <a:gd name="connsiteY16" fmla="*/ 818515 h 2220578"/>
              <a:gd name="connsiteX17" fmla="*/ 855476 w 1597028"/>
              <a:gd name="connsiteY17" fmla="*/ 691165 h 2220578"/>
              <a:gd name="connsiteX18" fmla="*/ 978251 w 1597028"/>
              <a:gd name="connsiteY18" fmla="*/ 652094 h 2220578"/>
              <a:gd name="connsiteX19" fmla="*/ 977100 w 1597028"/>
              <a:gd name="connsiteY19" fmla="*/ 664917 h 2220578"/>
              <a:gd name="connsiteX20" fmla="*/ 977100 w 1597028"/>
              <a:gd name="connsiteY20" fmla="*/ 676315 h 2220578"/>
              <a:gd name="connsiteX21" fmla="*/ 1100395 w 1597028"/>
              <a:gd name="connsiteY21" fmla="*/ 803966 h 2220578"/>
              <a:gd name="connsiteX22" fmla="*/ 1100395 w 1597028"/>
              <a:gd name="connsiteY22" fmla="*/ 803966 h 2220578"/>
              <a:gd name="connsiteX23" fmla="*/ 1135028 w 1597028"/>
              <a:gd name="connsiteY23" fmla="*/ 806569 h 2220578"/>
              <a:gd name="connsiteX24" fmla="*/ 1379590 w 1597028"/>
              <a:gd name="connsiteY24" fmla="*/ 641272 h 2220578"/>
              <a:gd name="connsiteX25" fmla="*/ 1206155 w 1597028"/>
              <a:gd name="connsiteY25" fmla="*/ 547978 h 2220578"/>
              <a:gd name="connsiteX26" fmla="*/ 1120205 w 1597028"/>
              <a:gd name="connsiteY26" fmla="*/ 518908 h 2220578"/>
              <a:gd name="connsiteX27" fmla="*/ 1014198 w 1597028"/>
              <a:gd name="connsiteY27" fmla="*/ 565486 h 2220578"/>
              <a:gd name="connsiteX28" fmla="*/ 993594 w 1597028"/>
              <a:gd name="connsiteY28" fmla="*/ 597379 h 2220578"/>
              <a:gd name="connsiteX29" fmla="*/ 880711 w 1597028"/>
              <a:gd name="connsiteY29" fmla="*/ 617407 h 2220578"/>
              <a:gd name="connsiteX30" fmla="*/ 1037378 w 1597028"/>
              <a:gd name="connsiteY30" fmla="*/ 318540 h 2220578"/>
              <a:gd name="connsiteX31" fmla="*/ 1066229 w 1597028"/>
              <a:gd name="connsiteY31" fmla="*/ 328814 h 2220578"/>
              <a:gd name="connsiteX32" fmla="*/ 1100916 w 1597028"/>
              <a:gd name="connsiteY32" fmla="*/ 333993 h 2220578"/>
              <a:gd name="connsiteX33" fmla="*/ 1112067 w 1597028"/>
              <a:gd name="connsiteY33" fmla="*/ 333143 h 2220578"/>
              <a:gd name="connsiteX34" fmla="*/ 1235362 w 1597028"/>
              <a:gd name="connsiteY34" fmla="*/ 194368 h 2220578"/>
              <a:gd name="connsiteX35" fmla="*/ 1266049 w 1597028"/>
              <a:gd name="connsiteY35" fmla="*/ 0 h 2220578"/>
              <a:gd name="connsiteX36" fmla="*/ 967401 w 1597028"/>
              <a:gd name="connsiteY36" fmla="*/ 123569 h 2220578"/>
              <a:gd name="connsiteX37" fmla="*/ 967401 w 1597028"/>
              <a:gd name="connsiteY37" fmla="*/ 123569 h 2220578"/>
              <a:gd name="connsiteX38" fmla="*/ 948578 w 1597028"/>
              <a:gd name="connsiteY38" fmla="*/ 194505 h 2220578"/>
              <a:gd name="connsiteX39" fmla="*/ 988416 w 1597028"/>
              <a:gd name="connsiteY39" fmla="*/ 292538 h 2220578"/>
              <a:gd name="connsiteX40" fmla="*/ 888410 w 1597028"/>
              <a:gd name="connsiteY40" fmla="*/ 464001 h 2220578"/>
              <a:gd name="connsiteX41" fmla="*/ 838188 w 1597028"/>
              <a:gd name="connsiteY41" fmla="*/ 414683 h 2220578"/>
              <a:gd name="connsiteX42" fmla="*/ 848380 w 1597028"/>
              <a:gd name="connsiteY42" fmla="*/ 379557 h 2220578"/>
              <a:gd name="connsiteX43" fmla="*/ 849640 w 1597028"/>
              <a:gd name="connsiteY43" fmla="*/ 365091 h 2220578"/>
              <a:gd name="connsiteX44" fmla="*/ 706426 w 1597028"/>
              <a:gd name="connsiteY44" fmla="*/ 221931 h 2220578"/>
              <a:gd name="connsiteX45" fmla="*/ 698809 w 1597028"/>
              <a:gd name="connsiteY45" fmla="*/ 221931 h 2220578"/>
              <a:gd name="connsiteX46" fmla="*/ 511921 w 1597028"/>
              <a:gd name="connsiteY46" fmla="*/ 191107 h 2220578"/>
              <a:gd name="connsiteX47" fmla="*/ 635490 w 1597028"/>
              <a:gd name="connsiteY47" fmla="*/ 489756 h 2220578"/>
              <a:gd name="connsiteX48" fmla="*/ 635490 w 1597028"/>
              <a:gd name="connsiteY48" fmla="*/ 489756 h 2220578"/>
              <a:gd name="connsiteX49" fmla="*/ 706426 w 1597028"/>
              <a:gd name="connsiteY49" fmla="*/ 508579 h 2220578"/>
              <a:gd name="connsiteX50" fmla="*/ 807802 w 1597028"/>
              <a:gd name="connsiteY50" fmla="*/ 460987 h 2220578"/>
              <a:gd name="connsiteX51" fmla="*/ 862162 w 1597028"/>
              <a:gd name="connsiteY51" fmla="*/ 519018 h 2220578"/>
              <a:gd name="connsiteX52" fmla="*/ 805912 w 1597028"/>
              <a:gd name="connsiteY52" fmla="*/ 666123 h 2220578"/>
              <a:gd name="connsiteX53" fmla="*/ 805473 w 1597028"/>
              <a:gd name="connsiteY53" fmla="*/ 667575 h 2220578"/>
              <a:gd name="connsiteX54" fmla="*/ 771444 w 1597028"/>
              <a:gd name="connsiteY54" fmla="*/ 810049 h 2220578"/>
              <a:gd name="connsiteX55" fmla="*/ 766649 w 1597028"/>
              <a:gd name="connsiteY55" fmla="*/ 1168071 h 2220578"/>
              <a:gd name="connsiteX56" fmla="*/ 650149 w 1597028"/>
              <a:gd name="connsiteY56" fmla="*/ 1134123 h 2220578"/>
              <a:gd name="connsiteX57" fmla="*/ 652122 w 1597028"/>
              <a:gd name="connsiteY57" fmla="*/ 1129466 h 2220578"/>
              <a:gd name="connsiteX58" fmla="*/ 661218 w 1597028"/>
              <a:gd name="connsiteY58" fmla="*/ 1104807 h 2220578"/>
              <a:gd name="connsiteX59" fmla="*/ 675657 w 1597028"/>
              <a:gd name="connsiteY59" fmla="*/ 1030610 h 2220578"/>
              <a:gd name="connsiteX60" fmla="*/ 389092 w 1597028"/>
              <a:gd name="connsiteY60" fmla="*/ 743881 h 2220578"/>
              <a:gd name="connsiteX61" fmla="*/ 389010 w 1597028"/>
              <a:gd name="connsiteY61" fmla="*/ 743881 h 2220578"/>
              <a:gd name="connsiteX62" fmla="*/ 373776 w 1597028"/>
              <a:gd name="connsiteY62" fmla="*/ 744100 h 2220578"/>
              <a:gd name="connsiteX63" fmla="*/ 0 w 1597028"/>
              <a:gd name="connsiteY63" fmla="*/ 682452 h 2220578"/>
              <a:gd name="connsiteX64" fmla="*/ 247111 w 1597028"/>
              <a:gd name="connsiteY64" fmla="*/ 1279749 h 2220578"/>
              <a:gd name="connsiteX65" fmla="*/ 247111 w 1597028"/>
              <a:gd name="connsiteY65" fmla="*/ 1279749 h 2220578"/>
              <a:gd name="connsiteX66" fmla="*/ 493865 w 1597028"/>
              <a:gd name="connsiteY66" fmla="*/ 1297476 h 2220578"/>
              <a:gd name="connsiteX67" fmla="*/ 625736 w 1597028"/>
              <a:gd name="connsiteY67" fmla="*/ 1183907 h 2220578"/>
              <a:gd name="connsiteX68" fmla="*/ 775335 w 1597028"/>
              <a:gd name="connsiteY68" fmla="*/ 1225773 h 2220578"/>
              <a:gd name="connsiteX69" fmla="*/ 802569 w 1597028"/>
              <a:gd name="connsiteY69" fmla="*/ 1365891 h 2220578"/>
              <a:gd name="connsiteX70" fmla="*/ 848873 w 1597028"/>
              <a:gd name="connsiteY70" fmla="*/ 1697911 h 2220578"/>
              <a:gd name="connsiteX71" fmla="*/ 843092 w 1597028"/>
              <a:gd name="connsiteY71" fmla="*/ 1890224 h 2220578"/>
              <a:gd name="connsiteX72" fmla="*/ 710235 w 1597028"/>
              <a:gd name="connsiteY72" fmla="*/ 1952474 h 2220578"/>
              <a:gd name="connsiteX73" fmla="*/ 677356 w 1597028"/>
              <a:gd name="connsiteY73" fmla="*/ 1978832 h 2220578"/>
              <a:gd name="connsiteX74" fmla="*/ 506962 w 1597028"/>
              <a:gd name="connsiteY74" fmla="*/ 1945323 h 2220578"/>
              <a:gd name="connsiteX75" fmla="*/ 118473 w 1597028"/>
              <a:gd name="connsiteY75" fmla="*/ 2178872 h 2220578"/>
              <a:gd name="connsiteX76" fmla="*/ 128476 w 1597028"/>
              <a:gd name="connsiteY76" fmla="*/ 2216307 h 2220578"/>
              <a:gd name="connsiteX77" fmla="*/ 165909 w 1597028"/>
              <a:gd name="connsiteY77" fmla="*/ 2206303 h 2220578"/>
              <a:gd name="connsiteX78" fmla="*/ 166640 w 1597028"/>
              <a:gd name="connsiteY78" fmla="*/ 2204955 h 2220578"/>
              <a:gd name="connsiteX79" fmla="*/ 670561 w 1597028"/>
              <a:gd name="connsiteY79" fmla="*/ 2035740 h 2220578"/>
              <a:gd name="connsiteX80" fmla="*/ 687384 w 1597028"/>
              <a:gd name="connsiteY80" fmla="*/ 2043685 h 2220578"/>
              <a:gd name="connsiteX81" fmla="*/ 701083 w 1597028"/>
              <a:gd name="connsiteY81" fmla="*/ 2031000 h 2220578"/>
              <a:gd name="connsiteX82" fmla="*/ 742456 w 1597028"/>
              <a:gd name="connsiteY82" fmla="*/ 1996723 h 2220578"/>
              <a:gd name="connsiteX83" fmla="*/ 887670 w 1597028"/>
              <a:gd name="connsiteY83" fmla="*/ 1935487 h 2220578"/>
              <a:gd name="connsiteX84" fmla="*/ 899287 w 1597028"/>
              <a:gd name="connsiteY84" fmla="*/ 1933158 h 2220578"/>
              <a:gd name="connsiteX85" fmla="*/ 1215800 w 1597028"/>
              <a:gd name="connsiteY85" fmla="*/ 2007382 h 2220578"/>
              <a:gd name="connsiteX86" fmla="*/ 1233609 w 1597028"/>
              <a:gd name="connsiteY86" fmla="*/ 2022944 h 2220578"/>
              <a:gd name="connsiteX87" fmla="*/ 1240568 w 1597028"/>
              <a:gd name="connsiteY87" fmla="*/ 2029410 h 2220578"/>
              <a:gd name="connsiteX88" fmla="*/ 1249993 w 1597028"/>
              <a:gd name="connsiteY88" fmla="*/ 2030178 h 2220578"/>
              <a:gd name="connsiteX89" fmla="*/ 1541244 w 1597028"/>
              <a:gd name="connsiteY89" fmla="*/ 2206271 h 2220578"/>
              <a:gd name="connsiteX90" fmla="*/ 1578405 w 1597028"/>
              <a:gd name="connsiteY90" fmla="*/ 2217241 h 2220578"/>
              <a:gd name="connsiteX91" fmla="*/ 1589375 w 1597028"/>
              <a:gd name="connsiteY91" fmla="*/ 2180080 h 2220578"/>
              <a:gd name="connsiteX92" fmla="*/ 1587822 w 1597028"/>
              <a:gd name="connsiteY92" fmla="*/ 2177556 h 2220578"/>
              <a:gd name="connsiteX93" fmla="*/ 1263830 w 1597028"/>
              <a:gd name="connsiteY93" fmla="*/ 1976421 h 2220578"/>
              <a:gd name="connsiteX94" fmla="*/ 976141 w 1597028"/>
              <a:gd name="connsiteY94" fmla="*/ 1311641 h 2220578"/>
              <a:gd name="connsiteX95" fmla="*/ 976141 w 1597028"/>
              <a:gd name="connsiteY95" fmla="*/ 1296681 h 2220578"/>
              <a:gd name="connsiteX96" fmla="*/ 1207224 w 1597028"/>
              <a:gd name="connsiteY96" fmla="*/ 1064832 h 2220578"/>
              <a:gd name="connsiteX97" fmla="*/ 1223225 w 1597028"/>
              <a:gd name="connsiteY97" fmla="*/ 1065051 h 2220578"/>
              <a:gd name="connsiteX98" fmla="*/ 1541299 w 1597028"/>
              <a:gd name="connsiteY98" fmla="*/ 1019240 h 2220578"/>
              <a:gd name="connsiteX99" fmla="*/ 1339478 w 1597028"/>
              <a:gd name="connsiteY99" fmla="*/ 1488638 h 2220578"/>
              <a:gd name="connsiteX100" fmla="*/ 1322738 w 1597028"/>
              <a:gd name="connsiteY100" fmla="*/ 1498200 h 2220578"/>
              <a:gd name="connsiteX101" fmla="*/ 1016061 w 1597028"/>
              <a:gd name="connsiteY101" fmla="*/ 1425812 h 2220578"/>
              <a:gd name="connsiteX102" fmla="*/ 1042529 w 1597028"/>
              <a:gd name="connsiteY102" fmla="*/ 1415483 h 2220578"/>
              <a:gd name="connsiteX103" fmla="*/ 1244925 w 1597028"/>
              <a:gd name="connsiteY103" fmla="*/ 1314792 h 2220578"/>
              <a:gd name="connsiteX104" fmla="*/ 1249911 w 1597028"/>
              <a:gd name="connsiteY104" fmla="*/ 1276296 h 2220578"/>
              <a:gd name="connsiteX105" fmla="*/ 1211416 w 1597028"/>
              <a:gd name="connsiteY105" fmla="*/ 1271310 h 2220578"/>
              <a:gd name="connsiteX106" fmla="*/ 1022719 w 1597028"/>
              <a:gd name="connsiteY106" fmla="*/ 1364247 h 2220578"/>
              <a:gd name="connsiteX107" fmla="*/ 990005 w 1597028"/>
              <a:gd name="connsiteY107" fmla="*/ 1377042 h 2220578"/>
              <a:gd name="connsiteX108" fmla="*/ 976196 w 1597028"/>
              <a:gd name="connsiteY108" fmla="*/ 1311641 h 2220578"/>
              <a:gd name="connsiteX109" fmla="*/ 1056557 w 1597028"/>
              <a:gd name="connsiteY109" fmla="*/ 600584 h 2220578"/>
              <a:gd name="connsiteX110" fmla="*/ 1120205 w 1597028"/>
              <a:gd name="connsiteY110" fmla="*/ 573706 h 2220578"/>
              <a:gd name="connsiteX111" fmla="*/ 1172400 w 1597028"/>
              <a:gd name="connsiteY111" fmla="*/ 591159 h 2220578"/>
              <a:gd name="connsiteX112" fmla="*/ 1291914 w 1597028"/>
              <a:gd name="connsiteY112" fmla="*/ 662259 h 2220578"/>
              <a:gd name="connsiteX113" fmla="*/ 1134945 w 1597028"/>
              <a:gd name="connsiteY113" fmla="*/ 751881 h 2220578"/>
              <a:gd name="connsiteX114" fmla="*/ 1116424 w 1597028"/>
              <a:gd name="connsiteY114" fmla="*/ 750895 h 2220578"/>
              <a:gd name="connsiteX115" fmla="*/ 1107546 w 1597028"/>
              <a:gd name="connsiteY115" fmla="*/ 749717 h 2220578"/>
              <a:gd name="connsiteX116" fmla="*/ 1065681 w 1597028"/>
              <a:gd name="connsiteY116" fmla="*/ 732428 h 2220578"/>
              <a:gd name="connsiteX117" fmla="*/ 1031898 w 1597028"/>
              <a:gd name="connsiteY117" fmla="*/ 673301 h 2220578"/>
              <a:gd name="connsiteX118" fmla="*/ 1031898 w 1597028"/>
              <a:gd name="connsiteY118" fmla="*/ 665081 h 2220578"/>
              <a:gd name="connsiteX119" fmla="*/ 1032720 w 1597028"/>
              <a:gd name="connsiteY119" fmla="*/ 655903 h 2220578"/>
              <a:gd name="connsiteX120" fmla="*/ 1082586 w 1597028"/>
              <a:gd name="connsiteY120" fmla="*/ 667054 h 2220578"/>
              <a:gd name="connsiteX121" fmla="*/ 1116616 w 1597028"/>
              <a:gd name="connsiteY121" fmla="*/ 648505 h 2220578"/>
              <a:gd name="connsiteX122" fmla="*/ 1098066 w 1597028"/>
              <a:gd name="connsiteY122" fmla="*/ 614476 h 2220578"/>
              <a:gd name="connsiteX123" fmla="*/ 1053872 w 1597028"/>
              <a:gd name="connsiteY123" fmla="*/ 603954 h 2220578"/>
              <a:gd name="connsiteX124" fmla="*/ 1056557 w 1597028"/>
              <a:gd name="connsiteY124" fmla="*/ 600584 h 2220578"/>
              <a:gd name="connsiteX125" fmla="*/ 715934 w 1597028"/>
              <a:gd name="connsiteY125" fmla="*/ 453096 h 2220578"/>
              <a:gd name="connsiteX126" fmla="*/ 706426 w 1597028"/>
              <a:gd name="connsiteY126" fmla="*/ 453644 h 2220578"/>
              <a:gd name="connsiteX127" fmla="*/ 662588 w 1597028"/>
              <a:gd name="connsiteY127" fmla="*/ 442027 h 2220578"/>
              <a:gd name="connsiteX128" fmla="*/ 655081 w 1597028"/>
              <a:gd name="connsiteY128" fmla="*/ 437752 h 2220578"/>
              <a:gd name="connsiteX129" fmla="*/ 568856 w 1597028"/>
              <a:gd name="connsiteY129" fmla="*/ 260783 h 2220578"/>
              <a:gd name="connsiteX130" fmla="*/ 698727 w 1597028"/>
              <a:gd name="connsiteY130" fmla="*/ 276702 h 2220578"/>
              <a:gd name="connsiteX131" fmla="*/ 706947 w 1597028"/>
              <a:gd name="connsiteY131" fmla="*/ 276702 h 2220578"/>
              <a:gd name="connsiteX132" fmla="*/ 794788 w 1597028"/>
              <a:gd name="connsiteY132" fmla="*/ 365228 h 2220578"/>
              <a:gd name="connsiteX133" fmla="*/ 794103 w 1597028"/>
              <a:gd name="connsiteY133" fmla="*/ 371858 h 2220578"/>
              <a:gd name="connsiteX134" fmla="*/ 792021 w 1597028"/>
              <a:gd name="connsiteY134" fmla="*/ 381201 h 2220578"/>
              <a:gd name="connsiteX135" fmla="*/ 751936 w 1597028"/>
              <a:gd name="connsiteY135" fmla="*/ 360159 h 2220578"/>
              <a:gd name="connsiteX136" fmla="*/ 717822 w 1597028"/>
              <a:gd name="connsiteY136" fmla="*/ 378532 h 2220578"/>
              <a:gd name="connsiteX137" fmla="*/ 731962 w 1597028"/>
              <a:gd name="connsiteY137" fmla="*/ 410984 h 2220578"/>
              <a:gd name="connsiteX138" fmla="*/ 763553 w 1597028"/>
              <a:gd name="connsiteY138" fmla="*/ 427725 h 2220578"/>
              <a:gd name="connsiteX139" fmla="*/ 715934 w 1597028"/>
              <a:gd name="connsiteY139" fmla="*/ 453096 h 2220578"/>
              <a:gd name="connsiteX140" fmla="*/ 473946 w 1597028"/>
              <a:gd name="connsiteY140" fmla="*/ 1246295 h 2220578"/>
              <a:gd name="connsiteX141" fmla="*/ 389202 w 1597028"/>
              <a:gd name="connsiteY141" fmla="*/ 1262350 h 2220578"/>
              <a:gd name="connsiteX142" fmla="*/ 274482 w 1597028"/>
              <a:gd name="connsiteY142" fmla="*/ 1231965 h 2220578"/>
              <a:gd name="connsiteX143" fmla="*/ 258509 w 1597028"/>
              <a:gd name="connsiteY143" fmla="*/ 1222841 h 2220578"/>
              <a:gd name="connsiteX144" fmla="*/ 55921 w 1597028"/>
              <a:gd name="connsiteY144" fmla="*/ 753005 h 2220578"/>
              <a:gd name="connsiteX145" fmla="*/ 373968 w 1597028"/>
              <a:gd name="connsiteY145" fmla="*/ 798898 h 2220578"/>
              <a:gd name="connsiteX146" fmla="*/ 389941 w 1597028"/>
              <a:gd name="connsiteY146" fmla="*/ 798678 h 2220578"/>
              <a:gd name="connsiteX147" fmla="*/ 621024 w 1597028"/>
              <a:gd name="connsiteY147" fmla="*/ 1030391 h 2220578"/>
              <a:gd name="connsiteX148" fmla="*/ 610064 w 1597028"/>
              <a:gd name="connsiteY148" fmla="*/ 1085737 h 2220578"/>
              <a:gd name="connsiteX149" fmla="*/ 599269 w 1597028"/>
              <a:gd name="connsiteY149" fmla="*/ 1114369 h 2220578"/>
              <a:gd name="connsiteX150" fmla="*/ 390161 w 1597028"/>
              <a:gd name="connsiteY150" fmla="*/ 1001211 h 2220578"/>
              <a:gd name="connsiteX151" fmla="*/ 351953 w 1597028"/>
              <a:gd name="connsiteY151" fmla="*/ 1008129 h 2220578"/>
              <a:gd name="connsiteX152" fmla="*/ 358871 w 1597028"/>
              <a:gd name="connsiteY152" fmla="*/ 1046337 h 2220578"/>
              <a:gd name="connsiteX153" fmla="*/ 573542 w 1597028"/>
              <a:gd name="connsiteY153" fmla="*/ 1163385 h 2220578"/>
              <a:gd name="connsiteX154" fmla="*/ 473946 w 1597028"/>
              <a:gd name="connsiteY154" fmla="*/ 1246295 h 2220578"/>
              <a:gd name="connsiteX155" fmla="*/ 1003485 w 1597028"/>
              <a:gd name="connsiteY155" fmla="*/ 194532 h 2220578"/>
              <a:gd name="connsiteX156" fmla="*/ 1015102 w 1597028"/>
              <a:gd name="connsiteY156" fmla="*/ 150694 h 2220578"/>
              <a:gd name="connsiteX157" fmla="*/ 1019377 w 1597028"/>
              <a:gd name="connsiteY157" fmla="*/ 143187 h 2220578"/>
              <a:gd name="connsiteX158" fmla="*/ 1196374 w 1597028"/>
              <a:gd name="connsiteY158" fmla="*/ 56962 h 2220578"/>
              <a:gd name="connsiteX159" fmla="*/ 1180537 w 1597028"/>
              <a:gd name="connsiteY159" fmla="*/ 195108 h 2220578"/>
              <a:gd name="connsiteX160" fmla="*/ 1103382 w 1597028"/>
              <a:gd name="connsiteY160" fmla="*/ 279140 h 2220578"/>
              <a:gd name="connsiteX161" fmla="*/ 1100916 w 1597028"/>
              <a:gd name="connsiteY161" fmla="*/ 279140 h 2220578"/>
              <a:gd name="connsiteX162" fmla="*/ 1079928 w 1597028"/>
              <a:gd name="connsiteY162" fmla="*/ 275715 h 2220578"/>
              <a:gd name="connsiteX163" fmla="*/ 1069599 w 1597028"/>
              <a:gd name="connsiteY163" fmla="*/ 272290 h 2220578"/>
              <a:gd name="connsiteX164" fmla="*/ 1093491 w 1597028"/>
              <a:gd name="connsiteY164" fmla="*/ 240727 h 2220578"/>
              <a:gd name="connsiteX165" fmla="*/ 1089573 w 1597028"/>
              <a:gd name="connsiteY165" fmla="*/ 202177 h 2220578"/>
              <a:gd name="connsiteX166" fmla="*/ 1051022 w 1597028"/>
              <a:gd name="connsiteY166" fmla="*/ 206095 h 2220578"/>
              <a:gd name="connsiteX167" fmla="*/ 1019870 w 1597028"/>
              <a:gd name="connsiteY167" fmla="*/ 247193 h 2220578"/>
              <a:gd name="connsiteX168" fmla="*/ 1003485 w 1597028"/>
              <a:gd name="connsiteY168" fmla="*/ 194532 h 22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597028" h="2220578">
                <a:moveTo>
                  <a:pt x="1263830" y="1976421"/>
                </a:moveTo>
                <a:cubicBezTo>
                  <a:pt x="1259528" y="1972585"/>
                  <a:pt x="1255090" y="1968804"/>
                  <a:pt x="1250624" y="1965105"/>
                </a:cubicBezTo>
                <a:cubicBezTo>
                  <a:pt x="1151708" y="1885648"/>
                  <a:pt x="1022818" y="1853786"/>
                  <a:pt x="898273" y="1878004"/>
                </a:cubicBezTo>
                <a:lnTo>
                  <a:pt x="903753" y="1698185"/>
                </a:lnTo>
                <a:cubicBezTo>
                  <a:pt x="902109" y="1631077"/>
                  <a:pt x="895534" y="1564180"/>
                  <a:pt x="884081" y="1498036"/>
                </a:cubicBezTo>
                <a:cubicBezTo>
                  <a:pt x="907164" y="1475845"/>
                  <a:pt x="934473" y="1458524"/>
                  <a:pt x="964387" y="1447101"/>
                </a:cubicBezTo>
                <a:cubicBezTo>
                  <a:pt x="1045236" y="1578558"/>
                  <a:pt x="1215778" y="1622202"/>
                  <a:pt x="1349835" y="1545737"/>
                </a:cubicBezTo>
                <a:lnTo>
                  <a:pt x="1349835" y="1545737"/>
                </a:lnTo>
                <a:cubicBezTo>
                  <a:pt x="1569739" y="1424744"/>
                  <a:pt x="1597028" y="1200264"/>
                  <a:pt x="1597028" y="948605"/>
                </a:cubicBezTo>
                <a:cubicBezTo>
                  <a:pt x="1597028" y="948605"/>
                  <a:pt x="1374330" y="1010253"/>
                  <a:pt x="1223279" y="1010253"/>
                </a:cubicBezTo>
                <a:cubicBezTo>
                  <a:pt x="1218101" y="1010253"/>
                  <a:pt x="1213032" y="1010253"/>
                  <a:pt x="1208046" y="1010034"/>
                </a:cubicBezTo>
                <a:cubicBezTo>
                  <a:pt x="1049735" y="1010034"/>
                  <a:pt x="921398" y="1138370"/>
                  <a:pt x="921398" y="1296681"/>
                </a:cubicBezTo>
                <a:lnTo>
                  <a:pt x="921398" y="1311614"/>
                </a:lnTo>
                <a:cubicBezTo>
                  <a:pt x="921500" y="1341426"/>
                  <a:pt x="927681" y="1370908"/>
                  <a:pt x="939564" y="1398249"/>
                </a:cubicBezTo>
                <a:cubicBezTo>
                  <a:pt x="916110" y="1408376"/>
                  <a:pt x="893709" y="1420785"/>
                  <a:pt x="872683" y="1435292"/>
                </a:cubicBezTo>
                <a:cubicBezTo>
                  <a:pt x="867368" y="1408030"/>
                  <a:pt x="861723" y="1381234"/>
                  <a:pt x="856244" y="1354657"/>
                </a:cubicBezTo>
                <a:cubicBezTo>
                  <a:pt x="822461" y="1193305"/>
                  <a:pt x="790486" y="1040912"/>
                  <a:pt x="825666" y="818515"/>
                </a:cubicBezTo>
                <a:cubicBezTo>
                  <a:pt x="832645" y="775428"/>
                  <a:pt x="842607" y="732874"/>
                  <a:pt x="855476" y="691165"/>
                </a:cubicBezTo>
                <a:cubicBezTo>
                  <a:pt x="892314" y="667701"/>
                  <a:pt x="934626" y="654234"/>
                  <a:pt x="978251" y="652094"/>
                </a:cubicBezTo>
                <a:cubicBezTo>
                  <a:pt x="977895" y="656396"/>
                  <a:pt x="977100" y="660588"/>
                  <a:pt x="977100" y="664917"/>
                </a:cubicBezTo>
                <a:lnTo>
                  <a:pt x="977100" y="676315"/>
                </a:lnTo>
                <a:cubicBezTo>
                  <a:pt x="983443" y="742393"/>
                  <a:pt x="1034578" y="795333"/>
                  <a:pt x="1100395" y="803966"/>
                </a:cubicBezTo>
                <a:lnTo>
                  <a:pt x="1100395" y="803966"/>
                </a:lnTo>
                <a:cubicBezTo>
                  <a:pt x="1111862" y="805676"/>
                  <a:pt x="1123435" y="806545"/>
                  <a:pt x="1135028" y="806569"/>
                </a:cubicBezTo>
                <a:cubicBezTo>
                  <a:pt x="1239691" y="806569"/>
                  <a:pt x="1310682" y="731743"/>
                  <a:pt x="1379590" y="641272"/>
                </a:cubicBezTo>
                <a:cubicBezTo>
                  <a:pt x="1318370" y="616977"/>
                  <a:pt x="1260169" y="585671"/>
                  <a:pt x="1206155" y="547978"/>
                </a:cubicBezTo>
                <a:cubicBezTo>
                  <a:pt x="1181477" y="529109"/>
                  <a:pt x="1151270" y="518894"/>
                  <a:pt x="1120205" y="518908"/>
                </a:cubicBezTo>
                <a:cubicBezTo>
                  <a:pt x="1079901" y="518886"/>
                  <a:pt x="1041441" y="535786"/>
                  <a:pt x="1014198" y="565486"/>
                </a:cubicBezTo>
                <a:cubicBezTo>
                  <a:pt x="1006014" y="575205"/>
                  <a:pt x="999091" y="585920"/>
                  <a:pt x="993594" y="597379"/>
                </a:cubicBezTo>
                <a:cubicBezTo>
                  <a:pt x="955014" y="596535"/>
                  <a:pt x="916647" y="603341"/>
                  <a:pt x="880711" y="617407"/>
                </a:cubicBezTo>
                <a:cubicBezTo>
                  <a:pt x="921763" y="512319"/>
                  <a:pt x="974305" y="412085"/>
                  <a:pt x="1037378" y="318540"/>
                </a:cubicBezTo>
                <a:cubicBezTo>
                  <a:pt x="1046707" y="322724"/>
                  <a:pt x="1056354" y="326157"/>
                  <a:pt x="1066229" y="328814"/>
                </a:cubicBezTo>
                <a:cubicBezTo>
                  <a:pt x="1077536" y="331952"/>
                  <a:pt x="1089186" y="333691"/>
                  <a:pt x="1100916" y="333993"/>
                </a:cubicBezTo>
                <a:cubicBezTo>
                  <a:pt x="1104650" y="334017"/>
                  <a:pt x="1108379" y="333735"/>
                  <a:pt x="1112067" y="333143"/>
                </a:cubicBezTo>
                <a:cubicBezTo>
                  <a:pt x="1180534" y="321362"/>
                  <a:pt x="1231724" y="263747"/>
                  <a:pt x="1235362" y="194368"/>
                </a:cubicBezTo>
                <a:cubicBezTo>
                  <a:pt x="1238067" y="128613"/>
                  <a:pt x="1248363" y="63390"/>
                  <a:pt x="1266049" y="0"/>
                </a:cubicBezTo>
                <a:cubicBezTo>
                  <a:pt x="1140206" y="0"/>
                  <a:pt x="1028035" y="13699"/>
                  <a:pt x="967401" y="123569"/>
                </a:cubicBezTo>
                <a:lnTo>
                  <a:pt x="967401" y="123569"/>
                </a:lnTo>
                <a:cubicBezTo>
                  <a:pt x="955039" y="145165"/>
                  <a:pt x="948551" y="169621"/>
                  <a:pt x="948578" y="194505"/>
                </a:cubicBezTo>
                <a:cubicBezTo>
                  <a:pt x="946041" y="231576"/>
                  <a:pt x="960738" y="267745"/>
                  <a:pt x="988416" y="292538"/>
                </a:cubicBezTo>
                <a:cubicBezTo>
                  <a:pt x="951636" y="347613"/>
                  <a:pt x="918239" y="404874"/>
                  <a:pt x="888410" y="464001"/>
                </a:cubicBezTo>
                <a:cubicBezTo>
                  <a:pt x="872990" y="446268"/>
                  <a:pt x="856197" y="429779"/>
                  <a:pt x="838188" y="414683"/>
                </a:cubicBezTo>
                <a:cubicBezTo>
                  <a:pt x="843089" y="403463"/>
                  <a:pt x="846514" y="391657"/>
                  <a:pt x="848380" y="379557"/>
                </a:cubicBezTo>
                <a:cubicBezTo>
                  <a:pt x="849136" y="374771"/>
                  <a:pt x="849558" y="369937"/>
                  <a:pt x="849640" y="365091"/>
                </a:cubicBezTo>
                <a:cubicBezTo>
                  <a:pt x="849550" y="286042"/>
                  <a:pt x="785475" y="221991"/>
                  <a:pt x="706426" y="221931"/>
                </a:cubicBezTo>
                <a:cubicBezTo>
                  <a:pt x="703933" y="221931"/>
                  <a:pt x="701385" y="221931"/>
                  <a:pt x="698809" y="221931"/>
                </a:cubicBezTo>
                <a:cubicBezTo>
                  <a:pt x="635595" y="218328"/>
                  <a:pt x="572944" y="207993"/>
                  <a:pt x="511921" y="191107"/>
                </a:cubicBezTo>
                <a:cubicBezTo>
                  <a:pt x="511921" y="316951"/>
                  <a:pt x="525621" y="429122"/>
                  <a:pt x="635490" y="489756"/>
                </a:cubicBezTo>
                <a:lnTo>
                  <a:pt x="635490" y="489756"/>
                </a:lnTo>
                <a:cubicBezTo>
                  <a:pt x="657089" y="502110"/>
                  <a:pt x="681545" y="508598"/>
                  <a:pt x="706426" y="508579"/>
                </a:cubicBezTo>
                <a:cubicBezTo>
                  <a:pt x="745640" y="508699"/>
                  <a:pt x="782845" y="491232"/>
                  <a:pt x="807802" y="460987"/>
                </a:cubicBezTo>
                <a:cubicBezTo>
                  <a:pt x="828113" y="478155"/>
                  <a:pt x="846355" y="497630"/>
                  <a:pt x="862162" y="519018"/>
                </a:cubicBezTo>
                <a:cubicBezTo>
                  <a:pt x="840426" y="566859"/>
                  <a:pt x="821641" y="615985"/>
                  <a:pt x="805912" y="666123"/>
                </a:cubicBezTo>
                <a:cubicBezTo>
                  <a:pt x="805912" y="666616"/>
                  <a:pt x="805556" y="667081"/>
                  <a:pt x="805473" y="667575"/>
                </a:cubicBezTo>
                <a:cubicBezTo>
                  <a:pt x="790700" y="714180"/>
                  <a:pt x="779327" y="761797"/>
                  <a:pt x="771444" y="810049"/>
                </a:cubicBezTo>
                <a:cubicBezTo>
                  <a:pt x="752213" y="928503"/>
                  <a:pt x="750599" y="1049146"/>
                  <a:pt x="766649" y="1168071"/>
                </a:cubicBezTo>
                <a:cubicBezTo>
                  <a:pt x="727148" y="1159185"/>
                  <a:pt x="688239" y="1147848"/>
                  <a:pt x="650149" y="1134123"/>
                </a:cubicBezTo>
                <a:cubicBezTo>
                  <a:pt x="650752" y="1132534"/>
                  <a:pt x="651519" y="1131055"/>
                  <a:pt x="652122" y="1129466"/>
                </a:cubicBezTo>
                <a:lnTo>
                  <a:pt x="661218" y="1104807"/>
                </a:lnTo>
                <a:cubicBezTo>
                  <a:pt x="670323" y="1081107"/>
                  <a:pt x="675208" y="1055995"/>
                  <a:pt x="675657" y="1030610"/>
                </a:cubicBezTo>
                <a:cubicBezTo>
                  <a:pt x="675704" y="872299"/>
                  <a:pt x="547403" y="743927"/>
                  <a:pt x="389092" y="743881"/>
                </a:cubicBezTo>
                <a:cubicBezTo>
                  <a:pt x="389065" y="743881"/>
                  <a:pt x="389037" y="743881"/>
                  <a:pt x="389010" y="743881"/>
                </a:cubicBezTo>
                <a:cubicBezTo>
                  <a:pt x="384023" y="744018"/>
                  <a:pt x="378927" y="744100"/>
                  <a:pt x="373776" y="744100"/>
                </a:cubicBezTo>
                <a:cubicBezTo>
                  <a:pt x="222698" y="744100"/>
                  <a:pt x="0" y="682452"/>
                  <a:pt x="0" y="682452"/>
                </a:cubicBezTo>
                <a:cubicBezTo>
                  <a:pt x="0" y="934111"/>
                  <a:pt x="27399" y="1158481"/>
                  <a:pt x="247111" y="1279749"/>
                </a:cubicBezTo>
                <a:lnTo>
                  <a:pt x="247111" y="1279749"/>
                </a:lnTo>
                <a:cubicBezTo>
                  <a:pt x="322436" y="1322713"/>
                  <a:pt x="413173" y="1329231"/>
                  <a:pt x="493865" y="1297476"/>
                </a:cubicBezTo>
                <a:cubicBezTo>
                  <a:pt x="548998" y="1274957"/>
                  <a:pt x="595291" y="1235088"/>
                  <a:pt x="625736" y="1183907"/>
                </a:cubicBezTo>
                <a:cubicBezTo>
                  <a:pt x="674378" y="1201914"/>
                  <a:pt x="724411" y="1215917"/>
                  <a:pt x="775335" y="1225773"/>
                </a:cubicBezTo>
                <a:cubicBezTo>
                  <a:pt x="783362" y="1273885"/>
                  <a:pt x="792979" y="1320135"/>
                  <a:pt x="802569" y="1365891"/>
                </a:cubicBezTo>
                <a:cubicBezTo>
                  <a:pt x="828677" y="1474813"/>
                  <a:pt x="844185" y="1586003"/>
                  <a:pt x="848873" y="1697911"/>
                </a:cubicBezTo>
                <a:lnTo>
                  <a:pt x="843092" y="1890224"/>
                </a:lnTo>
                <a:cubicBezTo>
                  <a:pt x="795404" y="1902764"/>
                  <a:pt x="750388" y="1923856"/>
                  <a:pt x="710235" y="1952474"/>
                </a:cubicBezTo>
                <a:cubicBezTo>
                  <a:pt x="698974" y="1960694"/>
                  <a:pt x="687905" y="1969544"/>
                  <a:pt x="677356" y="1978832"/>
                </a:cubicBezTo>
                <a:cubicBezTo>
                  <a:pt x="623328" y="1956521"/>
                  <a:pt x="565415" y="1945131"/>
                  <a:pt x="506962" y="1945323"/>
                </a:cubicBezTo>
                <a:cubicBezTo>
                  <a:pt x="344045" y="1944635"/>
                  <a:pt x="194286" y="2034668"/>
                  <a:pt x="118473" y="2178872"/>
                </a:cubicBezTo>
                <a:cubicBezTo>
                  <a:pt x="110897" y="2191971"/>
                  <a:pt x="115377" y="2208731"/>
                  <a:pt x="128476" y="2216307"/>
                </a:cubicBezTo>
                <a:cubicBezTo>
                  <a:pt x="141576" y="2223883"/>
                  <a:pt x="158336" y="2219403"/>
                  <a:pt x="165909" y="2206303"/>
                </a:cubicBezTo>
                <a:cubicBezTo>
                  <a:pt x="166166" y="2205862"/>
                  <a:pt x="166410" y="2205413"/>
                  <a:pt x="166640" y="2204955"/>
                </a:cubicBezTo>
                <a:cubicBezTo>
                  <a:pt x="263202" y="2023890"/>
                  <a:pt x="484290" y="1949649"/>
                  <a:pt x="670561" y="2035740"/>
                </a:cubicBezTo>
                <a:lnTo>
                  <a:pt x="687384" y="2043685"/>
                </a:lnTo>
                <a:lnTo>
                  <a:pt x="701083" y="2031000"/>
                </a:lnTo>
                <a:cubicBezTo>
                  <a:pt x="714191" y="2018774"/>
                  <a:pt x="728006" y="2007327"/>
                  <a:pt x="742456" y="1996723"/>
                </a:cubicBezTo>
                <a:cubicBezTo>
                  <a:pt x="785820" y="1965976"/>
                  <a:pt x="835382" y="1945076"/>
                  <a:pt x="887670" y="1935487"/>
                </a:cubicBezTo>
                <a:lnTo>
                  <a:pt x="899287" y="1933158"/>
                </a:lnTo>
                <a:cubicBezTo>
                  <a:pt x="1010587" y="1908921"/>
                  <a:pt x="1126879" y="1936191"/>
                  <a:pt x="1215800" y="2007382"/>
                </a:cubicBezTo>
                <a:cubicBezTo>
                  <a:pt x="1221882" y="2012423"/>
                  <a:pt x="1227820" y="2017610"/>
                  <a:pt x="1233609" y="2022944"/>
                </a:cubicBezTo>
                <a:lnTo>
                  <a:pt x="1240568" y="2029410"/>
                </a:lnTo>
                <a:lnTo>
                  <a:pt x="1249993" y="2030178"/>
                </a:lnTo>
                <a:cubicBezTo>
                  <a:pt x="1369762" y="2038573"/>
                  <a:pt x="1478163" y="2104114"/>
                  <a:pt x="1541244" y="2206271"/>
                </a:cubicBezTo>
                <a:cubicBezTo>
                  <a:pt x="1548477" y="2219562"/>
                  <a:pt x="1565114" y="2224474"/>
                  <a:pt x="1578405" y="2217241"/>
                </a:cubicBezTo>
                <a:cubicBezTo>
                  <a:pt x="1591699" y="2210008"/>
                  <a:pt x="1596609" y="2193371"/>
                  <a:pt x="1589375" y="2180080"/>
                </a:cubicBezTo>
                <a:cubicBezTo>
                  <a:pt x="1588904" y="2179211"/>
                  <a:pt x="1588387" y="2178367"/>
                  <a:pt x="1587822" y="2177556"/>
                </a:cubicBezTo>
                <a:cubicBezTo>
                  <a:pt x="1517462" y="2063295"/>
                  <a:pt x="1397446" y="1988789"/>
                  <a:pt x="1263830" y="1976421"/>
                </a:cubicBezTo>
                <a:close/>
                <a:moveTo>
                  <a:pt x="976141" y="1311641"/>
                </a:moveTo>
                <a:lnTo>
                  <a:pt x="976141" y="1296681"/>
                </a:lnTo>
                <a:cubicBezTo>
                  <a:pt x="976275" y="1168989"/>
                  <a:pt x="1079534" y="1065390"/>
                  <a:pt x="1207224" y="1064832"/>
                </a:cubicBezTo>
                <a:cubicBezTo>
                  <a:pt x="1212457" y="1064996"/>
                  <a:pt x="1217800" y="1065051"/>
                  <a:pt x="1223225" y="1065051"/>
                </a:cubicBezTo>
                <a:cubicBezTo>
                  <a:pt x="1330544" y="1060785"/>
                  <a:pt x="1437136" y="1045433"/>
                  <a:pt x="1541299" y="1019240"/>
                </a:cubicBezTo>
                <a:cubicBezTo>
                  <a:pt x="1534887" y="1243582"/>
                  <a:pt x="1492967" y="1395810"/>
                  <a:pt x="1339478" y="1488638"/>
                </a:cubicBezTo>
                <a:lnTo>
                  <a:pt x="1322738" y="1498200"/>
                </a:lnTo>
                <a:cubicBezTo>
                  <a:pt x="1217364" y="1558344"/>
                  <a:pt x="1083419" y="1526728"/>
                  <a:pt x="1016061" y="1425812"/>
                </a:cubicBezTo>
                <a:cubicBezTo>
                  <a:pt x="1024774" y="1422360"/>
                  <a:pt x="1033624" y="1418935"/>
                  <a:pt x="1042529" y="1415483"/>
                </a:cubicBezTo>
                <a:cubicBezTo>
                  <a:pt x="1114311" y="1391405"/>
                  <a:pt x="1182419" y="1357521"/>
                  <a:pt x="1244925" y="1314792"/>
                </a:cubicBezTo>
                <a:cubicBezTo>
                  <a:pt x="1256931" y="1305539"/>
                  <a:pt x="1259164" y="1288303"/>
                  <a:pt x="1249911" y="1276296"/>
                </a:cubicBezTo>
                <a:cubicBezTo>
                  <a:pt x="1240659" y="1264290"/>
                  <a:pt x="1223422" y="1262057"/>
                  <a:pt x="1211416" y="1271310"/>
                </a:cubicBezTo>
                <a:cubicBezTo>
                  <a:pt x="1153067" y="1310778"/>
                  <a:pt x="1089576" y="1342048"/>
                  <a:pt x="1022719" y="1364247"/>
                </a:cubicBezTo>
                <a:cubicBezTo>
                  <a:pt x="1011568" y="1368576"/>
                  <a:pt x="1000800" y="1372795"/>
                  <a:pt x="990005" y="1377042"/>
                </a:cubicBezTo>
                <a:cubicBezTo>
                  <a:pt x="980994" y="1356411"/>
                  <a:pt x="976295" y="1334155"/>
                  <a:pt x="976196" y="1311641"/>
                </a:cubicBezTo>
                <a:close/>
                <a:moveTo>
                  <a:pt x="1056557" y="600584"/>
                </a:moveTo>
                <a:cubicBezTo>
                  <a:pt x="1073300" y="583441"/>
                  <a:pt x="1096239" y="573753"/>
                  <a:pt x="1120205" y="573706"/>
                </a:cubicBezTo>
                <a:cubicBezTo>
                  <a:pt x="1139042" y="573673"/>
                  <a:pt x="1157371" y="579802"/>
                  <a:pt x="1172400" y="591159"/>
                </a:cubicBezTo>
                <a:cubicBezTo>
                  <a:pt x="1209649" y="618966"/>
                  <a:pt x="1249703" y="642795"/>
                  <a:pt x="1291914" y="662259"/>
                </a:cubicBezTo>
                <a:cubicBezTo>
                  <a:pt x="1241883" y="718701"/>
                  <a:pt x="1194154" y="751881"/>
                  <a:pt x="1134945" y="751881"/>
                </a:cubicBezTo>
                <a:cubicBezTo>
                  <a:pt x="1128759" y="751873"/>
                  <a:pt x="1122577" y="751544"/>
                  <a:pt x="1116424" y="750895"/>
                </a:cubicBezTo>
                <a:lnTo>
                  <a:pt x="1107546" y="749717"/>
                </a:lnTo>
                <a:cubicBezTo>
                  <a:pt x="1092329" y="747675"/>
                  <a:pt x="1077904" y="741716"/>
                  <a:pt x="1065681" y="732428"/>
                </a:cubicBezTo>
                <a:cubicBezTo>
                  <a:pt x="1046891" y="718096"/>
                  <a:pt x="1034701" y="696765"/>
                  <a:pt x="1031898" y="673301"/>
                </a:cubicBezTo>
                <a:lnTo>
                  <a:pt x="1031898" y="665081"/>
                </a:lnTo>
                <a:cubicBezTo>
                  <a:pt x="1031898" y="661985"/>
                  <a:pt x="1032419" y="658971"/>
                  <a:pt x="1032720" y="655903"/>
                </a:cubicBezTo>
                <a:cubicBezTo>
                  <a:pt x="1049565" y="658549"/>
                  <a:pt x="1066221" y="662273"/>
                  <a:pt x="1082586" y="667054"/>
                </a:cubicBezTo>
                <a:cubicBezTo>
                  <a:pt x="1097105" y="671328"/>
                  <a:pt x="1112341" y="663024"/>
                  <a:pt x="1116616" y="648505"/>
                </a:cubicBezTo>
                <a:cubicBezTo>
                  <a:pt x="1120890" y="633986"/>
                  <a:pt x="1112585" y="618750"/>
                  <a:pt x="1098066" y="614476"/>
                </a:cubicBezTo>
                <a:cubicBezTo>
                  <a:pt x="1082915" y="610037"/>
                  <a:pt x="1068256" y="606667"/>
                  <a:pt x="1053872" y="603954"/>
                </a:cubicBezTo>
                <a:cubicBezTo>
                  <a:pt x="1054688" y="602771"/>
                  <a:pt x="1055587" y="601645"/>
                  <a:pt x="1056557" y="600584"/>
                </a:cubicBezTo>
                <a:close/>
                <a:moveTo>
                  <a:pt x="715934" y="453096"/>
                </a:moveTo>
                <a:cubicBezTo>
                  <a:pt x="712777" y="453458"/>
                  <a:pt x="709605" y="453641"/>
                  <a:pt x="706426" y="453644"/>
                </a:cubicBezTo>
                <a:cubicBezTo>
                  <a:pt x="691050" y="453655"/>
                  <a:pt x="675939" y="449652"/>
                  <a:pt x="662588" y="442027"/>
                </a:cubicBezTo>
                <a:lnTo>
                  <a:pt x="655081" y="437752"/>
                </a:lnTo>
                <a:cubicBezTo>
                  <a:pt x="596447" y="402134"/>
                  <a:pt x="575131" y="344267"/>
                  <a:pt x="568856" y="260783"/>
                </a:cubicBezTo>
                <a:cubicBezTo>
                  <a:pt x="611557" y="270123"/>
                  <a:pt x="655037" y="275452"/>
                  <a:pt x="698727" y="276702"/>
                </a:cubicBezTo>
                <a:cubicBezTo>
                  <a:pt x="701467" y="276702"/>
                  <a:pt x="704207" y="276702"/>
                  <a:pt x="706947" y="276702"/>
                </a:cubicBezTo>
                <a:cubicBezTo>
                  <a:pt x="755544" y="277137"/>
                  <a:pt x="794730" y="316627"/>
                  <a:pt x="794788" y="365228"/>
                </a:cubicBezTo>
                <a:cubicBezTo>
                  <a:pt x="794686" y="367450"/>
                  <a:pt x="794459" y="369663"/>
                  <a:pt x="794103" y="371858"/>
                </a:cubicBezTo>
                <a:cubicBezTo>
                  <a:pt x="793571" y="375006"/>
                  <a:pt x="792875" y="378124"/>
                  <a:pt x="792021" y="381201"/>
                </a:cubicBezTo>
                <a:cubicBezTo>
                  <a:pt x="779307" y="373014"/>
                  <a:pt x="765893" y="365973"/>
                  <a:pt x="751936" y="360159"/>
                </a:cubicBezTo>
                <a:cubicBezTo>
                  <a:pt x="737442" y="355811"/>
                  <a:pt x="722167" y="364038"/>
                  <a:pt x="717822" y="378532"/>
                </a:cubicBezTo>
                <a:cubicBezTo>
                  <a:pt x="713975" y="391350"/>
                  <a:pt x="719956" y="405071"/>
                  <a:pt x="731962" y="410984"/>
                </a:cubicBezTo>
                <a:cubicBezTo>
                  <a:pt x="742968" y="415614"/>
                  <a:pt x="753541" y="421217"/>
                  <a:pt x="763553" y="427725"/>
                </a:cubicBezTo>
                <a:cubicBezTo>
                  <a:pt x="750960" y="441262"/>
                  <a:pt x="734195" y="450194"/>
                  <a:pt x="715934" y="453096"/>
                </a:cubicBezTo>
                <a:close/>
                <a:moveTo>
                  <a:pt x="473946" y="1246295"/>
                </a:moveTo>
                <a:cubicBezTo>
                  <a:pt x="446967" y="1256955"/>
                  <a:pt x="418212" y="1262405"/>
                  <a:pt x="389202" y="1262350"/>
                </a:cubicBezTo>
                <a:cubicBezTo>
                  <a:pt x="348975" y="1262339"/>
                  <a:pt x="309441" y="1251868"/>
                  <a:pt x="274482" y="1231965"/>
                </a:cubicBezTo>
                <a:lnTo>
                  <a:pt x="258509" y="1222841"/>
                </a:lnTo>
                <a:cubicBezTo>
                  <a:pt x="104390" y="1130068"/>
                  <a:pt x="62360" y="977703"/>
                  <a:pt x="55921" y="753005"/>
                </a:cubicBezTo>
                <a:cubicBezTo>
                  <a:pt x="160073" y="779222"/>
                  <a:pt x="266654" y="794602"/>
                  <a:pt x="373968" y="798898"/>
                </a:cubicBezTo>
                <a:cubicBezTo>
                  <a:pt x="379448" y="798898"/>
                  <a:pt x="384708" y="798898"/>
                  <a:pt x="389941" y="798678"/>
                </a:cubicBezTo>
                <a:cubicBezTo>
                  <a:pt x="517585" y="799221"/>
                  <a:pt x="620829" y="902745"/>
                  <a:pt x="621024" y="1030391"/>
                </a:cubicBezTo>
                <a:cubicBezTo>
                  <a:pt x="620635" y="1049337"/>
                  <a:pt x="616925" y="1068070"/>
                  <a:pt x="610064" y="1085737"/>
                </a:cubicBezTo>
                <a:lnTo>
                  <a:pt x="599269" y="1114369"/>
                </a:lnTo>
                <a:cubicBezTo>
                  <a:pt x="525766" y="1084140"/>
                  <a:pt x="455671" y="1046208"/>
                  <a:pt x="390161" y="1001211"/>
                </a:cubicBezTo>
                <a:cubicBezTo>
                  <a:pt x="377700" y="992570"/>
                  <a:pt x="360594" y="995668"/>
                  <a:pt x="351953" y="1008129"/>
                </a:cubicBezTo>
                <a:cubicBezTo>
                  <a:pt x="343311" y="1020590"/>
                  <a:pt x="346410" y="1037696"/>
                  <a:pt x="358871" y="1046337"/>
                </a:cubicBezTo>
                <a:cubicBezTo>
                  <a:pt x="426187" y="1092674"/>
                  <a:pt x="498129" y="1131901"/>
                  <a:pt x="573542" y="1163385"/>
                </a:cubicBezTo>
                <a:cubicBezTo>
                  <a:pt x="549543" y="1200503"/>
                  <a:pt x="514801" y="1229422"/>
                  <a:pt x="473946" y="1246295"/>
                </a:cubicBezTo>
                <a:close/>
                <a:moveTo>
                  <a:pt x="1003485" y="194532"/>
                </a:moveTo>
                <a:cubicBezTo>
                  <a:pt x="1003474" y="179156"/>
                  <a:pt x="1007477" y="164046"/>
                  <a:pt x="1015102" y="150694"/>
                </a:cubicBezTo>
                <a:lnTo>
                  <a:pt x="1019377" y="143187"/>
                </a:lnTo>
                <a:cubicBezTo>
                  <a:pt x="1054995" y="84553"/>
                  <a:pt x="1112862" y="63237"/>
                  <a:pt x="1196374" y="56962"/>
                </a:cubicBezTo>
                <a:cubicBezTo>
                  <a:pt x="1186291" y="102332"/>
                  <a:pt x="1180981" y="148634"/>
                  <a:pt x="1180537" y="195108"/>
                </a:cubicBezTo>
                <a:cubicBezTo>
                  <a:pt x="1176172" y="237072"/>
                  <a:pt x="1144823" y="271219"/>
                  <a:pt x="1103382" y="279140"/>
                </a:cubicBezTo>
                <a:cubicBezTo>
                  <a:pt x="1102560" y="279195"/>
                  <a:pt x="1101738" y="279195"/>
                  <a:pt x="1100916" y="279140"/>
                </a:cubicBezTo>
                <a:cubicBezTo>
                  <a:pt x="1093809" y="278847"/>
                  <a:pt x="1086762" y="277696"/>
                  <a:pt x="1079928" y="275715"/>
                </a:cubicBezTo>
                <a:cubicBezTo>
                  <a:pt x="1076586" y="274839"/>
                  <a:pt x="1073079" y="273496"/>
                  <a:pt x="1069599" y="272290"/>
                </a:cubicBezTo>
                <a:cubicBezTo>
                  <a:pt x="1084011" y="252508"/>
                  <a:pt x="1093052" y="241275"/>
                  <a:pt x="1093491" y="240727"/>
                </a:cubicBezTo>
                <a:cubicBezTo>
                  <a:pt x="1103053" y="229000"/>
                  <a:pt x="1101299" y="211739"/>
                  <a:pt x="1089573" y="202177"/>
                </a:cubicBezTo>
                <a:cubicBezTo>
                  <a:pt x="1077846" y="192614"/>
                  <a:pt x="1060585" y="194368"/>
                  <a:pt x="1051022" y="206095"/>
                </a:cubicBezTo>
                <a:cubicBezTo>
                  <a:pt x="1049022" y="208533"/>
                  <a:pt x="1037323" y="223329"/>
                  <a:pt x="1019870" y="247193"/>
                </a:cubicBezTo>
                <a:cubicBezTo>
                  <a:pt x="1008338" y="232137"/>
                  <a:pt x="1002529" y="213473"/>
                  <a:pt x="1003485" y="194532"/>
                </a:cubicBezTo>
                <a:close/>
              </a:path>
            </a:pathLst>
          </a:custGeom>
          <a:solidFill>
            <a:schemeClr val="bg1"/>
          </a:solidFill>
          <a:ln w="273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00" b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31C407-5E0B-D2D6-F958-D07CC6B41E4B}"/>
              </a:ext>
            </a:extLst>
          </p:cNvPr>
          <p:cNvSpPr/>
          <p:nvPr/>
        </p:nvSpPr>
        <p:spPr>
          <a:xfrm>
            <a:off x="4677455" y="3474494"/>
            <a:ext cx="2601185" cy="1337661"/>
          </a:xfrm>
          <a:prstGeom prst="roundRect">
            <a:avLst/>
          </a:prstGeom>
          <a:solidFill>
            <a:schemeClr val="bg1"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</a:rPr>
              <a:t>استخدام الذكاء الصناعي و الروبوتات فى الاعمال الروتينية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A4EB05-678F-1E0B-73FF-82F4A8B5F009}"/>
              </a:ext>
            </a:extLst>
          </p:cNvPr>
          <p:cNvSpPr/>
          <p:nvPr/>
        </p:nvSpPr>
        <p:spPr>
          <a:xfrm>
            <a:off x="8029726" y="3474494"/>
            <a:ext cx="2601185" cy="1337661"/>
          </a:xfrm>
          <a:prstGeom prst="roundRect">
            <a:avLst/>
          </a:prstGeom>
          <a:solidFill>
            <a:schemeClr val="bg1"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</a:rPr>
              <a:t>استخدام تقنيات الذكاء الصناعي فى انظمة الري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B5780B-DD79-1074-1896-D9900393BB6D}"/>
              </a:ext>
            </a:extLst>
          </p:cNvPr>
          <p:cNvSpPr/>
          <p:nvPr/>
        </p:nvSpPr>
        <p:spPr>
          <a:xfrm>
            <a:off x="11478709" y="3460781"/>
            <a:ext cx="2601185" cy="1351375"/>
          </a:xfrm>
          <a:prstGeom prst="roundRect">
            <a:avLst/>
          </a:prstGeom>
          <a:solidFill>
            <a:schemeClr val="bg1"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</a:rPr>
              <a:t>تقنيات اعادة تدوير الخامات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1C8672-E707-E8CC-D0F2-6ACDF56AE6D4}"/>
              </a:ext>
            </a:extLst>
          </p:cNvPr>
          <p:cNvSpPr/>
          <p:nvPr/>
        </p:nvSpPr>
        <p:spPr>
          <a:xfrm>
            <a:off x="816905" y="7169900"/>
            <a:ext cx="3183261" cy="143810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تصميم الجامعة يوفر مواقف للسيارات و الاتوبيسات خارج الجامعة مما يوفر حرم جامعى نظيف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3" name="Picture 2" descr="14 Robots You Need To Clean Your House | Family Handyman">
            <a:extLst>
              <a:ext uri="{FF2B5EF4-FFF2-40B4-BE49-F238E27FC236}">
                <a16:creationId xmlns:a16="http://schemas.microsoft.com/office/drawing/2014/main" id="{2DDEFD42-C888-6968-4765-3828E688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79" y="5052569"/>
            <a:ext cx="2630426" cy="21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Watering Plant with solid fill">
            <a:extLst>
              <a:ext uri="{FF2B5EF4-FFF2-40B4-BE49-F238E27FC236}">
                <a16:creationId xmlns:a16="http://schemas.microsoft.com/office/drawing/2014/main" id="{3B900749-EDEA-6F1B-BF7A-3D31C9158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565" y="6989336"/>
            <a:ext cx="985221" cy="98522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F4992B-FD8A-A504-EEF0-37A327401E03}"/>
              </a:ext>
            </a:extLst>
          </p:cNvPr>
          <p:cNvSpPr/>
          <p:nvPr/>
        </p:nvSpPr>
        <p:spPr>
          <a:xfrm>
            <a:off x="7945500" y="6912500"/>
            <a:ext cx="2655651" cy="203401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اعادة تدوير مياه الصرف النظيف و استخدامها فى ري المسطحات الخضراء بالجامعة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Graphic 25" descr="No Driving with solid fill">
            <a:extLst>
              <a:ext uri="{FF2B5EF4-FFF2-40B4-BE49-F238E27FC236}">
                <a16:creationId xmlns:a16="http://schemas.microsoft.com/office/drawing/2014/main" id="{6CF74594-BF4E-715B-C344-0838CD62C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113" y="6627359"/>
            <a:ext cx="985221" cy="985221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1C750FC-4583-8859-B937-04583D5FA85B}"/>
              </a:ext>
            </a:extLst>
          </p:cNvPr>
          <p:cNvSpPr/>
          <p:nvPr/>
        </p:nvSpPr>
        <p:spPr>
          <a:xfrm>
            <a:off x="4493555" y="7470578"/>
            <a:ext cx="3040608" cy="109284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استخدام روبوتات ذكية فى اعمال التنظيف الروتينية مثل تنظيف الزجاج الخارجي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7C2188-5C8A-640F-685F-8D046C143BD5}"/>
              </a:ext>
            </a:extLst>
          </p:cNvPr>
          <p:cNvSpPr/>
          <p:nvPr/>
        </p:nvSpPr>
        <p:spPr>
          <a:xfrm>
            <a:off x="10941138" y="6841160"/>
            <a:ext cx="3138758" cy="187031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اعادة تدوير مخلفات المعامل و الورش و استخدامها فى عمل خامات صديقة للبيئة يمكن استخدامها فى صناعة اسرة المرضي.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9" name="Picture 4" descr="Modern Patient Bed Can Be Used Both In Hospital And Home, Isolated On White  Background Stock Photo, Picture And Royalty Free Image. Image 81995072.">
            <a:extLst>
              <a:ext uri="{FF2B5EF4-FFF2-40B4-BE49-F238E27FC236}">
                <a16:creationId xmlns:a16="http://schemas.microsoft.com/office/drawing/2014/main" id="{1EE63D7E-14F7-3CDD-147D-960454C3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52" y="4885459"/>
            <a:ext cx="2395541" cy="15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Overcoming Irrigation Damage in Commercial Landscaping | BrightView">
            <a:extLst>
              <a:ext uri="{FF2B5EF4-FFF2-40B4-BE49-F238E27FC236}">
                <a16:creationId xmlns:a16="http://schemas.microsoft.com/office/drawing/2014/main" id="{437246D9-4801-AFC6-A06B-A0642C71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31" y="4990798"/>
            <a:ext cx="2550354" cy="14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95979B-2231-0488-066F-20E8396B42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492"/>
          <a:stretch/>
        </p:blipFill>
        <p:spPr>
          <a:xfrm>
            <a:off x="407881" y="2618628"/>
            <a:ext cx="1964455" cy="5629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5F4BDE-B373-8CF8-1302-188079348B52}"/>
              </a:ext>
            </a:extLst>
          </p:cNvPr>
          <p:cNvSpPr/>
          <p:nvPr/>
        </p:nvSpPr>
        <p:spPr>
          <a:xfrm rot="5400000">
            <a:off x="11565223" y="5451449"/>
            <a:ext cx="6186918" cy="853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ar-EG" sz="2000" b="1" dirty="0">
                <a:solidFill>
                  <a:schemeClr val="accent4">
                    <a:lumMod val="75000"/>
                  </a:schemeClr>
                </a:solidFill>
              </a:rPr>
              <a:t>مشروع جامعة حورس خضراء مستدامة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25C89-79DE-4EF5-7D99-6F99111CE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492"/>
          <a:stretch/>
        </p:blipFill>
        <p:spPr>
          <a:xfrm>
            <a:off x="13163750" y="2751554"/>
            <a:ext cx="1964455" cy="5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9456" y="2237062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endParaRPr lang="en-US" sz="4800" dirty="0">
              <a:latin typeface="Calibri Light" panose="020F03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05E34-94AF-062F-48F5-DABF3D0FE063}"/>
              </a:ext>
            </a:extLst>
          </p:cNvPr>
          <p:cNvSpPr/>
          <p:nvPr/>
        </p:nvSpPr>
        <p:spPr>
          <a:xfrm>
            <a:off x="11922237" y="8850902"/>
            <a:ext cx="3197113" cy="744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cs typeface="+mj-cs"/>
              </a:rPr>
              <a:t>تعريف بالمشروع و مكوناته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23112-EA8C-A2C6-9450-890326C00432}"/>
              </a:ext>
            </a:extLst>
          </p:cNvPr>
          <p:cNvSpPr/>
          <p:nvPr/>
        </p:nvSpPr>
        <p:spPr>
          <a:xfrm>
            <a:off x="9339349" y="9050161"/>
            <a:ext cx="2504142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اثر المشروع الاجتماعي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D1833-8EAE-C374-4555-03AE1A23B0EE}"/>
              </a:ext>
            </a:extLst>
          </p:cNvPr>
          <p:cNvSpPr/>
          <p:nvPr/>
        </p:nvSpPr>
        <p:spPr>
          <a:xfrm>
            <a:off x="6724961" y="9050161"/>
            <a:ext cx="2504142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اثر المشروع البيئي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FA2-0655-83E8-64E8-13F9A472CA45}"/>
              </a:ext>
            </a:extLst>
          </p:cNvPr>
          <p:cNvSpPr/>
          <p:nvPr/>
        </p:nvSpPr>
        <p:spPr>
          <a:xfrm>
            <a:off x="3905832" y="9046997"/>
            <a:ext cx="2614388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اثر المشروع الاقتصادي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473D-4B48-7BFC-3D18-4DE4627FA934}"/>
              </a:ext>
            </a:extLst>
          </p:cNvPr>
          <p:cNvSpPr/>
          <p:nvPr/>
        </p:nvSpPr>
        <p:spPr>
          <a:xfrm>
            <a:off x="0" y="9040930"/>
            <a:ext cx="3795587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ما تم تنفيذه و الخطط المستقبلية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2" name="Picture 61" descr="A solar panel on a pole&#10;&#10;Description automatically generated with medium confidence">
            <a:extLst>
              <a:ext uri="{FF2B5EF4-FFF2-40B4-BE49-F238E27FC236}">
                <a16:creationId xmlns:a16="http://schemas.microsoft.com/office/drawing/2014/main" id="{6001D1BA-C849-6E09-4D02-6D2C99C29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193" y="6273792"/>
            <a:ext cx="2411886" cy="2411886"/>
          </a:xfrm>
          <a:prstGeom prst="rect">
            <a:avLst/>
          </a:prstGeom>
        </p:spPr>
      </p:pic>
      <p:pic>
        <p:nvPicPr>
          <p:cNvPr id="63" name="Picture 62" descr="Diagram, schematic&#10;&#10;Description automatically generated">
            <a:extLst>
              <a:ext uri="{FF2B5EF4-FFF2-40B4-BE49-F238E27FC236}">
                <a16:creationId xmlns:a16="http://schemas.microsoft.com/office/drawing/2014/main" id="{6828A640-25CC-66AA-2217-08EBC737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0" y="6258415"/>
            <a:ext cx="3036209" cy="2388164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456F328-F302-CB3E-A867-6549D30C886E}"/>
              </a:ext>
            </a:extLst>
          </p:cNvPr>
          <p:cNvCxnSpPr>
            <a:cxnSpLocks/>
          </p:cNvCxnSpPr>
          <p:nvPr/>
        </p:nvCxnSpPr>
        <p:spPr>
          <a:xfrm flipV="1">
            <a:off x="4445276" y="2923467"/>
            <a:ext cx="1523386" cy="646165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81AFA78-85AA-2813-8036-0F27A2F4A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0" r="4925"/>
          <a:stretch/>
        </p:blipFill>
        <p:spPr>
          <a:xfrm>
            <a:off x="7834868" y="6390166"/>
            <a:ext cx="2747657" cy="22703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F852A0-339E-B7E4-738F-8F4E16A3323A}"/>
              </a:ext>
            </a:extLst>
          </p:cNvPr>
          <p:cNvSpPr/>
          <p:nvPr/>
        </p:nvSpPr>
        <p:spPr>
          <a:xfrm>
            <a:off x="3929674" y="2473520"/>
            <a:ext cx="3247606" cy="1233120"/>
          </a:xfrm>
          <a:prstGeom prst="roundRect">
            <a:avLst>
              <a:gd name="adj" fmla="val 16667"/>
            </a:avLst>
          </a:prstGeom>
          <a:solidFill>
            <a:schemeClr val="accent6"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محور استهلاك الطاقة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7" name="Picture 66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99CE2004-B02D-9A01-7689-03E7C837D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9" t="5591" r="19245" b="11266"/>
          <a:stretch/>
        </p:blipFill>
        <p:spPr>
          <a:xfrm>
            <a:off x="11130882" y="6373130"/>
            <a:ext cx="2747657" cy="227038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4B6497-27E9-A43F-DE86-851D1C5EA4B4}"/>
              </a:ext>
            </a:extLst>
          </p:cNvPr>
          <p:cNvSpPr/>
          <p:nvPr/>
        </p:nvSpPr>
        <p:spPr>
          <a:xfrm>
            <a:off x="1478941" y="3862961"/>
            <a:ext cx="4473568" cy="8640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استخدام خلايا شمسية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E3978-67A2-39B1-83B2-E4F8BDB41F6E}"/>
              </a:ext>
            </a:extLst>
          </p:cNvPr>
          <p:cNvGrpSpPr/>
          <p:nvPr/>
        </p:nvGrpSpPr>
        <p:grpSpPr>
          <a:xfrm>
            <a:off x="4757027" y="5088365"/>
            <a:ext cx="1288218" cy="962011"/>
            <a:chOff x="5410567" y="1297253"/>
            <a:chExt cx="1038798" cy="7757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7FB41B-DC15-863A-E0AC-7295A0CF911E}"/>
                </a:ext>
              </a:extLst>
            </p:cNvPr>
            <p:cNvGrpSpPr/>
            <p:nvPr/>
          </p:nvGrpSpPr>
          <p:grpSpPr>
            <a:xfrm>
              <a:off x="5565824" y="1297253"/>
              <a:ext cx="282892" cy="115253"/>
              <a:chOff x="5671886" y="1327546"/>
              <a:chExt cx="282892" cy="115253"/>
            </a:xfrm>
            <a:solidFill>
              <a:schemeClr val="bg1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1A9C94E-48C4-5D1C-DBBC-102DF983179A}"/>
                  </a:ext>
                </a:extLst>
              </p:cNvPr>
              <p:cNvSpPr/>
              <p:nvPr/>
            </p:nvSpPr>
            <p:spPr>
              <a:xfrm>
                <a:off x="5792854" y="1328499"/>
                <a:ext cx="38100" cy="114300"/>
              </a:xfrm>
              <a:custGeom>
                <a:avLst/>
                <a:gdLst>
                  <a:gd name="connsiteX0" fmla="*/ 19050 w 38100"/>
                  <a:gd name="connsiteY0" fmla="*/ 0 h 114300"/>
                  <a:gd name="connsiteX1" fmla="*/ 0 w 38100"/>
                  <a:gd name="connsiteY1" fmla="*/ 19050 h 114300"/>
                  <a:gd name="connsiteX2" fmla="*/ 0 w 38100"/>
                  <a:gd name="connsiteY2" fmla="*/ 95250 h 114300"/>
                  <a:gd name="connsiteX3" fmla="*/ 19050 w 38100"/>
                  <a:gd name="connsiteY3" fmla="*/ 114300 h 114300"/>
                  <a:gd name="connsiteX4" fmla="*/ 38100 w 38100"/>
                  <a:gd name="connsiteY4" fmla="*/ 95250 h 114300"/>
                  <a:gd name="connsiteX5" fmla="*/ 38100 w 38100"/>
                  <a:gd name="connsiteY5" fmla="*/ 19050 h 114300"/>
                  <a:gd name="connsiteX6" fmla="*/ 19050 w 38100"/>
                  <a:gd name="connsiteY6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14300">
                    <a:moveTo>
                      <a:pt x="19050" y="0"/>
                    </a:moveTo>
                    <a:cubicBezTo>
                      <a:pt x="8573" y="0"/>
                      <a:pt x="0" y="8572"/>
                      <a:pt x="0" y="19050"/>
                    </a:cubicBezTo>
                    <a:lnTo>
                      <a:pt x="0" y="95250"/>
                    </a:lnTo>
                    <a:cubicBezTo>
                      <a:pt x="0" y="105728"/>
                      <a:pt x="8573" y="114300"/>
                      <a:pt x="19050" y="114300"/>
                    </a:cubicBezTo>
                    <a:cubicBezTo>
                      <a:pt x="29527" y="114300"/>
                      <a:pt x="38100" y="105728"/>
                      <a:pt x="38100" y="95250"/>
                    </a:cubicBezTo>
                    <a:lnTo>
                      <a:pt x="38100" y="19050"/>
                    </a:lnTo>
                    <a:cubicBezTo>
                      <a:pt x="38100" y="8572"/>
                      <a:pt x="29527" y="0"/>
                      <a:pt x="19050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27A7DA-16F6-3C68-03F1-BCD2C4410C3C}"/>
                  </a:ext>
                </a:extLst>
              </p:cNvPr>
              <p:cNvSpPr/>
              <p:nvPr/>
            </p:nvSpPr>
            <p:spPr>
              <a:xfrm>
                <a:off x="5862386" y="1327546"/>
                <a:ext cx="92392" cy="92392"/>
              </a:xfrm>
              <a:custGeom>
                <a:avLst/>
                <a:gdLst>
                  <a:gd name="connsiteX0" fmla="*/ 86678 w 92392"/>
                  <a:gd name="connsiteY0" fmla="*/ 60008 h 92392"/>
                  <a:gd name="connsiteX1" fmla="*/ 32385 w 92392"/>
                  <a:gd name="connsiteY1" fmla="*/ 5715 h 92392"/>
                  <a:gd name="connsiteX2" fmla="*/ 5715 w 92392"/>
                  <a:gd name="connsiteY2" fmla="*/ 5715 h 92392"/>
                  <a:gd name="connsiteX3" fmla="*/ 5715 w 92392"/>
                  <a:gd name="connsiteY3" fmla="*/ 32385 h 92392"/>
                  <a:gd name="connsiteX4" fmla="*/ 60007 w 92392"/>
                  <a:gd name="connsiteY4" fmla="*/ 86677 h 92392"/>
                  <a:gd name="connsiteX5" fmla="*/ 73343 w 92392"/>
                  <a:gd name="connsiteY5" fmla="*/ 92393 h 92392"/>
                  <a:gd name="connsiteX6" fmla="*/ 86678 w 92392"/>
                  <a:gd name="connsiteY6" fmla="*/ 86677 h 92392"/>
                  <a:gd name="connsiteX7" fmla="*/ 86678 w 92392"/>
                  <a:gd name="connsiteY7" fmla="*/ 60008 h 9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92" h="92392">
                    <a:moveTo>
                      <a:pt x="86678" y="60008"/>
                    </a:moveTo>
                    <a:lnTo>
                      <a:pt x="32385" y="5715"/>
                    </a:lnTo>
                    <a:cubicBezTo>
                      <a:pt x="24765" y="-1905"/>
                      <a:pt x="13335" y="-1905"/>
                      <a:pt x="5715" y="5715"/>
                    </a:cubicBezTo>
                    <a:cubicBezTo>
                      <a:pt x="-1905" y="13335"/>
                      <a:pt x="-1905" y="24765"/>
                      <a:pt x="5715" y="32385"/>
                    </a:cubicBezTo>
                    <a:lnTo>
                      <a:pt x="60007" y="86677"/>
                    </a:lnTo>
                    <a:cubicBezTo>
                      <a:pt x="63818" y="90487"/>
                      <a:pt x="68580" y="92393"/>
                      <a:pt x="73343" y="92393"/>
                    </a:cubicBezTo>
                    <a:cubicBezTo>
                      <a:pt x="78105" y="92393"/>
                      <a:pt x="82868" y="90487"/>
                      <a:pt x="86678" y="86677"/>
                    </a:cubicBezTo>
                    <a:cubicBezTo>
                      <a:pt x="94297" y="80010"/>
                      <a:pt x="94297" y="67627"/>
                      <a:pt x="86678" y="6000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3A0AC8-1E53-A5F2-6DEC-FF1E66B100F3}"/>
                  </a:ext>
                </a:extLst>
              </p:cNvPr>
              <p:cNvSpPr/>
              <p:nvPr/>
            </p:nvSpPr>
            <p:spPr>
              <a:xfrm>
                <a:off x="5671886" y="1328498"/>
                <a:ext cx="92392" cy="92392"/>
              </a:xfrm>
              <a:custGeom>
                <a:avLst/>
                <a:gdLst>
                  <a:gd name="connsiteX0" fmla="*/ 60007 w 92392"/>
                  <a:gd name="connsiteY0" fmla="*/ 5715 h 92392"/>
                  <a:gd name="connsiteX1" fmla="*/ 5715 w 92392"/>
                  <a:gd name="connsiteY1" fmla="*/ 60007 h 92392"/>
                  <a:gd name="connsiteX2" fmla="*/ 5715 w 92392"/>
                  <a:gd name="connsiteY2" fmla="*/ 86678 h 92392"/>
                  <a:gd name="connsiteX3" fmla="*/ 19050 w 92392"/>
                  <a:gd name="connsiteY3" fmla="*/ 92393 h 92392"/>
                  <a:gd name="connsiteX4" fmla="*/ 32385 w 92392"/>
                  <a:gd name="connsiteY4" fmla="*/ 86678 h 92392"/>
                  <a:gd name="connsiteX5" fmla="*/ 86678 w 92392"/>
                  <a:gd name="connsiteY5" fmla="*/ 32385 h 92392"/>
                  <a:gd name="connsiteX6" fmla="*/ 86678 w 92392"/>
                  <a:gd name="connsiteY6" fmla="*/ 5715 h 92392"/>
                  <a:gd name="connsiteX7" fmla="*/ 60007 w 92392"/>
                  <a:gd name="connsiteY7" fmla="*/ 5715 h 9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392" h="92392">
                    <a:moveTo>
                      <a:pt x="60007" y="5715"/>
                    </a:moveTo>
                    <a:lnTo>
                      <a:pt x="5715" y="60007"/>
                    </a:lnTo>
                    <a:cubicBezTo>
                      <a:pt x="-1905" y="67628"/>
                      <a:pt x="-1905" y="79058"/>
                      <a:pt x="5715" y="86678"/>
                    </a:cubicBezTo>
                    <a:cubicBezTo>
                      <a:pt x="9525" y="90488"/>
                      <a:pt x="14288" y="92393"/>
                      <a:pt x="19050" y="92393"/>
                    </a:cubicBezTo>
                    <a:cubicBezTo>
                      <a:pt x="23813" y="92393"/>
                      <a:pt x="28575" y="90488"/>
                      <a:pt x="32385" y="86678"/>
                    </a:cubicBezTo>
                    <a:lnTo>
                      <a:pt x="86678" y="32385"/>
                    </a:lnTo>
                    <a:cubicBezTo>
                      <a:pt x="94298" y="24765"/>
                      <a:pt x="94298" y="13335"/>
                      <a:pt x="86678" y="5715"/>
                    </a:cubicBezTo>
                    <a:cubicBezTo>
                      <a:pt x="79057" y="-1905"/>
                      <a:pt x="67628" y="-1905"/>
                      <a:pt x="60007" y="571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CAB1D-A877-4E5C-84C7-826863D9E22F}"/>
                </a:ext>
              </a:extLst>
            </p:cNvPr>
            <p:cNvSpPr txBox="1"/>
            <p:nvPr/>
          </p:nvSpPr>
          <p:spPr>
            <a:xfrm>
              <a:off x="5410567" y="1402901"/>
              <a:ext cx="1038798" cy="670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/>
                <a:t>توليد طاقة كهربية</a:t>
              </a:r>
              <a:endParaRPr lang="en-US" sz="24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5667C3-732E-92B4-3C66-DC9F2CAB1E44}"/>
              </a:ext>
            </a:extLst>
          </p:cNvPr>
          <p:cNvGrpSpPr/>
          <p:nvPr/>
        </p:nvGrpSpPr>
        <p:grpSpPr>
          <a:xfrm>
            <a:off x="733244" y="5006850"/>
            <a:ext cx="2085011" cy="886732"/>
            <a:chOff x="4886430" y="2296033"/>
            <a:chExt cx="1681319" cy="715047"/>
          </a:xfrm>
          <a:solidFill>
            <a:schemeClr val="tx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8D4C5BB-C87C-02C3-B0C7-6EA20BE41C76}"/>
                </a:ext>
              </a:extLst>
            </p:cNvPr>
            <p:cNvGrpSpPr/>
            <p:nvPr/>
          </p:nvGrpSpPr>
          <p:grpSpPr>
            <a:xfrm>
              <a:off x="4886430" y="2296033"/>
              <a:ext cx="876921" cy="715047"/>
              <a:chOff x="5248066" y="2454806"/>
              <a:chExt cx="876921" cy="715047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E657EF-0C0A-31E2-85A9-0072C17E48FF}"/>
                  </a:ext>
                </a:extLst>
              </p:cNvPr>
              <p:cNvSpPr/>
              <p:nvPr/>
            </p:nvSpPr>
            <p:spPr>
              <a:xfrm>
                <a:off x="5248066" y="2865051"/>
                <a:ext cx="724572" cy="304802"/>
              </a:xfrm>
              <a:custGeom>
                <a:avLst/>
                <a:gdLst>
                  <a:gd name="connsiteX0" fmla="*/ 312865 w 724572"/>
                  <a:gd name="connsiteY0" fmla="*/ 230661 h 304802"/>
                  <a:gd name="connsiteX1" fmla="*/ 466746 w 724572"/>
                  <a:gd name="connsiteY1" fmla="*/ 230661 h 304802"/>
                  <a:gd name="connsiteX2" fmla="*/ 486225 w 724572"/>
                  <a:gd name="connsiteY2" fmla="*/ 224277 h 304802"/>
                  <a:gd name="connsiteX3" fmla="*/ 712369 w 724572"/>
                  <a:gd name="connsiteY3" fmla="*/ 58325 h 304802"/>
                  <a:gd name="connsiteX4" fmla="*/ 717299 w 724572"/>
                  <a:gd name="connsiteY4" fmla="*/ 12205 h 304802"/>
                  <a:gd name="connsiteX5" fmla="*/ 674570 w 724572"/>
                  <a:gd name="connsiteY5" fmla="*/ 4876 h 304802"/>
                  <a:gd name="connsiteX6" fmla="*/ 533781 w 724572"/>
                  <a:gd name="connsiteY6" fmla="*/ 85418 h 304802"/>
                  <a:gd name="connsiteX7" fmla="*/ 533607 w 724572"/>
                  <a:gd name="connsiteY7" fmla="*/ 113189 h 304802"/>
                  <a:gd name="connsiteX8" fmla="*/ 467206 w 724572"/>
                  <a:gd name="connsiteY8" fmla="*/ 164757 h 304802"/>
                  <a:gd name="connsiteX9" fmla="*/ 321099 w 724572"/>
                  <a:gd name="connsiteY9" fmla="*/ 164757 h 304802"/>
                  <a:gd name="connsiteX10" fmla="*/ 321099 w 724572"/>
                  <a:gd name="connsiteY10" fmla="*/ 131806 h 304802"/>
                  <a:gd name="connsiteX11" fmla="*/ 469297 w 724572"/>
                  <a:gd name="connsiteY11" fmla="*/ 131806 h 304802"/>
                  <a:gd name="connsiteX12" fmla="*/ 502192 w 724572"/>
                  <a:gd name="connsiteY12" fmla="*/ 98799 h 304802"/>
                  <a:gd name="connsiteX13" fmla="*/ 469297 w 724572"/>
                  <a:gd name="connsiteY13" fmla="*/ 65903 h 304802"/>
                  <a:gd name="connsiteX14" fmla="*/ 271699 w 724572"/>
                  <a:gd name="connsiteY14" fmla="*/ 65903 h 304802"/>
                  <a:gd name="connsiteX15" fmla="*/ 232830 w 724572"/>
                  <a:gd name="connsiteY15" fmla="*/ 77007 h 304802"/>
                  <a:gd name="connsiteX16" fmla="*/ 0 w 724572"/>
                  <a:gd name="connsiteY16" fmla="*/ 189473 h 304802"/>
                  <a:gd name="connsiteX17" fmla="*/ 115266 w 724572"/>
                  <a:gd name="connsiteY17" fmla="*/ 304802 h 304802"/>
                  <a:gd name="connsiteX18" fmla="*/ 312865 w 724572"/>
                  <a:gd name="connsiteY18" fmla="*/ 230661 h 30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4572" h="304802">
                    <a:moveTo>
                      <a:pt x="312865" y="230661"/>
                    </a:moveTo>
                    <a:lnTo>
                      <a:pt x="466746" y="230661"/>
                    </a:lnTo>
                    <a:cubicBezTo>
                      <a:pt x="473753" y="230660"/>
                      <a:pt x="480576" y="228423"/>
                      <a:pt x="486225" y="224277"/>
                    </a:cubicBezTo>
                    <a:lnTo>
                      <a:pt x="712369" y="58325"/>
                    </a:lnTo>
                    <a:cubicBezTo>
                      <a:pt x="726466" y="46950"/>
                      <a:pt x="728673" y="26302"/>
                      <a:pt x="717299" y="12205"/>
                    </a:cubicBezTo>
                    <a:cubicBezTo>
                      <a:pt x="706931" y="-645"/>
                      <a:pt x="688627" y="-3785"/>
                      <a:pt x="674570" y="4876"/>
                    </a:cubicBezTo>
                    <a:lnTo>
                      <a:pt x="533781" y="85418"/>
                    </a:lnTo>
                    <a:cubicBezTo>
                      <a:pt x="535681" y="94584"/>
                      <a:pt x="535622" y="104048"/>
                      <a:pt x="533607" y="113189"/>
                    </a:cubicBezTo>
                    <a:cubicBezTo>
                      <a:pt x="526231" y="143775"/>
                      <a:pt x="498666" y="165181"/>
                      <a:pt x="467206" y="164757"/>
                    </a:cubicBezTo>
                    <a:lnTo>
                      <a:pt x="321099" y="164757"/>
                    </a:lnTo>
                    <a:lnTo>
                      <a:pt x="321099" y="131806"/>
                    </a:lnTo>
                    <a:lnTo>
                      <a:pt x="469297" y="131806"/>
                    </a:lnTo>
                    <a:cubicBezTo>
                      <a:pt x="487495" y="131775"/>
                      <a:pt x="502224" y="116997"/>
                      <a:pt x="502192" y="98799"/>
                    </a:cubicBezTo>
                    <a:cubicBezTo>
                      <a:pt x="502162" y="80644"/>
                      <a:pt x="487451" y="65933"/>
                      <a:pt x="469297" y="65903"/>
                    </a:cubicBezTo>
                    <a:lnTo>
                      <a:pt x="271699" y="65903"/>
                    </a:lnTo>
                    <a:cubicBezTo>
                      <a:pt x="257960" y="65906"/>
                      <a:pt x="244496" y="69752"/>
                      <a:pt x="232830" y="77007"/>
                    </a:cubicBezTo>
                    <a:lnTo>
                      <a:pt x="0" y="189473"/>
                    </a:lnTo>
                    <a:lnTo>
                      <a:pt x="115266" y="304802"/>
                    </a:lnTo>
                    <a:cubicBezTo>
                      <a:pt x="168527" y="251513"/>
                      <a:pt x="237736" y="230661"/>
                      <a:pt x="312865" y="2306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6A24052-4BFF-6FE6-1D83-B0EC35A3A7A4}"/>
                  </a:ext>
                </a:extLst>
              </p:cNvPr>
              <p:cNvSpPr/>
              <p:nvPr/>
            </p:nvSpPr>
            <p:spPr>
              <a:xfrm>
                <a:off x="5670727" y="2454806"/>
                <a:ext cx="454260" cy="200697"/>
              </a:xfrm>
              <a:custGeom>
                <a:avLst/>
                <a:gdLst>
                  <a:gd name="connsiteX0" fmla="*/ 0 w 454260"/>
                  <a:gd name="connsiteY0" fmla="*/ 162654 h 200697"/>
                  <a:gd name="connsiteX1" fmla="*/ 0 w 454260"/>
                  <a:gd name="connsiteY1" fmla="*/ 200697 h 200697"/>
                  <a:gd name="connsiteX2" fmla="*/ 104040 w 454260"/>
                  <a:gd name="connsiteY2" fmla="*/ 200697 h 200697"/>
                  <a:gd name="connsiteX3" fmla="*/ 104040 w 454260"/>
                  <a:gd name="connsiteY3" fmla="*/ 162654 h 200697"/>
                  <a:gd name="connsiteX4" fmla="*/ 162561 w 454260"/>
                  <a:gd name="connsiteY4" fmla="*/ 104099 h 200697"/>
                  <a:gd name="connsiteX5" fmla="*/ 454261 w 454260"/>
                  <a:gd name="connsiteY5" fmla="*/ 104099 h 200697"/>
                  <a:gd name="connsiteX6" fmla="*/ 454261 w 454260"/>
                  <a:gd name="connsiteY6" fmla="*/ 0 h 200697"/>
                  <a:gd name="connsiteX7" fmla="*/ 162562 w 454260"/>
                  <a:gd name="connsiteY7" fmla="*/ 0 h 200697"/>
                  <a:gd name="connsiteX8" fmla="*/ 0 w 454260"/>
                  <a:gd name="connsiteY8" fmla="*/ 162654 h 20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60" h="200697">
                    <a:moveTo>
                      <a:pt x="0" y="162654"/>
                    </a:moveTo>
                    <a:lnTo>
                      <a:pt x="0" y="200697"/>
                    </a:lnTo>
                    <a:lnTo>
                      <a:pt x="104040" y="200697"/>
                    </a:lnTo>
                    <a:lnTo>
                      <a:pt x="104040" y="162654"/>
                    </a:lnTo>
                    <a:cubicBezTo>
                      <a:pt x="104067" y="130339"/>
                      <a:pt x="130247" y="104144"/>
                      <a:pt x="162561" y="104099"/>
                    </a:cubicBezTo>
                    <a:lnTo>
                      <a:pt x="454261" y="104099"/>
                    </a:lnTo>
                    <a:lnTo>
                      <a:pt x="454261" y="0"/>
                    </a:lnTo>
                    <a:lnTo>
                      <a:pt x="162562" y="0"/>
                    </a:lnTo>
                    <a:cubicBezTo>
                      <a:pt x="72798" y="125"/>
                      <a:pt x="74" y="72889"/>
                      <a:pt x="0" y="162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3746BFD-BD4F-F086-930E-CCEB19B17E77}"/>
                  </a:ext>
                </a:extLst>
              </p:cNvPr>
              <p:cNvSpPr/>
              <p:nvPr/>
            </p:nvSpPr>
            <p:spPr>
              <a:xfrm>
                <a:off x="5601122" y="271265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2 w 47625"/>
                  <a:gd name="connsiteY1" fmla="*/ 47625 h 47625"/>
                  <a:gd name="connsiteX2" fmla="*/ 0 w 47625"/>
                  <a:gd name="connsiteY2" fmla="*/ 23813 h 47625"/>
                  <a:gd name="connsiteX3" fmla="*/ 23812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3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4C4286B-CFAE-9618-4DDE-D5969D1518FA}"/>
                  </a:ext>
                </a:extLst>
              </p:cNvPr>
              <p:cNvSpPr/>
              <p:nvPr/>
            </p:nvSpPr>
            <p:spPr>
              <a:xfrm>
                <a:off x="5553497" y="2798379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A193A0D-A330-8E00-EFAC-4D257CB60BC5}"/>
                  </a:ext>
                </a:extLst>
              </p:cNvPr>
              <p:cNvSpPr/>
              <p:nvPr/>
            </p:nvSpPr>
            <p:spPr>
              <a:xfrm>
                <a:off x="5834484" y="2779329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2 w 47625"/>
                  <a:gd name="connsiteY1" fmla="*/ 47625 h 47625"/>
                  <a:gd name="connsiteX2" fmla="*/ 0 w 47625"/>
                  <a:gd name="connsiteY2" fmla="*/ 23813 h 47625"/>
                  <a:gd name="connsiteX3" fmla="*/ 23812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3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D619C52-EC92-7787-E7EB-4EECAE763AD4}"/>
                  </a:ext>
                </a:extLst>
              </p:cNvPr>
              <p:cNvSpPr/>
              <p:nvPr/>
            </p:nvSpPr>
            <p:spPr>
              <a:xfrm>
                <a:off x="5673690" y="2693604"/>
                <a:ext cx="105204" cy="161895"/>
              </a:xfrm>
              <a:custGeom>
                <a:avLst/>
                <a:gdLst>
                  <a:gd name="connsiteX0" fmla="*/ 105200 w 105204"/>
                  <a:gd name="connsiteY0" fmla="*/ 108656 h 161895"/>
                  <a:gd name="connsiteX1" fmla="*/ 52599 w 105204"/>
                  <a:gd name="connsiteY1" fmla="*/ 0 h 161895"/>
                  <a:gd name="connsiteX2" fmla="*/ 4 w 105204"/>
                  <a:gd name="connsiteY2" fmla="*/ 108656 h 161895"/>
                  <a:gd name="connsiteX3" fmla="*/ 4 w 105204"/>
                  <a:gd name="connsiteY3" fmla="*/ 109931 h 161895"/>
                  <a:gd name="connsiteX4" fmla="*/ 53240 w 105204"/>
                  <a:gd name="connsiteY4" fmla="*/ 161892 h 161895"/>
                  <a:gd name="connsiteX5" fmla="*/ 105200 w 105204"/>
                  <a:gd name="connsiteY5" fmla="*/ 108656 h 16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204" h="161895">
                    <a:moveTo>
                      <a:pt x="105200" y="108656"/>
                    </a:moveTo>
                    <a:cubicBezTo>
                      <a:pt x="105200" y="74995"/>
                      <a:pt x="52599" y="0"/>
                      <a:pt x="52599" y="0"/>
                    </a:cubicBezTo>
                    <a:cubicBezTo>
                      <a:pt x="52599" y="0"/>
                      <a:pt x="-3" y="74782"/>
                      <a:pt x="4" y="108656"/>
                    </a:cubicBezTo>
                    <a:cubicBezTo>
                      <a:pt x="-1" y="109081"/>
                      <a:pt x="-1" y="109505"/>
                      <a:pt x="4" y="109931"/>
                    </a:cubicBezTo>
                    <a:cubicBezTo>
                      <a:pt x="356" y="138979"/>
                      <a:pt x="24190" y="162243"/>
                      <a:pt x="53240" y="161892"/>
                    </a:cubicBezTo>
                    <a:cubicBezTo>
                      <a:pt x="82289" y="161539"/>
                      <a:pt x="105552" y="137705"/>
                      <a:pt x="105200" y="1086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C52452-ECB1-9C22-A466-30D0E5C7BC2B}"/>
                </a:ext>
              </a:extLst>
            </p:cNvPr>
            <p:cNvSpPr txBox="1"/>
            <p:nvPr/>
          </p:nvSpPr>
          <p:spPr>
            <a:xfrm>
              <a:off x="5627579" y="2306378"/>
              <a:ext cx="940170" cy="670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/>
                <a:t>تسخين المياه</a:t>
              </a:r>
              <a:endParaRPr lang="en-US" sz="2400" b="1" dirty="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73EDF8-E5BA-2586-E392-8F9EF4333A22}"/>
              </a:ext>
            </a:extLst>
          </p:cNvPr>
          <p:cNvSpPr/>
          <p:nvPr/>
        </p:nvSpPr>
        <p:spPr>
          <a:xfrm>
            <a:off x="8368222" y="3884030"/>
            <a:ext cx="4428605" cy="8852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مستشعرات الحركة و الحرارة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DBC81B-349F-AE7B-B401-CB4F28BF4B1A}"/>
              </a:ext>
            </a:extLst>
          </p:cNvPr>
          <p:cNvGrpSpPr/>
          <p:nvPr/>
        </p:nvGrpSpPr>
        <p:grpSpPr>
          <a:xfrm>
            <a:off x="8131506" y="4921113"/>
            <a:ext cx="2249854" cy="1493822"/>
            <a:chOff x="5086400" y="4011056"/>
            <a:chExt cx="1814246" cy="12045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AAC820B-BC87-B7D0-B6B0-4BB2B9728F13}"/>
                </a:ext>
              </a:extLst>
            </p:cNvPr>
            <p:cNvGrpSpPr/>
            <p:nvPr/>
          </p:nvGrpSpPr>
          <p:grpSpPr>
            <a:xfrm>
              <a:off x="5562967" y="4011056"/>
              <a:ext cx="800100" cy="552466"/>
              <a:chOff x="5667850" y="4025472"/>
              <a:chExt cx="800100" cy="552466"/>
            </a:xfrm>
            <a:solidFill>
              <a:schemeClr val="bg1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E0052F9-3F10-57EB-0EF6-61219A4F04F7}"/>
                  </a:ext>
                </a:extLst>
              </p:cNvPr>
              <p:cNvSpPr/>
              <p:nvPr/>
            </p:nvSpPr>
            <p:spPr>
              <a:xfrm>
                <a:off x="5791675" y="4406473"/>
                <a:ext cx="438157" cy="171465"/>
              </a:xfrm>
              <a:custGeom>
                <a:avLst/>
                <a:gdLst>
                  <a:gd name="connsiteX0" fmla="*/ 352425 w 438157"/>
                  <a:gd name="connsiteY0" fmla="*/ 0 h 171465"/>
                  <a:gd name="connsiteX1" fmla="*/ 350072 w 438157"/>
                  <a:gd name="connsiteY1" fmla="*/ 238 h 171465"/>
                  <a:gd name="connsiteX2" fmla="*/ 347710 w 438157"/>
                  <a:gd name="connsiteY2" fmla="*/ 0 h 171465"/>
                  <a:gd name="connsiteX3" fmla="*/ 28575 w 438157"/>
                  <a:gd name="connsiteY3" fmla="*/ 0 h 171465"/>
                  <a:gd name="connsiteX4" fmla="*/ 0 w 438157"/>
                  <a:gd name="connsiteY4" fmla="*/ 28575 h 171465"/>
                  <a:gd name="connsiteX5" fmla="*/ 28575 w 438157"/>
                  <a:gd name="connsiteY5" fmla="*/ 57150 h 171465"/>
                  <a:gd name="connsiteX6" fmla="*/ 347710 w 438157"/>
                  <a:gd name="connsiteY6" fmla="*/ 57150 h 171465"/>
                  <a:gd name="connsiteX7" fmla="*/ 350063 w 438157"/>
                  <a:gd name="connsiteY7" fmla="*/ 56912 h 171465"/>
                  <a:gd name="connsiteX8" fmla="*/ 352425 w 438157"/>
                  <a:gd name="connsiteY8" fmla="*/ 57150 h 171465"/>
                  <a:gd name="connsiteX9" fmla="*/ 380983 w 438157"/>
                  <a:gd name="connsiteY9" fmla="*/ 85742 h 171465"/>
                  <a:gd name="connsiteX10" fmla="*/ 352391 w 438157"/>
                  <a:gd name="connsiteY10" fmla="*/ 114300 h 171465"/>
                  <a:gd name="connsiteX11" fmla="*/ 327403 w 438157"/>
                  <a:gd name="connsiteY11" fmla="*/ 99555 h 171465"/>
                  <a:gd name="connsiteX12" fmla="*/ 288743 w 438157"/>
                  <a:gd name="connsiteY12" fmla="*/ 87789 h 171465"/>
                  <a:gd name="connsiteX13" fmla="*/ 276977 w 438157"/>
                  <a:gd name="connsiteY13" fmla="*/ 126450 h 171465"/>
                  <a:gd name="connsiteX14" fmla="*/ 277444 w 438157"/>
                  <a:gd name="connsiteY14" fmla="*/ 127292 h 171465"/>
                  <a:gd name="connsiteX15" fmla="*/ 393985 w 438157"/>
                  <a:gd name="connsiteY15" fmla="*/ 160698 h 171465"/>
                  <a:gd name="connsiteX16" fmla="*/ 427391 w 438157"/>
                  <a:gd name="connsiteY16" fmla="*/ 44158 h 171465"/>
                  <a:gd name="connsiteX17" fmla="*/ 352425 w 438157"/>
                  <a:gd name="connsiteY17" fmla="*/ 0 h 17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7" h="171465">
                    <a:moveTo>
                      <a:pt x="352425" y="0"/>
                    </a:moveTo>
                    <a:cubicBezTo>
                      <a:pt x="351615" y="0"/>
                      <a:pt x="350863" y="171"/>
                      <a:pt x="350072" y="238"/>
                    </a:cubicBezTo>
                    <a:cubicBezTo>
                      <a:pt x="349282" y="305"/>
                      <a:pt x="348520" y="0"/>
                      <a:pt x="347710" y="0"/>
                    </a:cubicBezTo>
                    <a:lnTo>
                      <a:pt x="28575" y="0"/>
                    </a:lnTo>
                    <a:cubicBezTo>
                      <a:pt x="12793" y="0"/>
                      <a:pt x="0" y="12793"/>
                      <a:pt x="0" y="28575"/>
                    </a:cubicBezTo>
                    <a:cubicBezTo>
                      <a:pt x="0" y="44357"/>
                      <a:pt x="12793" y="57150"/>
                      <a:pt x="28575" y="57150"/>
                    </a:cubicBezTo>
                    <a:lnTo>
                      <a:pt x="347710" y="57150"/>
                    </a:lnTo>
                    <a:cubicBezTo>
                      <a:pt x="348520" y="57150"/>
                      <a:pt x="349272" y="56979"/>
                      <a:pt x="350063" y="56912"/>
                    </a:cubicBezTo>
                    <a:cubicBezTo>
                      <a:pt x="350853" y="56845"/>
                      <a:pt x="351606" y="57150"/>
                      <a:pt x="352425" y="57150"/>
                    </a:cubicBezTo>
                    <a:cubicBezTo>
                      <a:pt x="368207" y="57160"/>
                      <a:pt x="380992" y="69960"/>
                      <a:pt x="380983" y="85742"/>
                    </a:cubicBezTo>
                    <a:cubicBezTo>
                      <a:pt x="380973" y="101523"/>
                      <a:pt x="368173" y="114310"/>
                      <a:pt x="352391" y="114300"/>
                    </a:cubicBezTo>
                    <a:cubicBezTo>
                      <a:pt x="342000" y="114293"/>
                      <a:pt x="332432" y="108648"/>
                      <a:pt x="327403" y="99555"/>
                    </a:cubicBezTo>
                    <a:cubicBezTo>
                      <a:pt x="319976" y="85631"/>
                      <a:pt x="302667" y="80362"/>
                      <a:pt x="288743" y="87789"/>
                    </a:cubicBezTo>
                    <a:cubicBezTo>
                      <a:pt x="274817" y="95216"/>
                      <a:pt x="269550" y="112525"/>
                      <a:pt x="276977" y="126450"/>
                    </a:cubicBezTo>
                    <a:cubicBezTo>
                      <a:pt x="277128" y="126733"/>
                      <a:pt x="277283" y="127014"/>
                      <a:pt x="277444" y="127292"/>
                    </a:cubicBezTo>
                    <a:cubicBezTo>
                      <a:pt x="300401" y="168698"/>
                      <a:pt x="352577" y="183654"/>
                      <a:pt x="393985" y="160698"/>
                    </a:cubicBezTo>
                    <a:cubicBezTo>
                      <a:pt x="435391" y="137741"/>
                      <a:pt x="450347" y="85564"/>
                      <a:pt x="427391" y="44158"/>
                    </a:cubicBezTo>
                    <a:cubicBezTo>
                      <a:pt x="412283" y="16910"/>
                      <a:pt x="383581" y="3"/>
                      <a:pt x="3524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083CF32-403C-C428-591A-DDB1B359B0C2}"/>
                  </a:ext>
                </a:extLst>
              </p:cNvPr>
              <p:cNvSpPr/>
              <p:nvPr/>
            </p:nvSpPr>
            <p:spPr>
              <a:xfrm>
                <a:off x="5744050" y="4025472"/>
                <a:ext cx="400036" cy="209550"/>
              </a:xfrm>
              <a:custGeom>
                <a:avLst/>
                <a:gdLst>
                  <a:gd name="connsiteX0" fmla="*/ 28575 w 400036"/>
                  <a:gd name="connsiteY0" fmla="*/ 209550 h 209550"/>
                  <a:gd name="connsiteX1" fmla="*/ 295275 w 400036"/>
                  <a:gd name="connsiteY1" fmla="*/ 209550 h 209550"/>
                  <a:gd name="connsiteX2" fmla="*/ 400037 w 400036"/>
                  <a:gd name="connsiteY2" fmla="*/ 104762 h 209550"/>
                  <a:gd name="connsiteX3" fmla="*/ 295248 w 400036"/>
                  <a:gd name="connsiteY3" fmla="*/ 0 h 209550"/>
                  <a:gd name="connsiteX4" fmla="*/ 191357 w 400036"/>
                  <a:gd name="connsiteY4" fmla="*/ 91297 h 209550"/>
                  <a:gd name="connsiteX5" fmla="*/ 216056 w 400036"/>
                  <a:gd name="connsiteY5" fmla="*/ 123292 h 209550"/>
                  <a:gd name="connsiteX6" fmla="*/ 248050 w 400036"/>
                  <a:gd name="connsiteY6" fmla="*/ 98593 h 209550"/>
                  <a:gd name="connsiteX7" fmla="*/ 301454 w 400036"/>
                  <a:gd name="connsiteY7" fmla="*/ 57553 h 209550"/>
                  <a:gd name="connsiteX8" fmla="*/ 342494 w 400036"/>
                  <a:gd name="connsiteY8" fmla="*/ 110957 h 209550"/>
                  <a:gd name="connsiteX9" fmla="*/ 295275 w 400036"/>
                  <a:gd name="connsiteY9" fmla="*/ 152400 h 209550"/>
                  <a:gd name="connsiteX10" fmla="*/ 28575 w 400036"/>
                  <a:gd name="connsiteY10" fmla="*/ 152400 h 209550"/>
                  <a:gd name="connsiteX11" fmla="*/ 0 w 400036"/>
                  <a:gd name="connsiteY11" fmla="*/ 180975 h 209550"/>
                  <a:gd name="connsiteX12" fmla="*/ 28575 w 400036"/>
                  <a:gd name="connsiteY12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036" h="209550">
                    <a:moveTo>
                      <a:pt x="28575" y="209550"/>
                    </a:moveTo>
                    <a:lnTo>
                      <a:pt x="295275" y="209550"/>
                    </a:lnTo>
                    <a:cubicBezTo>
                      <a:pt x="353140" y="209542"/>
                      <a:pt x="400044" y="162627"/>
                      <a:pt x="400037" y="104762"/>
                    </a:cubicBezTo>
                    <a:cubicBezTo>
                      <a:pt x="400029" y="46896"/>
                      <a:pt x="353115" y="-8"/>
                      <a:pt x="295248" y="0"/>
                    </a:cubicBezTo>
                    <a:cubicBezTo>
                      <a:pt x="242598" y="7"/>
                      <a:pt x="198131" y="39084"/>
                      <a:pt x="191357" y="91297"/>
                    </a:cubicBezTo>
                    <a:cubicBezTo>
                      <a:pt x="189343" y="106952"/>
                      <a:pt x="200400" y="121277"/>
                      <a:pt x="216056" y="123292"/>
                    </a:cubicBezTo>
                    <a:cubicBezTo>
                      <a:pt x="231711" y="125306"/>
                      <a:pt x="246036" y="114249"/>
                      <a:pt x="248050" y="98593"/>
                    </a:cubicBezTo>
                    <a:cubicBezTo>
                      <a:pt x="251464" y="72513"/>
                      <a:pt x="275373" y="54139"/>
                      <a:pt x="301454" y="57553"/>
                    </a:cubicBezTo>
                    <a:cubicBezTo>
                      <a:pt x="327534" y="60967"/>
                      <a:pt x="345908" y="84876"/>
                      <a:pt x="342494" y="110957"/>
                    </a:cubicBezTo>
                    <a:cubicBezTo>
                      <a:pt x="339390" y="134666"/>
                      <a:pt x="319187" y="152398"/>
                      <a:pt x="295275" y="152400"/>
                    </a:cubicBezTo>
                    <a:lnTo>
                      <a:pt x="28575" y="152400"/>
                    </a:lnTo>
                    <a:cubicBezTo>
                      <a:pt x="12793" y="152400"/>
                      <a:pt x="0" y="165193"/>
                      <a:pt x="0" y="180975"/>
                    </a:cubicBezTo>
                    <a:cubicBezTo>
                      <a:pt x="0" y="196757"/>
                      <a:pt x="12793" y="209550"/>
                      <a:pt x="28575" y="20955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FCCEF1F-BDA0-2D2D-7357-82C996B00D1C}"/>
                  </a:ext>
                </a:extLst>
              </p:cNvPr>
              <p:cNvSpPr/>
              <p:nvPr/>
            </p:nvSpPr>
            <p:spPr>
              <a:xfrm>
                <a:off x="5667850" y="4063573"/>
                <a:ext cx="800100" cy="285750"/>
              </a:xfrm>
              <a:custGeom>
                <a:avLst/>
                <a:gdLst>
                  <a:gd name="connsiteX0" fmla="*/ 657225 w 800100"/>
                  <a:gd name="connsiteY0" fmla="*/ 0 h 285750"/>
                  <a:gd name="connsiteX1" fmla="*/ 514350 w 800100"/>
                  <a:gd name="connsiteY1" fmla="*/ 143104 h 285750"/>
                  <a:gd name="connsiteX2" fmla="*/ 518827 w 800100"/>
                  <a:gd name="connsiteY2" fmla="*/ 178489 h 285750"/>
                  <a:gd name="connsiteX3" fmla="*/ 553612 w 800100"/>
                  <a:gd name="connsiteY3" fmla="*/ 199063 h 285750"/>
                  <a:gd name="connsiteX4" fmla="*/ 574186 w 800100"/>
                  <a:gd name="connsiteY4" fmla="*/ 164278 h 285750"/>
                  <a:gd name="connsiteX5" fmla="*/ 635794 w 800100"/>
                  <a:gd name="connsiteY5" fmla="*/ 59865 h 285750"/>
                  <a:gd name="connsiteX6" fmla="*/ 740207 w 800100"/>
                  <a:gd name="connsiteY6" fmla="*/ 121472 h 285750"/>
                  <a:gd name="connsiteX7" fmla="*/ 678599 w 800100"/>
                  <a:gd name="connsiteY7" fmla="*/ 225885 h 285750"/>
                  <a:gd name="connsiteX8" fmla="*/ 657225 w 800100"/>
                  <a:gd name="connsiteY8" fmla="*/ 228600 h 285750"/>
                  <a:gd name="connsiteX9" fmla="*/ 28575 w 800100"/>
                  <a:gd name="connsiteY9" fmla="*/ 228600 h 285750"/>
                  <a:gd name="connsiteX10" fmla="*/ 0 w 800100"/>
                  <a:gd name="connsiteY10" fmla="*/ 257175 h 285750"/>
                  <a:gd name="connsiteX11" fmla="*/ 28575 w 800100"/>
                  <a:gd name="connsiteY11" fmla="*/ 285750 h 285750"/>
                  <a:gd name="connsiteX12" fmla="*/ 657225 w 800100"/>
                  <a:gd name="connsiteY12" fmla="*/ 285750 h 285750"/>
                  <a:gd name="connsiteX13" fmla="*/ 800100 w 800100"/>
                  <a:gd name="connsiteY13" fmla="*/ 142875 h 285750"/>
                  <a:gd name="connsiteX14" fmla="*/ 657225 w 800100"/>
                  <a:gd name="connsiteY14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0100" h="285750">
                    <a:moveTo>
                      <a:pt x="657225" y="0"/>
                    </a:moveTo>
                    <a:cubicBezTo>
                      <a:pt x="578254" y="63"/>
                      <a:pt x="514287" y="64133"/>
                      <a:pt x="514350" y="143104"/>
                    </a:cubicBezTo>
                    <a:cubicBezTo>
                      <a:pt x="514360" y="155039"/>
                      <a:pt x="515864" y="166927"/>
                      <a:pt x="518827" y="178489"/>
                    </a:cubicBezTo>
                    <a:cubicBezTo>
                      <a:pt x="522751" y="193776"/>
                      <a:pt x="538325" y="202987"/>
                      <a:pt x="553612" y="199063"/>
                    </a:cubicBezTo>
                    <a:cubicBezTo>
                      <a:pt x="568899" y="195139"/>
                      <a:pt x="578110" y="179564"/>
                      <a:pt x="574186" y="164278"/>
                    </a:cubicBezTo>
                    <a:cubicBezTo>
                      <a:pt x="562366" y="118432"/>
                      <a:pt x="589948" y="71685"/>
                      <a:pt x="635794" y="59865"/>
                    </a:cubicBezTo>
                    <a:cubicBezTo>
                      <a:pt x="681639" y="48044"/>
                      <a:pt x="728386" y="75627"/>
                      <a:pt x="740207" y="121472"/>
                    </a:cubicBezTo>
                    <a:cubicBezTo>
                      <a:pt x="752027" y="167318"/>
                      <a:pt x="724444" y="214065"/>
                      <a:pt x="678599" y="225885"/>
                    </a:cubicBezTo>
                    <a:cubicBezTo>
                      <a:pt x="671617" y="227686"/>
                      <a:pt x="664435" y="228597"/>
                      <a:pt x="657225" y="228600"/>
                    </a:cubicBezTo>
                    <a:lnTo>
                      <a:pt x="28575" y="228600"/>
                    </a:lnTo>
                    <a:cubicBezTo>
                      <a:pt x="12794" y="228600"/>
                      <a:pt x="0" y="241393"/>
                      <a:pt x="0" y="257175"/>
                    </a:cubicBezTo>
                    <a:cubicBezTo>
                      <a:pt x="0" y="272957"/>
                      <a:pt x="12794" y="285750"/>
                      <a:pt x="28575" y="285750"/>
                    </a:cubicBezTo>
                    <a:lnTo>
                      <a:pt x="657225" y="285750"/>
                    </a:lnTo>
                    <a:cubicBezTo>
                      <a:pt x="736133" y="285750"/>
                      <a:pt x="800100" y="221783"/>
                      <a:pt x="800100" y="142875"/>
                    </a:cubicBezTo>
                    <a:cubicBezTo>
                      <a:pt x="800100" y="63967"/>
                      <a:pt x="736133" y="0"/>
                      <a:pt x="65722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EA9D38-A15F-4A03-FA99-8FC130441707}"/>
                </a:ext>
              </a:extLst>
            </p:cNvPr>
            <p:cNvSpPr txBox="1"/>
            <p:nvPr/>
          </p:nvSpPr>
          <p:spPr>
            <a:xfrm>
              <a:off x="5086400" y="4545547"/>
              <a:ext cx="1814246" cy="670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/>
                <a:t>التحكم فى اجهزة التبريد و التكييف</a:t>
              </a:r>
              <a:endParaRPr lang="en-US" sz="2400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E25348-2758-C0C7-FB88-E216D3CB60AE}"/>
              </a:ext>
            </a:extLst>
          </p:cNvPr>
          <p:cNvGrpSpPr/>
          <p:nvPr/>
        </p:nvGrpSpPr>
        <p:grpSpPr>
          <a:xfrm>
            <a:off x="11008381" y="4790042"/>
            <a:ext cx="2933385" cy="1586542"/>
            <a:chOff x="9114849" y="3365245"/>
            <a:chExt cx="2365434" cy="1279362"/>
          </a:xfrm>
        </p:grpSpPr>
        <p:pic>
          <p:nvPicPr>
            <p:cNvPr id="41" name="Graphic 40" descr="Fluorescent Light Blub with solid fill">
              <a:extLst>
                <a:ext uri="{FF2B5EF4-FFF2-40B4-BE49-F238E27FC236}">
                  <a16:creationId xmlns:a16="http://schemas.microsoft.com/office/drawing/2014/main" id="{5B1873FF-D3E3-A712-E1FE-8B80E5C11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29084" y="3365245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DF5D07-626F-3D42-9787-B0E8ACD12CF5}"/>
                </a:ext>
              </a:extLst>
            </p:cNvPr>
            <p:cNvSpPr txBox="1"/>
            <p:nvPr/>
          </p:nvSpPr>
          <p:spPr>
            <a:xfrm>
              <a:off x="9114849" y="4272328"/>
              <a:ext cx="2365434" cy="37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/>
                <a:t>التحكم فى وحدات  الاضاءة</a:t>
              </a:r>
              <a:endParaRPr lang="en-US" sz="2400" b="1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E2C5-0D03-86F1-211C-E0EA94BA6A77}"/>
              </a:ext>
            </a:extLst>
          </p:cNvPr>
          <p:cNvSpPr/>
          <p:nvPr/>
        </p:nvSpPr>
        <p:spPr>
          <a:xfrm>
            <a:off x="6992699" y="2784948"/>
            <a:ext cx="7239024" cy="54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cs typeface="+mj-cs"/>
              </a:rPr>
              <a:t>التقنيات الذكية داخل المشروع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F26ABCC1-46EF-8379-3F56-9F7258504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4507" y="2362480"/>
            <a:ext cx="1045051" cy="1048390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BA42A12-0319-1F26-21FB-E5B95287BAEF}"/>
              </a:ext>
            </a:extLst>
          </p:cNvPr>
          <p:cNvSpPr/>
          <p:nvPr/>
        </p:nvSpPr>
        <p:spPr>
          <a:xfrm rot="5400000">
            <a:off x="11565223" y="5451449"/>
            <a:ext cx="6186918" cy="853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ar-EG" sz="2400" b="1" dirty="0">
                <a:solidFill>
                  <a:schemeClr val="accent4">
                    <a:lumMod val="75000"/>
                  </a:schemeClr>
                </a:solidFill>
              </a:rPr>
              <a:t>مشروع جامعة حورس خضراء مستدامة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D07375-095A-21B9-EEE4-656CA964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492"/>
          <a:stretch/>
        </p:blipFill>
        <p:spPr>
          <a:xfrm>
            <a:off x="13163750" y="2751554"/>
            <a:ext cx="1964455" cy="5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2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2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2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05E34-94AF-062F-48F5-DABF3D0FE063}"/>
              </a:ext>
            </a:extLst>
          </p:cNvPr>
          <p:cNvSpPr/>
          <p:nvPr/>
        </p:nvSpPr>
        <p:spPr>
          <a:xfrm>
            <a:off x="11922237" y="8850902"/>
            <a:ext cx="3197113" cy="744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cs typeface="+mj-cs"/>
              </a:rPr>
              <a:t>تعريف بالمشروع و مكوناته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23112-EA8C-A2C6-9450-890326C00432}"/>
              </a:ext>
            </a:extLst>
          </p:cNvPr>
          <p:cNvSpPr/>
          <p:nvPr/>
        </p:nvSpPr>
        <p:spPr>
          <a:xfrm>
            <a:off x="9339349" y="9050161"/>
            <a:ext cx="2504142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الاجتماعي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D1833-8EAE-C374-4555-03AE1A23B0EE}"/>
              </a:ext>
            </a:extLst>
          </p:cNvPr>
          <p:cNvSpPr/>
          <p:nvPr/>
        </p:nvSpPr>
        <p:spPr>
          <a:xfrm>
            <a:off x="6724961" y="9050161"/>
            <a:ext cx="2504142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البيئي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FA2-0655-83E8-64E8-13F9A472CA45}"/>
              </a:ext>
            </a:extLst>
          </p:cNvPr>
          <p:cNvSpPr/>
          <p:nvPr/>
        </p:nvSpPr>
        <p:spPr>
          <a:xfrm>
            <a:off x="3905832" y="9046997"/>
            <a:ext cx="2614388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اثر المشروع الاقتصادي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473D-4B48-7BFC-3D18-4DE4627FA934}"/>
              </a:ext>
            </a:extLst>
          </p:cNvPr>
          <p:cNvSpPr/>
          <p:nvPr/>
        </p:nvSpPr>
        <p:spPr>
          <a:xfrm>
            <a:off x="0" y="9040930"/>
            <a:ext cx="3795587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ما تم تنفيذه و الخطط المستقبلية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95979B-2231-0488-066F-20E8396B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2"/>
          <a:stretch/>
        </p:blipFill>
        <p:spPr>
          <a:xfrm>
            <a:off x="407881" y="2618628"/>
            <a:ext cx="1964455" cy="56293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456F328-F302-CB3E-A867-6549D30C886E}"/>
              </a:ext>
            </a:extLst>
          </p:cNvPr>
          <p:cNvCxnSpPr>
            <a:cxnSpLocks/>
          </p:cNvCxnSpPr>
          <p:nvPr/>
        </p:nvCxnSpPr>
        <p:spPr>
          <a:xfrm flipV="1">
            <a:off x="4445276" y="2923467"/>
            <a:ext cx="1523386" cy="646165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EE6BB2-4A8D-8E37-7142-941FBE37A7B7}"/>
              </a:ext>
            </a:extLst>
          </p:cNvPr>
          <p:cNvSpPr/>
          <p:nvPr/>
        </p:nvSpPr>
        <p:spPr>
          <a:xfrm>
            <a:off x="3250168" y="2558007"/>
            <a:ext cx="4085847" cy="101162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HUE –SMART APP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7640BB-A8DA-588B-6007-67768FC3C0A9}"/>
              </a:ext>
            </a:extLst>
          </p:cNvPr>
          <p:cNvSpPr/>
          <p:nvPr/>
        </p:nvSpPr>
        <p:spPr>
          <a:xfrm>
            <a:off x="3832087" y="3873510"/>
            <a:ext cx="2993864" cy="1030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تتبع ذكي لاتوبيسات الجامعة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53CD4A-7EDD-79AB-D6CA-3601510B5761}"/>
              </a:ext>
            </a:extLst>
          </p:cNvPr>
          <p:cNvSpPr/>
          <p:nvPr/>
        </p:nvSpPr>
        <p:spPr>
          <a:xfrm>
            <a:off x="7385700" y="3873510"/>
            <a:ext cx="2993864" cy="1030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معاملات الطلاب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3C4EE5-60E6-58A5-5590-AF8E44631E50}"/>
              </a:ext>
            </a:extLst>
          </p:cNvPr>
          <p:cNvSpPr/>
          <p:nvPr/>
        </p:nvSpPr>
        <p:spPr>
          <a:xfrm>
            <a:off x="10878368" y="3902816"/>
            <a:ext cx="2993864" cy="1030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الذكاء الصناعي و الروبوتات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A row of buse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BA50D94-21EC-4C44-BAE6-24D6CB646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6" t="13011" r="7734" b="16834"/>
          <a:stretch/>
        </p:blipFill>
        <p:spPr>
          <a:xfrm>
            <a:off x="3985383" y="5083407"/>
            <a:ext cx="2792866" cy="26694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821BCC-5364-83B7-C2A2-7F6C397B074A}"/>
              </a:ext>
            </a:extLst>
          </p:cNvPr>
          <p:cNvSpPr txBox="1"/>
          <p:nvPr/>
        </p:nvSpPr>
        <p:spPr>
          <a:xfrm>
            <a:off x="3703058" y="7680790"/>
            <a:ext cx="3251923" cy="112371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/>
              <a:t>يمكن لمستخدمي التطبيق تتبع حركة الاتوبيسات و معرفة مواعيد التحرك و خطوط السير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FDF58-6902-F5A6-99D8-B4D3F4E42C16}"/>
              </a:ext>
            </a:extLst>
          </p:cNvPr>
          <p:cNvSpPr txBox="1"/>
          <p:nvPr/>
        </p:nvSpPr>
        <p:spPr>
          <a:xfrm>
            <a:off x="7487249" y="5127321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Student’s schedule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7EADB-81AB-7166-D7F9-0A7F5DB73B91}"/>
              </a:ext>
            </a:extLst>
          </p:cNvPr>
          <p:cNvSpPr txBox="1"/>
          <p:nvPr/>
        </p:nvSpPr>
        <p:spPr>
          <a:xfrm>
            <a:off x="7487249" y="5874775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Academic advising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541DB-3C49-62C1-1C49-FAEACEC07B5E}"/>
              </a:ext>
            </a:extLst>
          </p:cNvPr>
          <p:cNvSpPr txBox="1"/>
          <p:nvPr/>
        </p:nvSpPr>
        <p:spPr>
          <a:xfrm>
            <a:off x="7487249" y="6589948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Absence recording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DEBF7-F1DF-38C8-45EA-1DBDBFC921C9}"/>
              </a:ext>
            </a:extLst>
          </p:cNvPr>
          <p:cNvSpPr txBox="1"/>
          <p:nvPr/>
        </p:nvSpPr>
        <p:spPr>
          <a:xfrm>
            <a:off x="7487249" y="7253644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Financial invoices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C4885-7816-6BD3-A461-38F3DD9EC150}"/>
              </a:ext>
            </a:extLst>
          </p:cNvPr>
          <p:cNvSpPr txBox="1"/>
          <p:nvPr/>
        </p:nvSpPr>
        <p:spPr>
          <a:xfrm>
            <a:off x="7487249" y="7951006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Student’s grades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267560-7272-6064-71CD-3956F67FB516}"/>
              </a:ext>
            </a:extLst>
          </p:cNvPr>
          <p:cNvSpPr txBox="1"/>
          <p:nvPr/>
        </p:nvSpPr>
        <p:spPr>
          <a:xfrm>
            <a:off x="11023644" y="8096077"/>
            <a:ext cx="2792866" cy="44267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ALEX – the Ai Robot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451408-E137-9DBD-65A5-A6EBFD24A959}"/>
              </a:ext>
            </a:extLst>
          </p:cNvPr>
          <p:cNvSpPr/>
          <p:nvPr/>
        </p:nvSpPr>
        <p:spPr>
          <a:xfrm>
            <a:off x="273435" y="3831863"/>
            <a:ext cx="2993864" cy="1030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</a:rPr>
              <a:t>منشات ذكية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0BB92-143F-321E-A5C7-A440FF912506}"/>
              </a:ext>
            </a:extLst>
          </p:cNvPr>
          <p:cNvSpPr txBox="1"/>
          <p:nvPr/>
        </p:nvSpPr>
        <p:spPr>
          <a:xfrm>
            <a:off x="143742" y="4999268"/>
            <a:ext cx="3312953" cy="18047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/>
              <a:t>باستخدام تقنية</a:t>
            </a:r>
            <a:r>
              <a:rPr lang="en-US" sz="2000" b="1" dirty="0"/>
              <a:t> RFID </a:t>
            </a:r>
            <a:r>
              <a:rPr lang="ar-EG" sz="2000" b="1" dirty="0"/>
              <a:t>يستطيع مستخدم التطبيق الحصول على تصريح دخول لاماكن معينىة كالمعامل او فتح اجهزة خاصة من خلال اتصال قوى بشبكة الانترنت  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3C1590-C51A-56D1-B34D-26737A696626}"/>
              </a:ext>
            </a:extLst>
          </p:cNvPr>
          <p:cNvSpPr txBox="1"/>
          <p:nvPr/>
        </p:nvSpPr>
        <p:spPr>
          <a:xfrm>
            <a:off x="143742" y="7655637"/>
            <a:ext cx="3312953" cy="112371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/>
              <a:t>دمج الاستخدام بين تقنيات الواقع الافتراضي و البروجكتور الذكي الموجود فى قاعات التدريس</a:t>
            </a:r>
            <a:endParaRPr lang="en-US" sz="20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490308-9E57-217A-2C15-D61691817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3" t="17117" r="16625" b="16521"/>
          <a:stretch/>
        </p:blipFill>
        <p:spPr>
          <a:xfrm>
            <a:off x="10578247" y="5019421"/>
            <a:ext cx="3554027" cy="2812515"/>
          </a:xfrm>
          <a:prstGeom prst="rect">
            <a:avLst/>
          </a:prstGeom>
        </p:spPr>
      </p:pic>
      <p:pic>
        <p:nvPicPr>
          <p:cNvPr id="30" name="Graphic 29" descr="3d Glasses with solid fill">
            <a:extLst>
              <a:ext uri="{FF2B5EF4-FFF2-40B4-BE49-F238E27FC236}">
                <a16:creationId xmlns:a16="http://schemas.microsoft.com/office/drawing/2014/main" id="{F2143E03-FCCE-C908-5F95-75C7F7D84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1127" y="6840863"/>
            <a:ext cx="1133951" cy="1133951"/>
          </a:xfrm>
          <a:prstGeom prst="rect">
            <a:avLst/>
          </a:prstGeom>
        </p:spPr>
      </p:pic>
      <p:pic>
        <p:nvPicPr>
          <p:cNvPr id="32" name="Graphic 31" descr="Wireless router with solid fill">
            <a:extLst>
              <a:ext uri="{FF2B5EF4-FFF2-40B4-BE49-F238E27FC236}">
                <a16:creationId xmlns:a16="http://schemas.microsoft.com/office/drawing/2014/main" id="{69113DF5-9602-5C50-CF3D-D8D0A9FA3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972" y="3742115"/>
            <a:ext cx="1133951" cy="11339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D4E2C5-0D03-86F1-211C-E0EA94BA6A77}"/>
              </a:ext>
            </a:extLst>
          </p:cNvPr>
          <p:cNvSpPr/>
          <p:nvPr/>
        </p:nvSpPr>
        <p:spPr>
          <a:xfrm>
            <a:off x="7336015" y="2784948"/>
            <a:ext cx="6895708" cy="54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  <a:cs typeface="+mj-cs"/>
              </a:rPr>
              <a:t>التقنيات الذكية داخل المشروع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F26ABCC1-46EF-8379-3F56-9F7258504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8316" y="2309896"/>
            <a:ext cx="1045051" cy="1048390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DDC70B-2B2C-301A-293B-AB5F9B57A29E}"/>
              </a:ext>
            </a:extLst>
          </p:cNvPr>
          <p:cNvSpPr/>
          <p:nvPr/>
        </p:nvSpPr>
        <p:spPr>
          <a:xfrm rot="5400000">
            <a:off x="11565223" y="5451449"/>
            <a:ext cx="6186918" cy="853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ar-EG" sz="2000" b="1" dirty="0">
                <a:solidFill>
                  <a:schemeClr val="accent4">
                    <a:lumMod val="75000"/>
                  </a:schemeClr>
                </a:solidFill>
              </a:rPr>
              <a:t>مشروع جامعة حورس خضراء مستدامة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F8547A-6A5A-8DDD-1D01-A7B373287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2"/>
          <a:stretch/>
        </p:blipFill>
        <p:spPr>
          <a:xfrm>
            <a:off x="13163750" y="2751554"/>
            <a:ext cx="1964455" cy="5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05E34-94AF-062F-48F5-DABF3D0FE063}"/>
              </a:ext>
            </a:extLst>
          </p:cNvPr>
          <p:cNvSpPr/>
          <p:nvPr/>
        </p:nvSpPr>
        <p:spPr>
          <a:xfrm>
            <a:off x="11922237" y="9050162"/>
            <a:ext cx="3197113" cy="5448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chemeClr val="tx1"/>
                </a:solidFill>
                <a:cs typeface="+mj-cs"/>
              </a:rPr>
              <a:t>تعريف بالمشروع و مكوناته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23112-EA8C-A2C6-9450-890326C00432}"/>
              </a:ext>
            </a:extLst>
          </p:cNvPr>
          <p:cNvSpPr/>
          <p:nvPr/>
        </p:nvSpPr>
        <p:spPr>
          <a:xfrm>
            <a:off x="9339349" y="8716261"/>
            <a:ext cx="2504142" cy="88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اثر المشروع الاجتماعي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D1833-8EAE-C374-4555-03AE1A23B0EE}"/>
              </a:ext>
            </a:extLst>
          </p:cNvPr>
          <p:cNvSpPr/>
          <p:nvPr/>
        </p:nvSpPr>
        <p:spPr>
          <a:xfrm>
            <a:off x="6724961" y="9050161"/>
            <a:ext cx="2504142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اثر المشروع البيئي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FA2-0655-83E8-64E8-13F9A472CA45}"/>
              </a:ext>
            </a:extLst>
          </p:cNvPr>
          <p:cNvSpPr/>
          <p:nvPr/>
        </p:nvSpPr>
        <p:spPr>
          <a:xfrm>
            <a:off x="3905832" y="9046997"/>
            <a:ext cx="2614388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اثر المشروع الاقتصادي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473D-4B48-7BFC-3D18-4DE4627FA934}"/>
              </a:ext>
            </a:extLst>
          </p:cNvPr>
          <p:cNvSpPr/>
          <p:nvPr/>
        </p:nvSpPr>
        <p:spPr>
          <a:xfrm>
            <a:off x="0" y="9040930"/>
            <a:ext cx="3795587" cy="54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ما تم تنفيذه و الخطط المستقبلية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456F328-F302-CB3E-A867-6549D30C886E}"/>
              </a:ext>
            </a:extLst>
          </p:cNvPr>
          <p:cNvCxnSpPr>
            <a:cxnSpLocks/>
          </p:cNvCxnSpPr>
          <p:nvPr/>
        </p:nvCxnSpPr>
        <p:spPr>
          <a:xfrm flipV="1">
            <a:off x="4445276" y="2923467"/>
            <a:ext cx="1523386" cy="646165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E2C5-0D03-86F1-211C-E0EA94BA6A77}"/>
              </a:ext>
            </a:extLst>
          </p:cNvPr>
          <p:cNvSpPr/>
          <p:nvPr/>
        </p:nvSpPr>
        <p:spPr>
          <a:xfrm>
            <a:off x="1" y="2759161"/>
            <a:ext cx="13163748" cy="54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cs typeface="+mj-cs"/>
              </a:rPr>
              <a:t>الاثر الاجتماعي والبيئي</a:t>
            </a:r>
            <a:r>
              <a:rPr lang="en-US" sz="2800" b="1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B05A5-A28E-A1C0-AB6C-7A82AF17AD0B}"/>
              </a:ext>
            </a:extLst>
          </p:cNvPr>
          <p:cNvSpPr txBox="1"/>
          <p:nvPr/>
        </p:nvSpPr>
        <p:spPr>
          <a:xfrm>
            <a:off x="407880" y="3471529"/>
            <a:ext cx="1334127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2400" b="1" dirty="0"/>
              <a:t>يمكن تكرار استخدام المشروع على نطاق الجامعات المصرية مما سيؤدي لرفع كفاءة العملية التعليمية و زيادة الوعي نحو البيئة و الاستدامة.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2E9AA-24AA-013B-1ADE-1B0EBFE8F035}"/>
              </a:ext>
            </a:extLst>
          </p:cNvPr>
          <p:cNvSpPr txBox="1"/>
          <p:nvPr/>
        </p:nvSpPr>
        <p:spPr>
          <a:xfrm>
            <a:off x="445222" y="4120354"/>
            <a:ext cx="1334127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2000" b="1" dirty="0">
                <a:latin typeface="CairoRegular"/>
              </a:rPr>
              <a:t>يهدف المشروع لتحقيق صحة افضل للطلاب - و الحفاظ على البيئة المحيطة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6248C-3B2A-6B81-40BD-B6C3E8026B3C}"/>
              </a:ext>
            </a:extLst>
          </p:cNvPr>
          <p:cNvSpPr txBox="1"/>
          <p:nvPr/>
        </p:nvSpPr>
        <p:spPr>
          <a:xfrm>
            <a:off x="414955" y="4711383"/>
            <a:ext cx="1334127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2000" b="1" dirty="0">
                <a:solidFill>
                  <a:srgbClr val="333333"/>
                </a:solidFill>
                <a:latin typeface="CairoRegular"/>
              </a:rPr>
              <a:t>عدد المستفيدين من المشروع فى الوقت الحالى داخل الحرم الجامعى اكثر من  10000 فرد و على مستوى النطاق الاستراتيجي لمدينة دمياط حوالى 245 الف فرد. والمتوقع في سنة الهدف 2030 ان يصل عدد المستفيدين الى 30 الف داخل الحرم الجامعى و500 الف على نطاق المحافظة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A64E3-2818-0B57-4A98-5CB4B77EA0AF}"/>
              </a:ext>
            </a:extLst>
          </p:cNvPr>
          <p:cNvSpPr/>
          <p:nvPr/>
        </p:nvSpPr>
        <p:spPr>
          <a:xfrm rot="5400000">
            <a:off x="11565223" y="5451449"/>
            <a:ext cx="6186918" cy="853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ar-EG" sz="2400" b="1" dirty="0">
                <a:solidFill>
                  <a:schemeClr val="accent4">
                    <a:lumMod val="75000"/>
                  </a:schemeClr>
                </a:solidFill>
              </a:rPr>
              <a:t>مشروع جامعة حورس خضراء مستدامة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5A6F64-09D8-85BE-08E0-2B0F69525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92"/>
          <a:stretch/>
        </p:blipFill>
        <p:spPr>
          <a:xfrm>
            <a:off x="13163750" y="2751554"/>
            <a:ext cx="1964455" cy="562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E186B-01E4-B497-E35C-111B01E0211E}"/>
              </a:ext>
            </a:extLst>
          </p:cNvPr>
          <p:cNvSpPr txBox="1"/>
          <p:nvPr/>
        </p:nvSpPr>
        <p:spPr>
          <a:xfrm>
            <a:off x="407879" y="5711220"/>
            <a:ext cx="1334127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2000" b="1" dirty="0">
                <a:solidFill>
                  <a:srgbClr val="333333"/>
                </a:solidFill>
                <a:latin typeface="CairoRegular"/>
              </a:rPr>
              <a:t>التخفيف من اثار تغير المناخ : يساهم استخدام الطاقة المتجددة ( الخلايا الشمسية ) ووسائل الاضاءة الموفرة للطاقة و التشجير و زيادة</a:t>
            </a:r>
          </a:p>
          <a:p>
            <a:pPr algn="ctr"/>
            <a:r>
              <a:rPr lang="ar-EG" sz="2000" b="1" dirty="0">
                <a:solidFill>
                  <a:srgbClr val="333333"/>
                </a:solidFill>
                <a:latin typeface="CairoRegular"/>
              </a:rPr>
              <a:t>المساحات الخضراء ( 86 %) والادارة الجيدة للمخلفات والادارة الرشيدة للموارد المائية بالجامعة بالاضافة الى رفع الوعى لدى الطلاب و العاملين</a:t>
            </a:r>
          </a:p>
          <a:p>
            <a:pPr algn="ctr"/>
            <a:r>
              <a:rPr lang="ar-EG" sz="2000" b="1" dirty="0">
                <a:solidFill>
                  <a:srgbClr val="333333"/>
                </a:solidFill>
                <a:latin typeface="CairoRegular"/>
              </a:rPr>
              <a:t>بالجامعة في خفض الانبعاثات الكربونية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5873D-967F-000D-A93E-913B53B6F2BA}"/>
              </a:ext>
            </a:extLst>
          </p:cNvPr>
          <p:cNvSpPr txBox="1"/>
          <p:nvPr/>
        </p:nvSpPr>
        <p:spPr>
          <a:xfrm>
            <a:off x="407879" y="7013686"/>
            <a:ext cx="1334127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rgbClr val="333333"/>
                </a:solidFill>
                <a:latin typeface="CairoRegular"/>
              </a:rPr>
              <a:t>التكيف مع التغيرات المناخية :عن طريق تدريس المناهج التعليمية المختصة بالحفاظ على البيئة - تشجير الحرم الجامعى - عزل المبانى – الادارة الرشيدة للموارد المائية</a:t>
            </a:r>
          </a:p>
        </p:txBody>
      </p:sp>
    </p:spTree>
    <p:extLst>
      <p:ext uri="{BB962C8B-B14F-4D97-AF65-F5344CB8AC3E}">
        <p14:creationId xmlns:p14="http://schemas.microsoft.com/office/powerpoint/2010/main" val="3850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543</Words>
  <Application>Microsoft Office PowerPoint</Application>
  <PresentationFormat>Custom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CairoRegular</vt:lpstr>
      <vt:lpstr>Calibri</vt:lpstr>
      <vt:lpstr>Calibri Light</vt:lpstr>
      <vt:lpstr>Raleway</vt:lpstr>
      <vt:lpstr>Office Theme</vt:lpstr>
      <vt:lpstr>مشروع حورس جامعة خضراء ذكية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13</cp:revision>
  <dcterms:created xsi:type="dcterms:W3CDTF">2022-09-29T13:35:57Z</dcterms:created>
  <dcterms:modified xsi:type="dcterms:W3CDTF">2022-10-22T02:09:47Z</dcterms:modified>
</cp:coreProperties>
</file>