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84" r:id="rId2"/>
    <p:sldId id="285" r:id="rId3"/>
    <p:sldId id="286" r:id="rId4"/>
    <p:sldId id="287" r:id="rId5"/>
    <p:sldId id="288" r:id="rId6"/>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50" d="100"/>
          <a:sy n="50" d="100"/>
        </p:scale>
        <p:origin x="82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79C01E-305D-4319-BCB8-821D20EAACBA}"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88446FF-480A-4BCF-A891-8CFD20450D22}" type="slidenum">
              <a:rPr lang="ar-EG" smtClean="0"/>
              <a:t>‹#›</a:t>
            </a:fld>
            <a:endParaRPr lang="ar-EG"/>
          </a:p>
        </p:txBody>
      </p:sp>
    </p:spTree>
    <p:extLst>
      <p:ext uri="{BB962C8B-B14F-4D97-AF65-F5344CB8AC3E}">
        <p14:creationId xmlns:p14="http://schemas.microsoft.com/office/powerpoint/2010/main" val="102434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79C01E-305D-4319-BCB8-821D20EAACBA}"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88446FF-480A-4BCF-A891-8CFD20450D22}" type="slidenum">
              <a:rPr lang="ar-EG" smtClean="0"/>
              <a:t>‹#›</a:t>
            </a:fld>
            <a:endParaRPr lang="ar-EG"/>
          </a:p>
        </p:txBody>
      </p:sp>
    </p:spTree>
    <p:extLst>
      <p:ext uri="{BB962C8B-B14F-4D97-AF65-F5344CB8AC3E}">
        <p14:creationId xmlns:p14="http://schemas.microsoft.com/office/powerpoint/2010/main" val="481367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79C01E-305D-4319-BCB8-821D20EAACBA}"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88446FF-480A-4BCF-A891-8CFD20450D22}" type="slidenum">
              <a:rPr lang="ar-EG" smtClean="0"/>
              <a:t>‹#›</a:t>
            </a:fld>
            <a:endParaRPr lang="ar-EG"/>
          </a:p>
        </p:txBody>
      </p:sp>
    </p:spTree>
    <p:extLst>
      <p:ext uri="{BB962C8B-B14F-4D97-AF65-F5344CB8AC3E}">
        <p14:creationId xmlns:p14="http://schemas.microsoft.com/office/powerpoint/2010/main" val="785555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defTabSz="727314">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727314">
              <a:defRPr/>
            </a:pPr>
            <a:r>
              <a:rPr lang="ar-EG">
                <a:solidFill>
                  <a:prstClr val="black">
                    <a:tint val="75000"/>
                  </a:prstClr>
                </a:solidFill>
              </a:rPr>
              <a:t>تطوير جزيرة الشعير – مدينة القناطر الخيرية – محافظة القليوبية</a:t>
            </a:r>
          </a:p>
        </p:txBody>
      </p:sp>
      <p:sp>
        <p:nvSpPr>
          <p:cNvPr id="6" name="Slide Number Placeholder 5"/>
          <p:cNvSpPr>
            <a:spLocks noGrp="1"/>
          </p:cNvSpPr>
          <p:nvPr>
            <p:ph type="sldNum" sz="quarter" idx="12"/>
          </p:nvPr>
        </p:nvSpPr>
        <p:spPr/>
        <p:txBody>
          <a:bodyPr/>
          <a:lstStyle/>
          <a:p>
            <a:pPr defTabSz="727314">
              <a:defRPr/>
            </a:pPr>
            <a:fld id="{2C20F4C0-D149-4D44-B3CD-BF310A0FFC02}" type="slidenum">
              <a:rPr lang="ar-EG" smtClean="0">
                <a:solidFill>
                  <a:prstClr val="black">
                    <a:tint val="75000"/>
                  </a:prstClr>
                </a:solidFill>
              </a:rPr>
              <a:pPr defTabSz="727314">
                <a:defRPr/>
              </a:pPr>
              <a:t>‹#›</a:t>
            </a:fld>
            <a:endParaRPr lang="ar-EG">
              <a:solidFill>
                <a:prstClr val="black">
                  <a:tint val="75000"/>
                </a:prstClr>
              </a:solidFill>
            </a:endParaRPr>
          </a:p>
        </p:txBody>
      </p:sp>
      <p:sp>
        <p:nvSpPr>
          <p:cNvPr id="9" name="Oval 8">
            <a:extLst>
              <a:ext uri="{FF2B5EF4-FFF2-40B4-BE49-F238E27FC236}">
                <a16:creationId xmlns:a16="http://schemas.microsoft.com/office/drawing/2014/main" id="{91E140D4-5AFA-4D8E-9D27-0A55D40C80C3}"/>
              </a:ext>
            </a:extLst>
          </p:cNvPr>
          <p:cNvSpPr/>
          <p:nvPr userDrawn="1"/>
        </p:nvSpPr>
        <p:spPr>
          <a:xfrm>
            <a:off x="14753707" y="587359"/>
            <a:ext cx="228600" cy="2286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3678" tIns="26838" rIns="53678" bIns="26838" rtlCol="1" anchor="ctr"/>
          <a:lstStyle/>
          <a:p>
            <a:pPr marL="0" marR="0" lvl="0" indent="0" algn="ctr" defTabSz="631226" rtl="1" eaLnBrk="1" fontAlgn="auto" latinLnBrk="0" hangingPunct="1">
              <a:lnSpc>
                <a:spcPct val="100000"/>
              </a:lnSpc>
              <a:spcBef>
                <a:spcPts val="0"/>
              </a:spcBef>
              <a:spcAft>
                <a:spcPts val="0"/>
              </a:spcAft>
              <a:buClrTx/>
              <a:buSzTx/>
              <a:buFontTx/>
              <a:buNone/>
              <a:tabLst/>
              <a:defRPr/>
            </a:pPr>
            <a:endParaRPr kumimoji="0" lang="ar-EG" sz="1272" b="0" i="0" u="none" strike="noStrike" kern="1200" cap="none" spc="0" normalizeH="0" baseline="0" noProof="0">
              <a:ln>
                <a:noFill/>
              </a:ln>
              <a:solidFill>
                <a:prstClr val="white"/>
              </a:solidFill>
              <a:effectLst/>
              <a:uLnTx/>
              <a:uFillTx/>
              <a:latin typeface="Arial"/>
              <a:ea typeface="Arial Unicode MS"/>
              <a:cs typeface="Arial" panose="020B0604020202020204" pitchFamily="34" charset="0"/>
            </a:endParaRPr>
          </a:p>
        </p:txBody>
      </p:sp>
      <p:sp>
        <p:nvSpPr>
          <p:cNvPr id="10" name="Footer Placeholder 1">
            <a:extLst>
              <a:ext uri="{FF2B5EF4-FFF2-40B4-BE49-F238E27FC236}">
                <a16:creationId xmlns:a16="http://schemas.microsoft.com/office/drawing/2014/main" id="{30FF4CD3-D8A4-4A1D-AFDB-B1FA4D33140B}"/>
              </a:ext>
            </a:extLst>
          </p:cNvPr>
          <p:cNvSpPr txBox="1">
            <a:spLocks/>
          </p:cNvSpPr>
          <p:nvPr userDrawn="1"/>
        </p:nvSpPr>
        <p:spPr>
          <a:xfrm>
            <a:off x="190502" y="65088"/>
            <a:ext cx="4112171" cy="511176"/>
          </a:xfrm>
          <a:prstGeom prst="rect">
            <a:avLst/>
          </a:prstGeom>
        </p:spPr>
        <p:txBody>
          <a:bodyPr vert="horz" lIns="53678" tIns="26838" rIns="53678" bIns="26838" rtlCol="0" anchor="ctr"/>
          <a:lstStyle>
            <a:defPPr>
              <a:defRPr lang="ar-EG"/>
            </a:defPPr>
            <a:lvl1pPr marL="0" algn="ctr" defTabSz="914400" rtl="1" eaLnBrk="1" latinLnBrk="0" hangingPunct="1">
              <a:defRPr sz="168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536757" rtl="1" eaLnBrk="1" fontAlgn="auto" latinLnBrk="0" hangingPunct="1">
              <a:lnSpc>
                <a:spcPct val="100000"/>
              </a:lnSpc>
              <a:spcBef>
                <a:spcPts val="0"/>
              </a:spcBef>
              <a:spcAft>
                <a:spcPts val="0"/>
              </a:spcAft>
              <a:buClrTx/>
              <a:buSzTx/>
              <a:buFontTx/>
              <a:buNone/>
              <a:tabLst/>
              <a:defRPr/>
            </a:pPr>
            <a:r>
              <a:rPr kumimoji="0" lang="ar-EG" sz="795" b="1" i="0" u="none" strike="noStrike" kern="1200" cap="none" spc="0" normalizeH="0" baseline="0" noProof="0" dirty="0">
                <a:ln>
                  <a:noFill/>
                </a:ln>
                <a:solidFill>
                  <a:prstClr val="black">
                    <a:tint val="75000"/>
                  </a:prstClr>
                </a:solidFill>
                <a:effectLst/>
                <a:uLnTx/>
                <a:uFillTx/>
                <a:latin typeface="Bahij Janna" panose="02040503050201020203" pitchFamily="18" charset="-78"/>
                <a:ea typeface="+mn-ea"/>
                <a:cs typeface="Bahij Janna" panose="02040503050201020203" pitchFamily="18" charset="-78"/>
              </a:rPr>
              <a:t>تطوير جزيرة الشعير – مدينة القناطر الخيرية – محافظة القليوبية</a:t>
            </a:r>
          </a:p>
        </p:txBody>
      </p:sp>
      <p:cxnSp>
        <p:nvCxnSpPr>
          <p:cNvPr id="11" name="Straight Connector 10">
            <a:extLst>
              <a:ext uri="{FF2B5EF4-FFF2-40B4-BE49-F238E27FC236}">
                <a16:creationId xmlns:a16="http://schemas.microsoft.com/office/drawing/2014/main" id="{8E48A9EB-C3B3-493B-B0D4-9519C58A7BD8}"/>
              </a:ext>
            </a:extLst>
          </p:cNvPr>
          <p:cNvCxnSpPr>
            <a:cxnSpLocks/>
          </p:cNvCxnSpPr>
          <p:nvPr userDrawn="1"/>
        </p:nvCxnSpPr>
        <p:spPr>
          <a:xfrm flipH="1">
            <a:off x="230985" y="587359"/>
            <a:ext cx="3890961" cy="0"/>
          </a:xfrm>
          <a:prstGeom prst="line">
            <a:avLst/>
          </a:prstGeom>
          <a:ln w="3175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40173D-8488-4EF5-88AE-6F2D96CA4F90}"/>
              </a:ext>
            </a:extLst>
          </p:cNvPr>
          <p:cNvCxnSpPr>
            <a:cxnSpLocks/>
          </p:cNvCxnSpPr>
          <p:nvPr userDrawn="1"/>
        </p:nvCxnSpPr>
        <p:spPr>
          <a:xfrm flipH="1">
            <a:off x="4111395" y="182474"/>
            <a:ext cx="407266" cy="407266"/>
          </a:xfrm>
          <a:prstGeom prst="line">
            <a:avLst/>
          </a:prstGeom>
          <a:ln w="3175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6389F9-DC94-47C1-A3F6-3BD8132BCE9E}"/>
              </a:ext>
            </a:extLst>
          </p:cNvPr>
          <p:cNvCxnSpPr>
            <a:cxnSpLocks/>
          </p:cNvCxnSpPr>
          <p:nvPr userDrawn="1"/>
        </p:nvCxnSpPr>
        <p:spPr>
          <a:xfrm>
            <a:off x="14868006" y="654036"/>
            <a:ext cx="0" cy="9255694"/>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6AEC7E-39D4-4543-AA1F-983B4350F023}"/>
              </a:ext>
            </a:extLst>
          </p:cNvPr>
          <p:cNvCxnSpPr>
            <a:cxnSpLocks/>
          </p:cNvCxnSpPr>
          <p:nvPr userDrawn="1"/>
        </p:nvCxnSpPr>
        <p:spPr>
          <a:xfrm flipH="1">
            <a:off x="463828" y="10325657"/>
            <a:ext cx="11538900" cy="0"/>
          </a:xfrm>
          <a:prstGeom prst="line">
            <a:avLst/>
          </a:prstGeom>
          <a:ln w="3175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DF06AB-46EA-4C29-9A6B-4DC55935A4F0}"/>
              </a:ext>
            </a:extLst>
          </p:cNvPr>
          <p:cNvCxnSpPr/>
          <p:nvPr userDrawn="1"/>
        </p:nvCxnSpPr>
        <p:spPr>
          <a:xfrm flipH="1">
            <a:off x="11994046" y="9912904"/>
            <a:ext cx="523028" cy="412753"/>
          </a:xfrm>
          <a:prstGeom prst="line">
            <a:avLst/>
          </a:prstGeom>
          <a:ln w="3175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0BBE19C-865E-4384-A12D-33501F547FD0}"/>
              </a:ext>
            </a:extLst>
          </p:cNvPr>
          <p:cNvCxnSpPr>
            <a:cxnSpLocks/>
          </p:cNvCxnSpPr>
          <p:nvPr userDrawn="1"/>
        </p:nvCxnSpPr>
        <p:spPr>
          <a:xfrm flipH="1">
            <a:off x="12517074" y="9912906"/>
            <a:ext cx="1901291" cy="0"/>
          </a:xfrm>
          <a:prstGeom prst="line">
            <a:avLst/>
          </a:prstGeom>
          <a:ln w="31750">
            <a:solidFill>
              <a:srgbClr val="AFAB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42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79C01E-305D-4319-BCB8-821D20EAACBA}"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88446FF-480A-4BCF-A891-8CFD20450D22}" type="slidenum">
              <a:rPr lang="ar-EG" smtClean="0"/>
              <a:t>‹#›</a:t>
            </a:fld>
            <a:endParaRPr lang="ar-EG"/>
          </a:p>
        </p:txBody>
      </p:sp>
    </p:spTree>
    <p:extLst>
      <p:ext uri="{BB962C8B-B14F-4D97-AF65-F5344CB8AC3E}">
        <p14:creationId xmlns:p14="http://schemas.microsoft.com/office/powerpoint/2010/main" val="258716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79C01E-305D-4319-BCB8-821D20EAACBA}"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88446FF-480A-4BCF-A891-8CFD20450D22}" type="slidenum">
              <a:rPr lang="ar-EG" smtClean="0"/>
              <a:t>‹#›</a:t>
            </a:fld>
            <a:endParaRPr lang="ar-EG"/>
          </a:p>
        </p:txBody>
      </p:sp>
    </p:spTree>
    <p:extLst>
      <p:ext uri="{BB962C8B-B14F-4D97-AF65-F5344CB8AC3E}">
        <p14:creationId xmlns:p14="http://schemas.microsoft.com/office/powerpoint/2010/main" val="2659243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79C01E-305D-4319-BCB8-821D20EAACBA}"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88446FF-480A-4BCF-A891-8CFD20450D22}" type="slidenum">
              <a:rPr lang="ar-EG" smtClean="0"/>
              <a:t>‹#›</a:t>
            </a:fld>
            <a:endParaRPr lang="ar-EG"/>
          </a:p>
        </p:txBody>
      </p:sp>
    </p:spTree>
    <p:extLst>
      <p:ext uri="{BB962C8B-B14F-4D97-AF65-F5344CB8AC3E}">
        <p14:creationId xmlns:p14="http://schemas.microsoft.com/office/powerpoint/2010/main" val="124396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79C01E-305D-4319-BCB8-821D20EAACBA}" type="datetimeFigureOut">
              <a:rPr lang="ar-EG" smtClean="0"/>
              <a:t>29/03/1444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088446FF-480A-4BCF-A891-8CFD20450D22}" type="slidenum">
              <a:rPr lang="ar-EG" smtClean="0"/>
              <a:t>‹#›</a:t>
            </a:fld>
            <a:endParaRPr lang="ar-EG"/>
          </a:p>
        </p:txBody>
      </p:sp>
    </p:spTree>
    <p:extLst>
      <p:ext uri="{BB962C8B-B14F-4D97-AF65-F5344CB8AC3E}">
        <p14:creationId xmlns:p14="http://schemas.microsoft.com/office/powerpoint/2010/main" val="305259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79C01E-305D-4319-BCB8-821D20EAACBA}" type="datetimeFigureOut">
              <a:rPr lang="ar-EG" smtClean="0"/>
              <a:t>29/03/1444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88446FF-480A-4BCF-A891-8CFD20450D22}" type="slidenum">
              <a:rPr lang="ar-EG" smtClean="0"/>
              <a:t>‹#›</a:t>
            </a:fld>
            <a:endParaRPr lang="ar-EG"/>
          </a:p>
        </p:txBody>
      </p:sp>
    </p:spTree>
    <p:extLst>
      <p:ext uri="{BB962C8B-B14F-4D97-AF65-F5344CB8AC3E}">
        <p14:creationId xmlns:p14="http://schemas.microsoft.com/office/powerpoint/2010/main" val="424617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9C01E-305D-4319-BCB8-821D20EAACBA}" type="datetimeFigureOut">
              <a:rPr lang="ar-EG" smtClean="0"/>
              <a:t>29/03/1444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088446FF-480A-4BCF-A891-8CFD20450D22}" type="slidenum">
              <a:rPr lang="ar-EG" smtClean="0"/>
              <a:t>‹#›</a:t>
            </a:fld>
            <a:endParaRPr lang="ar-EG"/>
          </a:p>
        </p:txBody>
      </p:sp>
    </p:spTree>
    <p:extLst>
      <p:ext uri="{BB962C8B-B14F-4D97-AF65-F5344CB8AC3E}">
        <p14:creationId xmlns:p14="http://schemas.microsoft.com/office/powerpoint/2010/main" val="339411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B179C01E-305D-4319-BCB8-821D20EAACBA}"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88446FF-480A-4BCF-A891-8CFD20450D22}" type="slidenum">
              <a:rPr lang="ar-EG" smtClean="0"/>
              <a:t>‹#›</a:t>
            </a:fld>
            <a:endParaRPr lang="ar-EG"/>
          </a:p>
        </p:txBody>
      </p:sp>
    </p:spTree>
    <p:extLst>
      <p:ext uri="{BB962C8B-B14F-4D97-AF65-F5344CB8AC3E}">
        <p14:creationId xmlns:p14="http://schemas.microsoft.com/office/powerpoint/2010/main" val="390990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B179C01E-305D-4319-BCB8-821D20EAACBA}"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88446FF-480A-4BCF-A891-8CFD20450D22}" type="slidenum">
              <a:rPr lang="ar-EG" smtClean="0"/>
              <a:t>‹#›</a:t>
            </a:fld>
            <a:endParaRPr lang="ar-EG"/>
          </a:p>
        </p:txBody>
      </p:sp>
    </p:spTree>
    <p:extLst>
      <p:ext uri="{BB962C8B-B14F-4D97-AF65-F5344CB8AC3E}">
        <p14:creationId xmlns:p14="http://schemas.microsoft.com/office/powerpoint/2010/main" val="146114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B179C01E-305D-4319-BCB8-821D20EAACBA}" type="datetimeFigureOut">
              <a:rPr lang="ar-EG" smtClean="0"/>
              <a:t>29/03/1444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088446FF-480A-4BCF-A891-8CFD20450D22}" type="slidenum">
              <a:rPr lang="ar-EG" smtClean="0"/>
              <a:t>‹#›</a:t>
            </a:fld>
            <a:endParaRPr lang="ar-EG"/>
          </a:p>
        </p:txBody>
      </p:sp>
    </p:spTree>
    <p:extLst>
      <p:ext uri="{BB962C8B-B14F-4D97-AF65-F5344CB8AC3E}">
        <p14:creationId xmlns:p14="http://schemas.microsoft.com/office/powerpoint/2010/main" val="36328651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7.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268CE9-7BE2-4992-8644-0144FE10A410}"/>
              </a:ext>
            </a:extLst>
          </p:cNvPr>
          <p:cNvPicPr>
            <a:picLocks noChangeAspect="1"/>
          </p:cNvPicPr>
          <p:nvPr/>
        </p:nvPicPr>
        <p:blipFill>
          <a:blip r:embed="rId3" cstate="email">
            <a:extLst>
              <a:ext uri="{28A0092B-C50C-407E-A947-70E740481C1C}">
                <a14:useLocalDpi xmlns:a14="http://schemas.microsoft.com/office/drawing/2010/main"/>
              </a:ext>
            </a:extLst>
          </a:blip>
          <a:srcRect l="15485"/>
          <a:stretch>
            <a:fillRect/>
          </a:stretch>
        </p:blipFill>
        <p:spPr>
          <a:xfrm>
            <a:off x="10738870" y="5437475"/>
            <a:ext cx="1585013" cy="1169164"/>
          </a:xfrm>
          <a:custGeom>
            <a:avLst/>
            <a:gdLst>
              <a:gd name="connsiteX0" fmla="*/ 600922 w 1726333"/>
              <a:gd name="connsiteY0" fmla="*/ 0 h 1469844"/>
              <a:gd name="connsiteX1" fmla="*/ 1726333 w 1726333"/>
              <a:gd name="connsiteY1" fmla="*/ 0 h 1469844"/>
              <a:gd name="connsiteX2" fmla="*/ 1726333 w 1726333"/>
              <a:gd name="connsiteY2" fmla="*/ 1469844 h 1469844"/>
              <a:gd name="connsiteX3" fmla="*/ 0 w 1726333"/>
              <a:gd name="connsiteY3" fmla="*/ 1469844 h 1469844"/>
              <a:gd name="connsiteX4" fmla="*/ 23188 w 1726333"/>
              <a:gd name="connsiteY4" fmla="*/ 1453169 h 1469844"/>
              <a:gd name="connsiteX5" fmla="*/ 89586 w 1726333"/>
              <a:gd name="connsiteY5" fmla="*/ 1384344 h 1469844"/>
              <a:gd name="connsiteX6" fmla="*/ 609510 w 1726333"/>
              <a:gd name="connsiteY6" fmla="*/ 57183 h 1469844"/>
              <a:gd name="connsiteX7" fmla="*/ 600922 w 1726333"/>
              <a:gd name="connsiteY7" fmla="*/ 0 h 146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333" h="1469844">
                <a:moveTo>
                  <a:pt x="600922" y="0"/>
                </a:moveTo>
                <a:lnTo>
                  <a:pt x="1726333" y="0"/>
                </a:lnTo>
                <a:lnTo>
                  <a:pt x="1726333" y="1469844"/>
                </a:lnTo>
                <a:lnTo>
                  <a:pt x="0" y="1469844"/>
                </a:lnTo>
                <a:lnTo>
                  <a:pt x="23188" y="1453169"/>
                </a:lnTo>
                <a:cubicBezTo>
                  <a:pt x="47712" y="1432100"/>
                  <a:pt x="69890" y="1409206"/>
                  <a:pt x="89586" y="1384344"/>
                </a:cubicBezTo>
                <a:cubicBezTo>
                  <a:pt x="276696" y="1148157"/>
                  <a:pt x="661412" y="564111"/>
                  <a:pt x="609510" y="57183"/>
                </a:cubicBezTo>
                <a:lnTo>
                  <a:pt x="600922" y="0"/>
                </a:lnTo>
                <a:close/>
              </a:path>
            </a:pathLst>
          </a:custGeom>
        </p:spPr>
      </p:pic>
      <p:pic>
        <p:nvPicPr>
          <p:cNvPr id="4" name="Picture 3">
            <a:extLst>
              <a:ext uri="{FF2B5EF4-FFF2-40B4-BE49-F238E27FC236}">
                <a16:creationId xmlns:a16="http://schemas.microsoft.com/office/drawing/2014/main" id="{38F52933-C13D-4B81-A950-32D9C1EA48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61735" y="6723817"/>
            <a:ext cx="1862147" cy="1307558"/>
          </a:xfrm>
          <a:prstGeom prst="rect">
            <a:avLst/>
          </a:prstGeom>
        </p:spPr>
      </p:pic>
      <p:pic>
        <p:nvPicPr>
          <p:cNvPr id="5" name="Picture 4">
            <a:extLst>
              <a:ext uri="{FF2B5EF4-FFF2-40B4-BE49-F238E27FC236}">
                <a16:creationId xmlns:a16="http://schemas.microsoft.com/office/drawing/2014/main" id="{CA6D9B92-7B9F-4526-9293-CAB7EAABDBF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5475"/>
          <a:stretch/>
        </p:blipFill>
        <p:spPr>
          <a:xfrm>
            <a:off x="8599262" y="6730616"/>
            <a:ext cx="1793564" cy="1307558"/>
          </a:xfrm>
          <a:custGeom>
            <a:avLst/>
            <a:gdLst>
              <a:gd name="connsiteX0" fmla="*/ 0 w 2254824"/>
              <a:gd name="connsiteY0" fmla="*/ 0 h 1436920"/>
              <a:gd name="connsiteX1" fmla="*/ 63246 w 2254824"/>
              <a:gd name="connsiteY1" fmla="*/ 3888 h 1436920"/>
              <a:gd name="connsiteX2" fmla="*/ 485696 w 2254824"/>
              <a:gd name="connsiteY2" fmla="*/ 22110 h 1436920"/>
              <a:gd name="connsiteX3" fmla="*/ 2186272 w 2254824"/>
              <a:gd name="connsiteY3" fmla="*/ 24304 h 1436920"/>
              <a:gd name="connsiteX4" fmla="*/ 2254824 w 2254824"/>
              <a:gd name="connsiteY4" fmla="*/ 12274 h 1436920"/>
              <a:gd name="connsiteX5" fmla="*/ 2254824 w 2254824"/>
              <a:gd name="connsiteY5" fmla="*/ 1436920 h 1436920"/>
              <a:gd name="connsiteX6" fmla="*/ 0 w 2254824"/>
              <a:gd name="connsiteY6" fmla="*/ 1436920 h 1436920"/>
              <a:gd name="connsiteX7" fmla="*/ 0 w 2254824"/>
              <a:gd name="connsiteY7" fmla="*/ 0 h 143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4824" h="1436920">
                <a:moveTo>
                  <a:pt x="0" y="0"/>
                </a:moveTo>
                <a:lnTo>
                  <a:pt x="63246" y="3888"/>
                </a:lnTo>
                <a:cubicBezTo>
                  <a:pt x="215202" y="12384"/>
                  <a:pt x="357189" y="18559"/>
                  <a:pt x="485696" y="22110"/>
                </a:cubicBezTo>
                <a:cubicBezTo>
                  <a:pt x="1128230" y="39868"/>
                  <a:pt x="1740494" y="87897"/>
                  <a:pt x="2186272" y="24304"/>
                </a:cubicBezTo>
                <a:lnTo>
                  <a:pt x="2254824" y="12274"/>
                </a:lnTo>
                <a:lnTo>
                  <a:pt x="2254824" y="1436920"/>
                </a:lnTo>
                <a:lnTo>
                  <a:pt x="0" y="1436920"/>
                </a:lnTo>
                <a:lnTo>
                  <a:pt x="0" y="0"/>
                </a:lnTo>
                <a:close/>
              </a:path>
            </a:pathLst>
          </a:custGeom>
        </p:spPr>
      </p:pic>
      <p:pic>
        <p:nvPicPr>
          <p:cNvPr id="6" name="Picture 5" descr="Apec Diem Thuy Thai Nguyen Industrial Park becomes a new model industrial  park in Vietnam - The Leaders Online">
            <a:extLst>
              <a:ext uri="{FF2B5EF4-FFF2-40B4-BE49-F238E27FC236}">
                <a16:creationId xmlns:a16="http://schemas.microsoft.com/office/drawing/2014/main" id="{8F0458DA-BD87-4A07-B442-02728CFF706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t="134"/>
          <a:stretch>
            <a:fillRect/>
          </a:stretch>
        </p:blipFill>
        <p:spPr bwMode="auto">
          <a:xfrm>
            <a:off x="5910550" y="6404125"/>
            <a:ext cx="2647595" cy="1634049"/>
          </a:xfrm>
          <a:custGeom>
            <a:avLst/>
            <a:gdLst>
              <a:gd name="connsiteX0" fmla="*/ 0 w 3328490"/>
              <a:gd name="connsiteY0" fmla="*/ 0 h 1809084"/>
              <a:gd name="connsiteX1" fmla="*/ 99535 w 3328490"/>
              <a:gd name="connsiteY1" fmla="*/ 15857 h 1809084"/>
              <a:gd name="connsiteX2" fmla="*/ 3123653 w 3328490"/>
              <a:gd name="connsiteY2" fmla="*/ 316072 h 1809084"/>
              <a:gd name="connsiteX3" fmla="*/ 3328490 w 3328490"/>
              <a:gd name="connsiteY3" fmla="*/ 323344 h 1809084"/>
              <a:gd name="connsiteX4" fmla="*/ 3328490 w 3328490"/>
              <a:gd name="connsiteY4" fmla="*/ 1809084 h 1809084"/>
              <a:gd name="connsiteX5" fmla="*/ 0 w 3328490"/>
              <a:gd name="connsiteY5" fmla="*/ 1809084 h 1809084"/>
              <a:gd name="connsiteX6" fmla="*/ 0 w 3328490"/>
              <a:gd name="connsiteY6" fmla="*/ 0 h 180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490" h="1809084">
                <a:moveTo>
                  <a:pt x="0" y="0"/>
                </a:moveTo>
                <a:lnTo>
                  <a:pt x="99535" y="15857"/>
                </a:lnTo>
                <a:cubicBezTo>
                  <a:pt x="813442" y="126800"/>
                  <a:pt x="2055057" y="268504"/>
                  <a:pt x="3123653" y="316072"/>
                </a:cubicBezTo>
                <a:lnTo>
                  <a:pt x="3328490" y="323344"/>
                </a:lnTo>
                <a:lnTo>
                  <a:pt x="3328490" y="1809084"/>
                </a:lnTo>
                <a:lnTo>
                  <a:pt x="0" y="1809084"/>
                </a:lnTo>
                <a:lnTo>
                  <a:pt x="0" y="0"/>
                </a:lnTo>
                <a:close/>
              </a:path>
            </a:pathLst>
          </a:custGeom>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6126244-608E-4352-A61B-85FEE76B45E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17546"/>
          <a:stretch/>
        </p:blipFill>
        <p:spPr>
          <a:xfrm>
            <a:off x="2726855" y="5791475"/>
            <a:ext cx="3077229" cy="2246700"/>
          </a:xfrm>
          <a:custGeom>
            <a:avLst/>
            <a:gdLst>
              <a:gd name="connsiteX0" fmla="*/ 0 w 3868615"/>
              <a:gd name="connsiteY0" fmla="*/ 0 h 2824495"/>
              <a:gd name="connsiteX1" fmla="*/ 2225240 w 3868615"/>
              <a:gd name="connsiteY1" fmla="*/ 0 h 2824495"/>
              <a:gd name="connsiteX2" fmla="*/ 2235928 w 3868615"/>
              <a:gd name="connsiteY2" fmla="*/ 6158 h 2824495"/>
              <a:gd name="connsiteX3" fmla="*/ 3796902 w 3868615"/>
              <a:gd name="connsiteY3" fmla="*/ 733236 h 2824495"/>
              <a:gd name="connsiteX4" fmla="*/ 3868615 w 3868615"/>
              <a:gd name="connsiteY4" fmla="*/ 746200 h 2824495"/>
              <a:gd name="connsiteX5" fmla="*/ 3868615 w 3868615"/>
              <a:gd name="connsiteY5" fmla="*/ 2824495 h 2824495"/>
              <a:gd name="connsiteX6" fmla="*/ 0 w 3868615"/>
              <a:gd name="connsiteY6" fmla="*/ 2824495 h 2824495"/>
              <a:gd name="connsiteX7" fmla="*/ 0 w 3868615"/>
              <a:gd name="connsiteY7" fmla="*/ 0 h 282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615" h="2824495">
                <a:moveTo>
                  <a:pt x="0" y="0"/>
                </a:moveTo>
                <a:lnTo>
                  <a:pt x="2225240" y="0"/>
                </a:lnTo>
                <a:lnTo>
                  <a:pt x="2235928" y="6158"/>
                </a:lnTo>
                <a:cubicBezTo>
                  <a:pt x="2694080" y="280777"/>
                  <a:pt x="2925421" y="559476"/>
                  <a:pt x="3796902" y="733236"/>
                </a:cubicBezTo>
                <a:lnTo>
                  <a:pt x="3868615" y="746200"/>
                </a:lnTo>
                <a:lnTo>
                  <a:pt x="3868615" y="2824495"/>
                </a:lnTo>
                <a:lnTo>
                  <a:pt x="0" y="2824495"/>
                </a:lnTo>
                <a:lnTo>
                  <a:pt x="0" y="0"/>
                </a:lnTo>
                <a:close/>
              </a:path>
            </a:pathLst>
          </a:custGeom>
        </p:spPr>
      </p:pic>
      <p:pic>
        <p:nvPicPr>
          <p:cNvPr id="8" name="Picture 7" descr="Criteria for identifying eco-industrial parks laid out">
            <a:extLst>
              <a:ext uri="{FF2B5EF4-FFF2-40B4-BE49-F238E27FC236}">
                <a16:creationId xmlns:a16="http://schemas.microsoft.com/office/drawing/2014/main" id="{66413021-E797-49A3-8E1E-B85F69032026}"/>
              </a:ext>
            </a:extLst>
          </p:cNvPr>
          <p:cNvPicPr>
            <a:picLocks noChangeAspect="1" noChangeArrowheads="1"/>
          </p:cNvPicPr>
          <p:nvPr/>
        </p:nvPicPr>
        <p:blipFill>
          <a:blip r:embed="rId8">
            <a:extLst>
              <a:ext uri="{28A0092B-C50C-407E-A947-70E740481C1C}">
                <a14:useLocalDpi xmlns:a14="http://schemas.microsoft.com/office/drawing/2010/main"/>
              </a:ext>
            </a:extLst>
          </a:blip>
          <a:srcRect l="31592" t="10734" r="26191" b="4041"/>
          <a:stretch>
            <a:fillRect/>
          </a:stretch>
        </p:blipFill>
        <p:spPr bwMode="auto">
          <a:xfrm>
            <a:off x="2729998" y="3831668"/>
            <a:ext cx="1673725" cy="1929104"/>
          </a:xfrm>
          <a:custGeom>
            <a:avLst/>
            <a:gdLst>
              <a:gd name="connsiteX0" fmla="*/ 0 w 2104166"/>
              <a:gd name="connsiteY0" fmla="*/ 0 h 2425221"/>
              <a:gd name="connsiteX1" fmla="*/ 1022489 w 2104166"/>
              <a:gd name="connsiteY1" fmla="*/ 0 h 2425221"/>
              <a:gd name="connsiteX2" fmla="*/ 1036294 w 2104166"/>
              <a:gd name="connsiteY2" fmla="*/ 83053 h 2425221"/>
              <a:gd name="connsiteX3" fmla="*/ 2072431 w 2104166"/>
              <a:gd name="connsiteY3" fmla="*/ 2373064 h 2425221"/>
              <a:gd name="connsiteX4" fmla="*/ 2104166 w 2104166"/>
              <a:gd name="connsiteY4" fmla="*/ 2425221 h 2425221"/>
              <a:gd name="connsiteX5" fmla="*/ 0 w 2104166"/>
              <a:gd name="connsiteY5" fmla="*/ 2425221 h 2425221"/>
              <a:gd name="connsiteX6" fmla="*/ 0 w 2104166"/>
              <a:gd name="connsiteY6" fmla="*/ 0 h 242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166" h="2425221">
                <a:moveTo>
                  <a:pt x="0" y="0"/>
                </a:moveTo>
                <a:lnTo>
                  <a:pt x="1022489" y="0"/>
                </a:lnTo>
                <a:lnTo>
                  <a:pt x="1036294" y="83053"/>
                </a:lnTo>
                <a:cubicBezTo>
                  <a:pt x="1187938" y="863436"/>
                  <a:pt x="1788520" y="1904144"/>
                  <a:pt x="2072431" y="2373064"/>
                </a:cubicBezTo>
                <a:lnTo>
                  <a:pt x="2104166" y="2425221"/>
                </a:lnTo>
                <a:lnTo>
                  <a:pt x="0" y="2425221"/>
                </a:lnTo>
                <a:lnTo>
                  <a:pt x="0" y="0"/>
                </a:lnTo>
                <a:close/>
              </a:path>
            </a:pathLst>
          </a:custGeom>
          <a:extLst>
            <a:ext uri="{909E8E84-426E-40DD-AFC4-6F175D3DCCD1}">
              <a14:hiddenFill xmlns:a14="http://schemas.microsoft.com/office/drawing/2010/main">
                <a:solidFill>
                  <a:srgbClr val="FFFFFF"/>
                </a:solidFill>
              </a14:hiddenFill>
            </a:ext>
          </a:extLst>
        </p:spPr>
      </p:pic>
      <p:sp>
        <p:nvSpPr>
          <p:cNvPr id="9" name="Freeform: Shape 54">
            <a:extLst>
              <a:ext uri="{FF2B5EF4-FFF2-40B4-BE49-F238E27FC236}">
                <a16:creationId xmlns:a16="http://schemas.microsoft.com/office/drawing/2014/main" id="{A223005E-1462-438D-96D5-CEAA444BDCA6}"/>
              </a:ext>
            </a:extLst>
          </p:cNvPr>
          <p:cNvSpPr/>
          <p:nvPr/>
        </p:nvSpPr>
        <p:spPr>
          <a:xfrm>
            <a:off x="3566861" y="3548099"/>
            <a:ext cx="7685732" cy="3226695"/>
          </a:xfrm>
          <a:custGeom>
            <a:avLst/>
            <a:gdLst>
              <a:gd name="connsiteX0" fmla="*/ 10223520 w 10243902"/>
              <a:gd name="connsiteY0" fmla="*/ 3187756 h 4861532"/>
              <a:gd name="connsiteX1" fmla="*/ 10161527 w 10243902"/>
              <a:gd name="connsiteY1" fmla="*/ 3792190 h 4861532"/>
              <a:gd name="connsiteX2" fmla="*/ 9417608 w 10243902"/>
              <a:gd name="connsiteY2" fmla="*/ 4737587 h 4861532"/>
              <a:gd name="connsiteX3" fmla="*/ 8022760 w 10243902"/>
              <a:gd name="connsiteY3" fmla="*/ 4830577 h 4861532"/>
              <a:gd name="connsiteX4" fmla="*/ 4551140 w 10243902"/>
              <a:gd name="connsiteY4" fmla="*/ 4551607 h 4861532"/>
              <a:gd name="connsiteX5" fmla="*/ 2799832 w 10243902"/>
              <a:gd name="connsiteY5" fmla="*/ 4195146 h 4861532"/>
              <a:gd name="connsiteX6" fmla="*/ 1714950 w 10243902"/>
              <a:gd name="connsiteY6" fmla="*/ 3590712 h 4861532"/>
              <a:gd name="connsiteX7" fmla="*/ 1188008 w 10243902"/>
              <a:gd name="connsiteY7" fmla="*/ 2769302 h 4861532"/>
              <a:gd name="connsiteX8" fmla="*/ 661065 w 10243902"/>
              <a:gd name="connsiteY8" fmla="*/ 1730915 h 4861532"/>
              <a:gd name="connsiteX9" fmla="*/ 459588 w 10243902"/>
              <a:gd name="connsiteY9" fmla="*/ 863010 h 4861532"/>
              <a:gd name="connsiteX10" fmla="*/ 10137 w 10243902"/>
              <a:gd name="connsiteY10" fmla="*/ 1095485 h 4861532"/>
              <a:gd name="connsiteX11" fmla="*/ 227113 w 10243902"/>
              <a:gd name="connsiteY11" fmla="*/ 10604 h 4861532"/>
              <a:gd name="connsiteX12" fmla="*/ 1110516 w 10243902"/>
              <a:gd name="connsiteY12" fmla="*/ 553044 h 4861532"/>
              <a:gd name="connsiteX13" fmla="*/ 614571 w 10243902"/>
              <a:gd name="connsiteY13" fmla="*/ 723526 h 4861532"/>
              <a:gd name="connsiteX14" fmla="*/ 738557 w 10243902"/>
              <a:gd name="connsiteY14" fmla="*/ 1296963 h 4861532"/>
              <a:gd name="connsiteX15" fmla="*/ 924537 w 10243902"/>
              <a:gd name="connsiteY15" fmla="*/ 1823905 h 4861532"/>
              <a:gd name="connsiteX16" fmla="*/ 1714950 w 10243902"/>
              <a:gd name="connsiteY16" fmla="*/ 3203254 h 4861532"/>
              <a:gd name="connsiteX17" fmla="*/ 2861825 w 10243902"/>
              <a:gd name="connsiteY17" fmla="*/ 4024665 h 4861532"/>
              <a:gd name="connsiteX18" fmla="*/ 6271452 w 10243902"/>
              <a:gd name="connsiteY18" fmla="*/ 4551607 h 4861532"/>
              <a:gd name="connsiteX19" fmla="*/ 8875167 w 10243902"/>
              <a:gd name="connsiteY19" fmla="*/ 4753085 h 4861532"/>
              <a:gd name="connsiteX20" fmla="*/ 9743072 w 10243902"/>
              <a:gd name="connsiteY20" fmla="*/ 4319132 h 4861532"/>
              <a:gd name="connsiteX21" fmla="*/ 10146028 w 10243902"/>
              <a:gd name="connsiteY21" fmla="*/ 3668204 h 4861532"/>
              <a:gd name="connsiteX22" fmla="*/ 10223520 w 10243902"/>
              <a:gd name="connsiteY22" fmla="*/ 3187756 h 4861532"/>
              <a:gd name="connsiteX0" fmla="*/ 10223520 w 10243902"/>
              <a:gd name="connsiteY0" fmla="*/ 3187756 h 4861532"/>
              <a:gd name="connsiteX1" fmla="*/ 10161527 w 10243902"/>
              <a:gd name="connsiteY1" fmla="*/ 3792190 h 4861532"/>
              <a:gd name="connsiteX2" fmla="*/ 9417608 w 10243902"/>
              <a:gd name="connsiteY2" fmla="*/ 4737587 h 4861532"/>
              <a:gd name="connsiteX3" fmla="*/ 8022760 w 10243902"/>
              <a:gd name="connsiteY3" fmla="*/ 4830577 h 4861532"/>
              <a:gd name="connsiteX4" fmla="*/ 4551140 w 10243902"/>
              <a:gd name="connsiteY4" fmla="*/ 4551607 h 4861532"/>
              <a:gd name="connsiteX5" fmla="*/ 2799832 w 10243902"/>
              <a:gd name="connsiteY5" fmla="*/ 4195146 h 4861532"/>
              <a:gd name="connsiteX6" fmla="*/ 1714950 w 10243902"/>
              <a:gd name="connsiteY6" fmla="*/ 3590712 h 4861532"/>
              <a:gd name="connsiteX7" fmla="*/ 1172768 w 10243902"/>
              <a:gd name="connsiteY7" fmla="*/ 2875982 h 4861532"/>
              <a:gd name="connsiteX8" fmla="*/ 661065 w 10243902"/>
              <a:gd name="connsiteY8" fmla="*/ 1730915 h 4861532"/>
              <a:gd name="connsiteX9" fmla="*/ 459588 w 10243902"/>
              <a:gd name="connsiteY9" fmla="*/ 863010 h 4861532"/>
              <a:gd name="connsiteX10" fmla="*/ 10137 w 10243902"/>
              <a:gd name="connsiteY10" fmla="*/ 1095485 h 4861532"/>
              <a:gd name="connsiteX11" fmla="*/ 227113 w 10243902"/>
              <a:gd name="connsiteY11" fmla="*/ 10604 h 4861532"/>
              <a:gd name="connsiteX12" fmla="*/ 1110516 w 10243902"/>
              <a:gd name="connsiteY12" fmla="*/ 553044 h 4861532"/>
              <a:gd name="connsiteX13" fmla="*/ 614571 w 10243902"/>
              <a:gd name="connsiteY13" fmla="*/ 723526 h 4861532"/>
              <a:gd name="connsiteX14" fmla="*/ 738557 w 10243902"/>
              <a:gd name="connsiteY14" fmla="*/ 1296963 h 4861532"/>
              <a:gd name="connsiteX15" fmla="*/ 924537 w 10243902"/>
              <a:gd name="connsiteY15" fmla="*/ 1823905 h 4861532"/>
              <a:gd name="connsiteX16" fmla="*/ 1714950 w 10243902"/>
              <a:gd name="connsiteY16" fmla="*/ 3203254 h 4861532"/>
              <a:gd name="connsiteX17" fmla="*/ 2861825 w 10243902"/>
              <a:gd name="connsiteY17" fmla="*/ 4024665 h 4861532"/>
              <a:gd name="connsiteX18" fmla="*/ 6271452 w 10243902"/>
              <a:gd name="connsiteY18" fmla="*/ 4551607 h 4861532"/>
              <a:gd name="connsiteX19" fmla="*/ 8875167 w 10243902"/>
              <a:gd name="connsiteY19" fmla="*/ 4753085 h 4861532"/>
              <a:gd name="connsiteX20" fmla="*/ 9743072 w 10243902"/>
              <a:gd name="connsiteY20" fmla="*/ 4319132 h 4861532"/>
              <a:gd name="connsiteX21" fmla="*/ 10146028 w 10243902"/>
              <a:gd name="connsiteY21" fmla="*/ 3668204 h 4861532"/>
              <a:gd name="connsiteX22" fmla="*/ 10223520 w 10243902"/>
              <a:gd name="connsiteY22" fmla="*/ 3187756 h 4861532"/>
              <a:gd name="connsiteX0" fmla="*/ 10223520 w 10243902"/>
              <a:gd name="connsiteY0" fmla="*/ 3187756 h 4861532"/>
              <a:gd name="connsiteX1" fmla="*/ 10161527 w 10243902"/>
              <a:gd name="connsiteY1" fmla="*/ 3792190 h 4861532"/>
              <a:gd name="connsiteX2" fmla="*/ 9417608 w 10243902"/>
              <a:gd name="connsiteY2" fmla="*/ 4737587 h 4861532"/>
              <a:gd name="connsiteX3" fmla="*/ 8022760 w 10243902"/>
              <a:gd name="connsiteY3" fmla="*/ 4830577 h 4861532"/>
              <a:gd name="connsiteX4" fmla="*/ 4551140 w 10243902"/>
              <a:gd name="connsiteY4" fmla="*/ 4551607 h 4861532"/>
              <a:gd name="connsiteX5" fmla="*/ 2799832 w 10243902"/>
              <a:gd name="connsiteY5" fmla="*/ 4195146 h 4861532"/>
              <a:gd name="connsiteX6" fmla="*/ 1714950 w 10243902"/>
              <a:gd name="connsiteY6" fmla="*/ 3590712 h 4861532"/>
              <a:gd name="connsiteX7" fmla="*/ 1172768 w 10243902"/>
              <a:gd name="connsiteY7" fmla="*/ 2875982 h 4861532"/>
              <a:gd name="connsiteX8" fmla="*/ 661065 w 10243902"/>
              <a:gd name="connsiteY8" fmla="*/ 1730915 h 4861532"/>
              <a:gd name="connsiteX9" fmla="*/ 459588 w 10243902"/>
              <a:gd name="connsiteY9" fmla="*/ 863010 h 4861532"/>
              <a:gd name="connsiteX10" fmla="*/ 10137 w 10243902"/>
              <a:gd name="connsiteY10" fmla="*/ 1095485 h 4861532"/>
              <a:gd name="connsiteX11" fmla="*/ 227113 w 10243902"/>
              <a:gd name="connsiteY11" fmla="*/ 10604 h 4861532"/>
              <a:gd name="connsiteX12" fmla="*/ 1110516 w 10243902"/>
              <a:gd name="connsiteY12" fmla="*/ 553044 h 4861532"/>
              <a:gd name="connsiteX13" fmla="*/ 614571 w 10243902"/>
              <a:gd name="connsiteY13" fmla="*/ 723526 h 4861532"/>
              <a:gd name="connsiteX14" fmla="*/ 784277 w 10243902"/>
              <a:gd name="connsiteY14" fmla="*/ 1296963 h 4861532"/>
              <a:gd name="connsiteX15" fmla="*/ 924537 w 10243902"/>
              <a:gd name="connsiteY15" fmla="*/ 1823905 h 4861532"/>
              <a:gd name="connsiteX16" fmla="*/ 1714950 w 10243902"/>
              <a:gd name="connsiteY16" fmla="*/ 3203254 h 4861532"/>
              <a:gd name="connsiteX17" fmla="*/ 2861825 w 10243902"/>
              <a:gd name="connsiteY17" fmla="*/ 4024665 h 4861532"/>
              <a:gd name="connsiteX18" fmla="*/ 6271452 w 10243902"/>
              <a:gd name="connsiteY18" fmla="*/ 4551607 h 4861532"/>
              <a:gd name="connsiteX19" fmla="*/ 8875167 w 10243902"/>
              <a:gd name="connsiteY19" fmla="*/ 4753085 h 4861532"/>
              <a:gd name="connsiteX20" fmla="*/ 9743072 w 10243902"/>
              <a:gd name="connsiteY20" fmla="*/ 4319132 h 4861532"/>
              <a:gd name="connsiteX21" fmla="*/ 10146028 w 10243902"/>
              <a:gd name="connsiteY21" fmla="*/ 3668204 h 4861532"/>
              <a:gd name="connsiteX22" fmla="*/ 10223520 w 10243902"/>
              <a:gd name="connsiteY22" fmla="*/ 3187756 h 4861532"/>
              <a:gd name="connsiteX0" fmla="*/ 10223520 w 10243902"/>
              <a:gd name="connsiteY0" fmla="*/ 3187756 h 4861532"/>
              <a:gd name="connsiteX1" fmla="*/ 10161527 w 10243902"/>
              <a:gd name="connsiteY1" fmla="*/ 3792190 h 4861532"/>
              <a:gd name="connsiteX2" fmla="*/ 9417608 w 10243902"/>
              <a:gd name="connsiteY2" fmla="*/ 4737587 h 4861532"/>
              <a:gd name="connsiteX3" fmla="*/ 8022760 w 10243902"/>
              <a:gd name="connsiteY3" fmla="*/ 4830577 h 4861532"/>
              <a:gd name="connsiteX4" fmla="*/ 4551140 w 10243902"/>
              <a:gd name="connsiteY4" fmla="*/ 4551607 h 4861532"/>
              <a:gd name="connsiteX5" fmla="*/ 2799832 w 10243902"/>
              <a:gd name="connsiteY5" fmla="*/ 4195146 h 4861532"/>
              <a:gd name="connsiteX6" fmla="*/ 1714950 w 10243902"/>
              <a:gd name="connsiteY6" fmla="*/ 3590712 h 4861532"/>
              <a:gd name="connsiteX7" fmla="*/ 1172768 w 10243902"/>
              <a:gd name="connsiteY7" fmla="*/ 2875982 h 4861532"/>
              <a:gd name="connsiteX8" fmla="*/ 661065 w 10243902"/>
              <a:gd name="connsiteY8" fmla="*/ 1730915 h 4861532"/>
              <a:gd name="connsiteX9" fmla="*/ 459588 w 10243902"/>
              <a:gd name="connsiteY9" fmla="*/ 863010 h 4861532"/>
              <a:gd name="connsiteX10" fmla="*/ 10137 w 10243902"/>
              <a:gd name="connsiteY10" fmla="*/ 1095485 h 4861532"/>
              <a:gd name="connsiteX11" fmla="*/ 227113 w 10243902"/>
              <a:gd name="connsiteY11" fmla="*/ 10604 h 4861532"/>
              <a:gd name="connsiteX12" fmla="*/ 1110516 w 10243902"/>
              <a:gd name="connsiteY12" fmla="*/ 553044 h 4861532"/>
              <a:gd name="connsiteX13" fmla="*/ 614571 w 10243902"/>
              <a:gd name="connsiteY13" fmla="*/ 723526 h 4861532"/>
              <a:gd name="connsiteX14" fmla="*/ 784277 w 10243902"/>
              <a:gd name="connsiteY14" fmla="*/ 1296963 h 4861532"/>
              <a:gd name="connsiteX15" fmla="*/ 1008357 w 10243902"/>
              <a:gd name="connsiteY15" fmla="*/ 1823905 h 4861532"/>
              <a:gd name="connsiteX16" fmla="*/ 1714950 w 10243902"/>
              <a:gd name="connsiteY16" fmla="*/ 3203254 h 4861532"/>
              <a:gd name="connsiteX17" fmla="*/ 2861825 w 10243902"/>
              <a:gd name="connsiteY17" fmla="*/ 4024665 h 4861532"/>
              <a:gd name="connsiteX18" fmla="*/ 6271452 w 10243902"/>
              <a:gd name="connsiteY18" fmla="*/ 4551607 h 4861532"/>
              <a:gd name="connsiteX19" fmla="*/ 8875167 w 10243902"/>
              <a:gd name="connsiteY19" fmla="*/ 4753085 h 4861532"/>
              <a:gd name="connsiteX20" fmla="*/ 9743072 w 10243902"/>
              <a:gd name="connsiteY20" fmla="*/ 4319132 h 4861532"/>
              <a:gd name="connsiteX21" fmla="*/ 10146028 w 10243902"/>
              <a:gd name="connsiteY21" fmla="*/ 3668204 h 4861532"/>
              <a:gd name="connsiteX22" fmla="*/ 10223520 w 10243902"/>
              <a:gd name="connsiteY22" fmla="*/ 3187756 h 4861532"/>
              <a:gd name="connsiteX0" fmla="*/ 10223520 w 10243902"/>
              <a:gd name="connsiteY0" fmla="*/ 3187756 h 4861532"/>
              <a:gd name="connsiteX1" fmla="*/ 10161527 w 10243902"/>
              <a:gd name="connsiteY1" fmla="*/ 3792190 h 4861532"/>
              <a:gd name="connsiteX2" fmla="*/ 9417608 w 10243902"/>
              <a:gd name="connsiteY2" fmla="*/ 4737587 h 4861532"/>
              <a:gd name="connsiteX3" fmla="*/ 8022760 w 10243902"/>
              <a:gd name="connsiteY3" fmla="*/ 4830577 h 4861532"/>
              <a:gd name="connsiteX4" fmla="*/ 4551140 w 10243902"/>
              <a:gd name="connsiteY4" fmla="*/ 4551607 h 4861532"/>
              <a:gd name="connsiteX5" fmla="*/ 2799832 w 10243902"/>
              <a:gd name="connsiteY5" fmla="*/ 4195146 h 4861532"/>
              <a:gd name="connsiteX6" fmla="*/ 1714950 w 10243902"/>
              <a:gd name="connsiteY6" fmla="*/ 3590712 h 4861532"/>
              <a:gd name="connsiteX7" fmla="*/ 1172768 w 10243902"/>
              <a:gd name="connsiteY7" fmla="*/ 2875982 h 4861532"/>
              <a:gd name="connsiteX8" fmla="*/ 661065 w 10243902"/>
              <a:gd name="connsiteY8" fmla="*/ 1730915 h 4861532"/>
              <a:gd name="connsiteX9" fmla="*/ 459588 w 10243902"/>
              <a:gd name="connsiteY9" fmla="*/ 863010 h 4861532"/>
              <a:gd name="connsiteX10" fmla="*/ 10137 w 10243902"/>
              <a:gd name="connsiteY10" fmla="*/ 1095485 h 4861532"/>
              <a:gd name="connsiteX11" fmla="*/ 227113 w 10243902"/>
              <a:gd name="connsiteY11" fmla="*/ 10604 h 4861532"/>
              <a:gd name="connsiteX12" fmla="*/ 1110516 w 10243902"/>
              <a:gd name="connsiteY12" fmla="*/ 553044 h 4861532"/>
              <a:gd name="connsiteX13" fmla="*/ 614571 w 10243902"/>
              <a:gd name="connsiteY13" fmla="*/ 723526 h 4861532"/>
              <a:gd name="connsiteX14" fmla="*/ 829997 w 10243902"/>
              <a:gd name="connsiteY14" fmla="*/ 1243623 h 4861532"/>
              <a:gd name="connsiteX15" fmla="*/ 1008357 w 10243902"/>
              <a:gd name="connsiteY15" fmla="*/ 1823905 h 4861532"/>
              <a:gd name="connsiteX16" fmla="*/ 1714950 w 10243902"/>
              <a:gd name="connsiteY16" fmla="*/ 3203254 h 4861532"/>
              <a:gd name="connsiteX17" fmla="*/ 2861825 w 10243902"/>
              <a:gd name="connsiteY17" fmla="*/ 4024665 h 4861532"/>
              <a:gd name="connsiteX18" fmla="*/ 6271452 w 10243902"/>
              <a:gd name="connsiteY18" fmla="*/ 4551607 h 4861532"/>
              <a:gd name="connsiteX19" fmla="*/ 8875167 w 10243902"/>
              <a:gd name="connsiteY19" fmla="*/ 4753085 h 4861532"/>
              <a:gd name="connsiteX20" fmla="*/ 9743072 w 10243902"/>
              <a:gd name="connsiteY20" fmla="*/ 4319132 h 4861532"/>
              <a:gd name="connsiteX21" fmla="*/ 10146028 w 10243902"/>
              <a:gd name="connsiteY21" fmla="*/ 3668204 h 4861532"/>
              <a:gd name="connsiteX22" fmla="*/ 10223520 w 10243902"/>
              <a:gd name="connsiteY22" fmla="*/ 3187756 h 4861532"/>
              <a:gd name="connsiteX0" fmla="*/ 10223520 w 10243902"/>
              <a:gd name="connsiteY0" fmla="*/ 3187690 h 4861466"/>
              <a:gd name="connsiteX1" fmla="*/ 10161527 w 10243902"/>
              <a:gd name="connsiteY1" fmla="*/ 3792124 h 4861466"/>
              <a:gd name="connsiteX2" fmla="*/ 9417608 w 10243902"/>
              <a:gd name="connsiteY2" fmla="*/ 4737521 h 4861466"/>
              <a:gd name="connsiteX3" fmla="*/ 8022760 w 10243902"/>
              <a:gd name="connsiteY3" fmla="*/ 4830511 h 4861466"/>
              <a:gd name="connsiteX4" fmla="*/ 4551140 w 10243902"/>
              <a:gd name="connsiteY4" fmla="*/ 4551541 h 4861466"/>
              <a:gd name="connsiteX5" fmla="*/ 2799832 w 10243902"/>
              <a:gd name="connsiteY5" fmla="*/ 4195080 h 4861466"/>
              <a:gd name="connsiteX6" fmla="*/ 1714950 w 10243902"/>
              <a:gd name="connsiteY6" fmla="*/ 3590646 h 4861466"/>
              <a:gd name="connsiteX7" fmla="*/ 1172768 w 10243902"/>
              <a:gd name="connsiteY7" fmla="*/ 2875916 h 4861466"/>
              <a:gd name="connsiteX8" fmla="*/ 661065 w 10243902"/>
              <a:gd name="connsiteY8" fmla="*/ 1730849 h 4861466"/>
              <a:gd name="connsiteX9" fmla="*/ 459588 w 10243902"/>
              <a:gd name="connsiteY9" fmla="*/ 862944 h 4861466"/>
              <a:gd name="connsiteX10" fmla="*/ 10137 w 10243902"/>
              <a:gd name="connsiteY10" fmla="*/ 1095419 h 4861466"/>
              <a:gd name="connsiteX11" fmla="*/ 227113 w 10243902"/>
              <a:gd name="connsiteY11" fmla="*/ 10538 h 4861466"/>
              <a:gd name="connsiteX12" fmla="*/ 1110516 w 10243902"/>
              <a:gd name="connsiteY12" fmla="*/ 552978 h 4861466"/>
              <a:gd name="connsiteX13" fmla="*/ 652671 w 10243902"/>
              <a:gd name="connsiteY13" fmla="*/ 700600 h 4861466"/>
              <a:gd name="connsiteX14" fmla="*/ 829997 w 10243902"/>
              <a:gd name="connsiteY14" fmla="*/ 1243557 h 4861466"/>
              <a:gd name="connsiteX15" fmla="*/ 1008357 w 10243902"/>
              <a:gd name="connsiteY15" fmla="*/ 1823839 h 4861466"/>
              <a:gd name="connsiteX16" fmla="*/ 1714950 w 10243902"/>
              <a:gd name="connsiteY16" fmla="*/ 3203188 h 4861466"/>
              <a:gd name="connsiteX17" fmla="*/ 2861825 w 10243902"/>
              <a:gd name="connsiteY17" fmla="*/ 4024599 h 4861466"/>
              <a:gd name="connsiteX18" fmla="*/ 6271452 w 10243902"/>
              <a:gd name="connsiteY18" fmla="*/ 4551541 h 4861466"/>
              <a:gd name="connsiteX19" fmla="*/ 8875167 w 10243902"/>
              <a:gd name="connsiteY19" fmla="*/ 4753019 h 4861466"/>
              <a:gd name="connsiteX20" fmla="*/ 9743072 w 10243902"/>
              <a:gd name="connsiteY20" fmla="*/ 4319066 h 4861466"/>
              <a:gd name="connsiteX21" fmla="*/ 10146028 w 10243902"/>
              <a:gd name="connsiteY21" fmla="*/ 3668138 h 4861466"/>
              <a:gd name="connsiteX22" fmla="*/ 10223520 w 10243902"/>
              <a:gd name="connsiteY22" fmla="*/ 3187690 h 4861466"/>
              <a:gd name="connsiteX0" fmla="*/ 10219606 w 10239988"/>
              <a:gd name="connsiteY0" fmla="*/ 3187690 h 4861466"/>
              <a:gd name="connsiteX1" fmla="*/ 10157613 w 10239988"/>
              <a:gd name="connsiteY1" fmla="*/ 3792124 h 4861466"/>
              <a:gd name="connsiteX2" fmla="*/ 9413694 w 10239988"/>
              <a:gd name="connsiteY2" fmla="*/ 4737521 h 4861466"/>
              <a:gd name="connsiteX3" fmla="*/ 8018846 w 10239988"/>
              <a:gd name="connsiteY3" fmla="*/ 4830511 h 4861466"/>
              <a:gd name="connsiteX4" fmla="*/ 4547226 w 10239988"/>
              <a:gd name="connsiteY4" fmla="*/ 4551541 h 4861466"/>
              <a:gd name="connsiteX5" fmla="*/ 2795918 w 10239988"/>
              <a:gd name="connsiteY5" fmla="*/ 4195080 h 4861466"/>
              <a:gd name="connsiteX6" fmla="*/ 1711036 w 10239988"/>
              <a:gd name="connsiteY6" fmla="*/ 3590646 h 4861466"/>
              <a:gd name="connsiteX7" fmla="*/ 1168854 w 10239988"/>
              <a:gd name="connsiteY7" fmla="*/ 2875916 h 4861466"/>
              <a:gd name="connsiteX8" fmla="*/ 657151 w 10239988"/>
              <a:gd name="connsiteY8" fmla="*/ 1730849 h 4861466"/>
              <a:gd name="connsiteX9" fmla="*/ 387094 w 10239988"/>
              <a:gd name="connsiteY9" fmla="*/ 939144 h 4861466"/>
              <a:gd name="connsiteX10" fmla="*/ 6223 w 10239988"/>
              <a:gd name="connsiteY10" fmla="*/ 1095419 h 4861466"/>
              <a:gd name="connsiteX11" fmla="*/ 223199 w 10239988"/>
              <a:gd name="connsiteY11" fmla="*/ 10538 h 4861466"/>
              <a:gd name="connsiteX12" fmla="*/ 1106602 w 10239988"/>
              <a:gd name="connsiteY12" fmla="*/ 552978 h 4861466"/>
              <a:gd name="connsiteX13" fmla="*/ 648757 w 10239988"/>
              <a:gd name="connsiteY13" fmla="*/ 700600 h 4861466"/>
              <a:gd name="connsiteX14" fmla="*/ 826083 w 10239988"/>
              <a:gd name="connsiteY14" fmla="*/ 1243557 h 4861466"/>
              <a:gd name="connsiteX15" fmla="*/ 1004443 w 10239988"/>
              <a:gd name="connsiteY15" fmla="*/ 1823839 h 4861466"/>
              <a:gd name="connsiteX16" fmla="*/ 1711036 w 10239988"/>
              <a:gd name="connsiteY16" fmla="*/ 3203188 h 4861466"/>
              <a:gd name="connsiteX17" fmla="*/ 2857911 w 10239988"/>
              <a:gd name="connsiteY17" fmla="*/ 4024599 h 4861466"/>
              <a:gd name="connsiteX18" fmla="*/ 6267538 w 10239988"/>
              <a:gd name="connsiteY18" fmla="*/ 4551541 h 4861466"/>
              <a:gd name="connsiteX19" fmla="*/ 8871253 w 10239988"/>
              <a:gd name="connsiteY19" fmla="*/ 4753019 h 4861466"/>
              <a:gd name="connsiteX20" fmla="*/ 9739158 w 10239988"/>
              <a:gd name="connsiteY20" fmla="*/ 4319066 h 4861466"/>
              <a:gd name="connsiteX21" fmla="*/ 10142114 w 10239988"/>
              <a:gd name="connsiteY21" fmla="*/ 3668138 h 4861466"/>
              <a:gd name="connsiteX22" fmla="*/ 10219606 w 10239988"/>
              <a:gd name="connsiteY22" fmla="*/ 3187690 h 4861466"/>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711036 w 10239988"/>
              <a:gd name="connsiteY6" fmla="*/ 359071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04443 w 10239988"/>
              <a:gd name="connsiteY15" fmla="*/ 1823905 h 4861532"/>
              <a:gd name="connsiteX16" fmla="*/ 1711036 w 10239988"/>
              <a:gd name="connsiteY16" fmla="*/ 3203254 h 4861532"/>
              <a:gd name="connsiteX17" fmla="*/ 2857911 w 10239988"/>
              <a:gd name="connsiteY17" fmla="*/ 402466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711036 w 10239988"/>
              <a:gd name="connsiteY6" fmla="*/ 359071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11036 w 10239988"/>
              <a:gd name="connsiteY16" fmla="*/ 3203254 h 4861532"/>
              <a:gd name="connsiteX17" fmla="*/ 2857911 w 10239988"/>
              <a:gd name="connsiteY17" fmla="*/ 402466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711036 w 10239988"/>
              <a:gd name="connsiteY6" fmla="*/ 359071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857911 w 10239988"/>
              <a:gd name="connsiteY17" fmla="*/ 402466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857911 w 10239988"/>
              <a:gd name="connsiteY17" fmla="*/ 402466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66471 w 10239988"/>
              <a:gd name="connsiteY17" fmla="*/ 389512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818778 w 10239988"/>
              <a:gd name="connsiteY5" fmla="*/ 42332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818778 w 10239988"/>
              <a:gd name="connsiteY5" fmla="*/ 42332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818778 w 10239988"/>
              <a:gd name="connsiteY5" fmla="*/ 42332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818778 w 10239988"/>
              <a:gd name="connsiteY5" fmla="*/ 42332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818778 w 10239988"/>
              <a:gd name="connsiteY5" fmla="*/ 42332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67733 w 10239988"/>
              <a:gd name="connsiteY20" fmla="*/ 4315957 h 4861532"/>
              <a:gd name="connsiteX21" fmla="*/ 10142114 w 10239988"/>
              <a:gd name="connsiteY21" fmla="*/ 3668204 h 4861532"/>
              <a:gd name="connsiteX22" fmla="*/ 10219606 w 10239988"/>
              <a:gd name="connsiteY22" fmla="*/ 3187756 h 4861532"/>
              <a:gd name="connsiteX0" fmla="*/ 10219324 w 10239706"/>
              <a:gd name="connsiteY0" fmla="*/ 3184925 h 4858701"/>
              <a:gd name="connsiteX1" fmla="*/ 10157331 w 10239706"/>
              <a:gd name="connsiteY1" fmla="*/ 3789359 h 4858701"/>
              <a:gd name="connsiteX2" fmla="*/ 9413412 w 10239706"/>
              <a:gd name="connsiteY2" fmla="*/ 4734756 h 4858701"/>
              <a:gd name="connsiteX3" fmla="*/ 8018564 w 10239706"/>
              <a:gd name="connsiteY3" fmla="*/ 4827746 h 4858701"/>
              <a:gd name="connsiteX4" fmla="*/ 4546944 w 10239706"/>
              <a:gd name="connsiteY4" fmla="*/ 4548776 h 4858701"/>
              <a:gd name="connsiteX5" fmla="*/ 2818496 w 10239706"/>
              <a:gd name="connsiteY5" fmla="*/ 4230415 h 4858701"/>
              <a:gd name="connsiteX6" fmla="*/ 1657414 w 10239706"/>
              <a:gd name="connsiteY6" fmla="*/ 3603121 h 4858701"/>
              <a:gd name="connsiteX7" fmla="*/ 1168572 w 10239706"/>
              <a:gd name="connsiteY7" fmla="*/ 2873151 h 4858701"/>
              <a:gd name="connsiteX8" fmla="*/ 656869 w 10239706"/>
              <a:gd name="connsiteY8" fmla="*/ 1728084 h 4858701"/>
              <a:gd name="connsiteX9" fmla="*/ 386812 w 10239706"/>
              <a:gd name="connsiteY9" fmla="*/ 936379 h 4858701"/>
              <a:gd name="connsiteX10" fmla="*/ 5941 w 10239706"/>
              <a:gd name="connsiteY10" fmla="*/ 1092654 h 4858701"/>
              <a:gd name="connsiteX11" fmla="*/ 222917 w 10239706"/>
              <a:gd name="connsiteY11" fmla="*/ 7773 h 4858701"/>
              <a:gd name="connsiteX12" fmla="*/ 1075840 w 10239706"/>
              <a:gd name="connsiteY12" fmla="*/ 611173 h 4858701"/>
              <a:gd name="connsiteX13" fmla="*/ 663715 w 10239706"/>
              <a:gd name="connsiteY13" fmla="*/ 720695 h 4858701"/>
              <a:gd name="connsiteX14" fmla="*/ 825801 w 10239706"/>
              <a:gd name="connsiteY14" fmla="*/ 1240792 h 4858701"/>
              <a:gd name="connsiteX15" fmla="*/ 1057501 w 10239706"/>
              <a:gd name="connsiteY15" fmla="*/ 1828694 h 4858701"/>
              <a:gd name="connsiteX16" fmla="*/ 1779334 w 10239706"/>
              <a:gd name="connsiteY16" fmla="*/ 3200423 h 4858701"/>
              <a:gd name="connsiteX17" fmla="*/ 2720469 w 10239706"/>
              <a:gd name="connsiteY17" fmla="*/ 3846574 h 4858701"/>
              <a:gd name="connsiteX18" fmla="*/ 6267256 w 10239706"/>
              <a:gd name="connsiteY18" fmla="*/ 4548776 h 4858701"/>
              <a:gd name="connsiteX19" fmla="*/ 8870971 w 10239706"/>
              <a:gd name="connsiteY19" fmla="*/ 4750254 h 4858701"/>
              <a:gd name="connsiteX20" fmla="*/ 9767451 w 10239706"/>
              <a:gd name="connsiteY20" fmla="*/ 4313126 h 4858701"/>
              <a:gd name="connsiteX21" fmla="*/ 10141832 w 10239706"/>
              <a:gd name="connsiteY21" fmla="*/ 3665373 h 4858701"/>
              <a:gd name="connsiteX22" fmla="*/ 10219324 w 10239706"/>
              <a:gd name="connsiteY22" fmla="*/ 3184925 h 4858701"/>
              <a:gd name="connsiteX0" fmla="*/ 10176760 w 10197142"/>
              <a:gd name="connsiteY0" fmla="*/ 3185367 h 4859143"/>
              <a:gd name="connsiteX1" fmla="*/ 10114767 w 10197142"/>
              <a:gd name="connsiteY1" fmla="*/ 3789801 h 4859143"/>
              <a:gd name="connsiteX2" fmla="*/ 9370848 w 10197142"/>
              <a:gd name="connsiteY2" fmla="*/ 4735198 h 4859143"/>
              <a:gd name="connsiteX3" fmla="*/ 7976000 w 10197142"/>
              <a:gd name="connsiteY3" fmla="*/ 4828188 h 4859143"/>
              <a:gd name="connsiteX4" fmla="*/ 4504380 w 10197142"/>
              <a:gd name="connsiteY4" fmla="*/ 4549218 h 4859143"/>
              <a:gd name="connsiteX5" fmla="*/ 2775932 w 10197142"/>
              <a:gd name="connsiteY5" fmla="*/ 4230857 h 4859143"/>
              <a:gd name="connsiteX6" fmla="*/ 1614850 w 10197142"/>
              <a:gd name="connsiteY6" fmla="*/ 3603563 h 4859143"/>
              <a:gd name="connsiteX7" fmla="*/ 1126008 w 10197142"/>
              <a:gd name="connsiteY7" fmla="*/ 2873593 h 4859143"/>
              <a:gd name="connsiteX8" fmla="*/ 614305 w 10197142"/>
              <a:gd name="connsiteY8" fmla="*/ 1728526 h 4859143"/>
              <a:gd name="connsiteX9" fmla="*/ 344248 w 10197142"/>
              <a:gd name="connsiteY9" fmla="*/ 936821 h 4859143"/>
              <a:gd name="connsiteX10" fmla="*/ 9097 w 10197142"/>
              <a:gd name="connsiteY10" fmla="*/ 1108336 h 4859143"/>
              <a:gd name="connsiteX11" fmla="*/ 180353 w 10197142"/>
              <a:gd name="connsiteY11" fmla="*/ 8215 h 4859143"/>
              <a:gd name="connsiteX12" fmla="*/ 1033276 w 10197142"/>
              <a:gd name="connsiteY12" fmla="*/ 611615 h 4859143"/>
              <a:gd name="connsiteX13" fmla="*/ 621151 w 10197142"/>
              <a:gd name="connsiteY13" fmla="*/ 721137 h 4859143"/>
              <a:gd name="connsiteX14" fmla="*/ 783237 w 10197142"/>
              <a:gd name="connsiteY14" fmla="*/ 1241234 h 4859143"/>
              <a:gd name="connsiteX15" fmla="*/ 1014937 w 10197142"/>
              <a:gd name="connsiteY15" fmla="*/ 1829136 h 4859143"/>
              <a:gd name="connsiteX16" fmla="*/ 1736770 w 10197142"/>
              <a:gd name="connsiteY16" fmla="*/ 3200865 h 4859143"/>
              <a:gd name="connsiteX17" fmla="*/ 2677905 w 10197142"/>
              <a:gd name="connsiteY17" fmla="*/ 3847016 h 4859143"/>
              <a:gd name="connsiteX18" fmla="*/ 6224692 w 10197142"/>
              <a:gd name="connsiteY18" fmla="*/ 4549218 h 4859143"/>
              <a:gd name="connsiteX19" fmla="*/ 8828407 w 10197142"/>
              <a:gd name="connsiteY19" fmla="*/ 4750696 h 4859143"/>
              <a:gd name="connsiteX20" fmla="*/ 9724887 w 10197142"/>
              <a:gd name="connsiteY20" fmla="*/ 4313568 h 4859143"/>
              <a:gd name="connsiteX21" fmla="*/ 10099268 w 10197142"/>
              <a:gd name="connsiteY21" fmla="*/ 3665815 h 4859143"/>
              <a:gd name="connsiteX22" fmla="*/ 10176760 w 10197142"/>
              <a:gd name="connsiteY22" fmla="*/ 3185367 h 4859143"/>
              <a:gd name="connsiteX0" fmla="*/ 10229762 w 10250144"/>
              <a:gd name="connsiteY0" fmla="*/ 3465065 h 5138841"/>
              <a:gd name="connsiteX1" fmla="*/ 10167769 w 10250144"/>
              <a:gd name="connsiteY1" fmla="*/ 4069499 h 5138841"/>
              <a:gd name="connsiteX2" fmla="*/ 9423850 w 10250144"/>
              <a:gd name="connsiteY2" fmla="*/ 5014896 h 5138841"/>
              <a:gd name="connsiteX3" fmla="*/ 8029002 w 10250144"/>
              <a:gd name="connsiteY3" fmla="*/ 5107886 h 5138841"/>
              <a:gd name="connsiteX4" fmla="*/ 4557382 w 10250144"/>
              <a:gd name="connsiteY4" fmla="*/ 4828916 h 5138841"/>
              <a:gd name="connsiteX5" fmla="*/ 2828934 w 10250144"/>
              <a:gd name="connsiteY5" fmla="*/ 4510555 h 5138841"/>
              <a:gd name="connsiteX6" fmla="*/ 1667852 w 10250144"/>
              <a:gd name="connsiteY6" fmla="*/ 3883261 h 5138841"/>
              <a:gd name="connsiteX7" fmla="*/ 1179010 w 10250144"/>
              <a:gd name="connsiteY7" fmla="*/ 3153291 h 5138841"/>
              <a:gd name="connsiteX8" fmla="*/ 667307 w 10250144"/>
              <a:gd name="connsiteY8" fmla="*/ 2008224 h 5138841"/>
              <a:gd name="connsiteX9" fmla="*/ 397250 w 10250144"/>
              <a:gd name="connsiteY9" fmla="*/ 1216519 h 5138841"/>
              <a:gd name="connsiteX10" fmla="*/ 62099 w 10250144"/>
              <a:gd name="connsiteY10" fmla="*/ 1388034 h 5138841"/>
              <a:gd name="connsiteX11" fmla="*/ 103815 w 10250144"/>
              <a:gd name="connsiteY11" fmla="*/ 5973 h 5138841"/>
              <a:gd name="connsiteX12" fmla="*/ 1086278 w 10250144"/>
              <a:gd name="connsiteY12" fmla="*/ 891313 h 5138841"/>
              <a:gd name="connsiteX13" fmla="*/ 674153 w 10250144"/>
              <a:gd name="connsiteY13" fmla="*/ 1000835 h 5138841"/>
              <a:gd name="connsiteX14" fmla="*/ 836239 w 10250144"/>
              <a:gd name="connsiteY14" fmla="*/ 1520932 h 5138841"/>
              <a:gd name="connsiteX15" fmla="*/ 1067939 w 10250144"/>
              <a:gd name="connsiteY15" fmla="*/ 2108834 h 5138841"/>
              <a:gd name="connsiteX16" fmla="*/ 1789772 w 10250144"/>
              <a:gd name="connsiteY16" fmla="*/ 3480563 h 5138841"/>
              <a:gd name="connsiteX17" fmla="*/ 2730907 w 10250144"/>
              <a:gd name="connsiteY17" fmla="*/ 4126714 h 5138841"/>
              <a:gd name="connsiteX18" fmla="*/ 6277694 w 10250144"/>
              <a:gd name="connsiteY18" fmla="*/ 4828916 h 5138841"/>
              <a:gd name="connsiteX19" fmla="*/ 8881409 w 10250144"/>
              <a:gd name="connsiteY19" fmla="*/ 5030394 h 5138841"/>
              <a:gd name="connsiteX20" fmla="*/ 9777889 w 10250144"/>
              <a:gd name="connsiteY20" fmla="*/ 4593266 h 5138841"/>
              <a:gd name="connsiteX21" fmla="*/ 10152270 w 10250144"/>
              <a:gd name="connsiteY21" fmla="*/ 3945513 h 5138841"/>
              <a:gd name="connsiteX22" fmla="*/ 10229762 w 10250144"/>
              <a:gd name="connsiteY22" fmla="*/ 3465065 h 5138841"/>
              <a:gd name="connsiteX0" fmla="*/ 10226767 w 10247149"/>
              <a:gd name="connsiteY0" fmla="*/ 3465065 h 5138841"/>
              <a:gd name="connsiteX1" fmla="*/ 10164774 w 10247149"/>
              <a:gd name="connsiteY1" fmla="*/ 4069499 h 5138841"/>
              <a:gd name="connsiteX2" fmla="*/ 9420855 w 10247149"/>
              <a:gd name="connsiteY2" fmla="*/ 5014896 h 5138841"/>
              <a:gd name="connsiteX3" fmla="*/ 8026007 w 10247149"/>
              <a:gd name="connsiteY3" fmla="*/ 5107886 h 5138841"/>
              <a:gd name="connsiteX4" fmla="*/ 4554387 w 10247149"/>
              <a:gd name="connsiteY4" fmla="*/ 4828916 h 5138841"/>
              <a:gd name="connsiteX5" fmla="*/ 2825939 w 10247149"/>
              <a:gd name="connsiteY5" fmla="*/ 4510555 h 5138841"/>
              <a:gd name="connsiteX6" fmla="*/ 1664857 w 10247149"/>
              <a:gd name="connsiteY6" fmla="*/ 3883261 h 5138841"/>
              <a:gd name="connsiteX7" fmla="*/ 1176015 w 10247149"/>
              <a:gd name="connsiteY7" fmla="*/ 3153291 h 5138841"/>
              <a:gd name="connsiteX8" fmla="*/ 664312 w 10247149"/>
              <a:gd name="connsiteY8" fmla="*/ 2008224 h 5138841"/>
              <a:gd name="connsiteX9" fmla="*/ 340915 w 10247149"/>
              <a:gd name="connsiteY9" fmla="*/ 1117459 h 5138841"/>
              <a:gd name="connsiteX10" fmla="*/ 59104 w 10247149"/>
              <a:gd name="connsiteY10" fmla="*/ 1388034 h 5138841"/>
              <a:gd name="connsiteX11" fmla="*/ 100820 w 10247149"/>
              <a:gd name="connsiteY11" fmla="*/ 5973 h 5138841"/>
              <a:gd name="connsiteX12" fmla="*/ 1083283 w 10247149"/>
              <a:gd name="connsiteY12" fmla="*/ 891313 h 5138841"/>
              <a:gd name="connsiteX13" fmla="*/ 671158 w 10247149"/>
              <a:gd name="connsiteY13" fmla="*/ 1000835 h 5138841"/>
              <a:gd name="connsiteX14" fmla="*/ 833244 w 10247149"/>
              <a:gd name="connsiteY14" fmla="*/ 1520932 h 5138841"/>
              <a:gd name="connsiteX15" fmla="*/ 1064944 w 10247149"/>
              <a:gd name="connsiteY15" fmla="*/ 2108834 h 5138841"/>
              <a:gd name="connsiteX16" fmla="*/ 1786777 w 10247149"/>
              <a:gd name="connsiteY16" fmla="*/ 3480563 h 5138841"/>
              <a:gd name="connsiteX17" fmla="*/ 2727912 w 10247149"/>
              <a:gd name="connsiteY17" fmla="*/ 4126714 h 5138841"/>
              <a:gd name="connsiteX18" fmla="*/ 6274699 w 10247149"/>
              <a:gd name="connsiteY18" fmla="*/ 4828916 h 5138841"/>
              <a:gd name="connsiteX19" fmla="*/ 8878414 w 10247149"/>
              <a:gd name="connsiteY19" fmla="*/ 5030394 h 5138841"/>
              <a:gd name="connsiteX20" fmla="*/ 9774894 w 10247149"/>
              <a:gd name="connsiteY20" fmla="*/ 4593266 h 5138841"/>
              <a:gd name="connsiteX21" fmla="*/ 10149275 w 10247149"/>
              <a:gd name="connsiteY21" fmla="*/ 3945513 h 5138841"/>
              <a:gd name="connsiteX22" fmla="*/ 10226767 w 10247149"/>
              <a:gd name="connsiteY22" fmla="*/ 3465065 h 5138841"/>
              <a:gd name="connsiteX0" fmla="*/ 10226767 w 10247149"/>
              <a:gd name="connsiteY0" fmla="*/ 3465049 h 5138825"/>
              <a:gd name="connsiteX1" fmla="*/ 10164774 w 10247149"/>
              <a:gd name="connsiteY1" fmla="*/ 4069483 h 5138825"/>
              <a:gd name="connsiteX2" fmla="*/ 9420855 w 10247149"/>
              <a:gd name="connsiteY2" fmla="*/ 5014880 h 5138825"/>
              <a:gd name="connsiteX3" fmla="*/ 8026007 w 10247149"/>
              <a:gd name="connsiteY3" fmla="*/ 5107870 h 5138825"/>
              <a:gd name="connsiteX4" fmla="*/ 4554387 w 10247149"/>
              <a:gd name="connsiteY4" fmla="*/ 4828900 h 5138825"/>
              <a:gd name="connsiteX5" fmla="*/ 2825939 w 10247149"/>
              <a:gd name="connsiteY5" fmla="*/ 4510539 h 5138825"/>
              <a:gd name="connsiteX6" fmla="*/ 1664857 w 10247149"/>
              <a:gd name="connsiteY6" fmla="*/ 3883245 h 5138825"/>
              <a:gd name="connsiteX7" fmla="*/ 1176015 w 10247149"/>
              <a:gd name="connsiteY7" fmla="*/ 3153275 h 5138825"/>
              <a:gd name="connsiteX8" fmla="*/ 664312 w 10247149"/>
              <a:gd name="connsiteY8" fmla="*/ 2008208 h 5138825"/>
              <a:gd name="connsiteX9" fmla="*/ 340915 w 10247149"/>
              <a:gd name="connsiteY9" fmla="*/ 1117443 h 5138825"/>
              <a:gd name="connsiteX10" fmla="*/ 59104 w 10247149"/>
              <a:gd name="connsiteY10" fmla="*/ 1388018 h 5138825"/>
              <a:gd name="connsiteX11" fmla="*/ 100820 w 10247149"/>
              <a:gd name="connsiteY11" fmla="*/ 5957 h 5138825"/>
              <a:gd name="connsiteX12" fmla="*/ 1083283 w 10247149"/>
              <a:gd name="connsiteY12" fmla="*/ 891297 h 5138825"/>
              <a:gd name="connsiteX13" fmla="*/ 655918 w 10247149"/>
              <a:gd name="connsiteY13" fmla="*/ 985579 h 5138825"/>
              <a:gd name="connsiteX14" fmla="*/ 833244 w 10247149"/>
              <a:gd name="connsiteY14" fmla="*/ 1520916 h 5138825"/>
              <a:gd name="connsiteX15" fmla="*/ 1064944 w 10247149"/>
              <a:gd name="connsiteY15" fmla="*/ 2108818 h 5138825"/>
              <a:gd name="connsiteX16" fmla="*/ 1786777 w 10247149"/>
              <a:gd name="connsiteY16" fmla="*/ 3480547 h 5138825"/>
              <a:gd name="connsiteX17" fmla="*/ 2727912 w 10247149"/>
              <a:gd name="connsiteY17" fmla="*/ 4126698 h 5138825"/>
              <a:gd name="connsiteX18" fmla="*/ 6274699 w 10247149"/>
              <a:gd name="connsiteY18" fmla="*/ 4828900 h 5138825"/>
              <a:gd name="connsiteX19" fmla="*/ 8878414 w 10247149"/>
              <a:gd name="connsiteY19" fmla="*/ 5030378 h 5138825"/>
              <a:gd name="connsiteX20" fmla="*/ 9774894 w 10247149"/>
              <a:gd name="connsiteY20" fmla="*/ 4593250 h 5138825"/>
              <a:gd name="connsiteX21" fmla="*/ 10149275 w 10247149"/>
              <a:gd name="connsiteY21" fmla="*/ 3945497 h 5138825"/>
              <a:gd name="connsiteX22" fmla="*/ 10226767 w 10247149"/>
              <a:gd name="connsiteY22" fmla="*/ 3465049 h 51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47149" h="5138825">
                <a:moveTo>
                  <a:pt x="10226767" y="3465049"/>
                </a:moveTo>
                <a:cubicBezTo>
                  <a:pt x="10229350" y="3485713"/>
                  <a:pt x="10299093" y="3811178"/>
                  <a:pt x="10164774" y="4069483"/>
                </a:cubicBezTo>
                <a:cubicBezTo>
                  <a:pt x="10030455" y="4327788"/>
                  <a:pt x="9777316" y="4841816"/>
                  <a:pt x="9420855" y="5014880"/>
                </a:cubicBezTo>
                <a:cubicBezTo>
                  <a:pt x="9064394" y="5187944"/>
                  <a:pt x="8837085" y="5138867"/>
                  <a:pt x="8026007" y="5107870"/>
                </a:cubicBezTo>
                <a:cubicBezTo>
                  <a:pt x="7214929" y="5076873"/>
                  <a:pt x="5421065" y="4928455"/>
                  <a:pt x="4554387" y="4828900"/>
                </a:cubicBezTo>
                <a:cubicBezTo>
                  <a:pt x="3687709" y="4729345"/>
                  <a:pt x="3307527" y="4668148"/>
                  <a:pt x="2825939" y="4510539"/>
                </a:cubicBezTo>
                <a:cubicBezTo>
                  <a:pt x="2344351" y="4352930"/>
                  <a:pt x="1939844" y="4109456"/>
                  <a:pt x="1664857" y="3883245"/>
                </a:cubicBezTo>
                <a:cubicBezTo>
                  <a:pt x="1389870" y="3657034"/>
                  <a:pt x="1342772" y="3465781"/>
                  <a:pt x="1176015" y="3153275"/>
                </a:cubicBezTo>
                <a:cubicBezTo>
                  <a:pt x="1009258" y="2840769"/>
                  <a:pt x="803495" y="2347513"/>
                  <a:pt x="664312" y="2008208"/>
                </a:cubicBezTo>
                <a:cubicBezTo>
                  <a:pt x="525129" y="1668903"/>
                  <a:pt x="441783" y="1220808"/>
                  <a:pt x="340915" y="1117443"/>
                </a:cubicBezTo>
                <a:cubicBezTo>
                  <a:pt x="240047" y="1014078"/>
                  <a:pt x="99120" y="1573266"/>
                  <a:pt x="59104" y="1388018"/>
                </a:cubicBezTo>
                <a:cubicBezTo>
                  <a:pt x="19088" y="1202770"/>
                  <a:pt x="-69876" y="88744"/>
                  <a:pt x="100820" y="5957"/>
                </a:cubicBezTo>
                <a:cubicBezTo>
                  <a:pt x="271517" y="-76830"/>
                  <a:pt x="990767" y="728027"/>
                  <a:pt x="1083283" y="891297"/>
                </a:cubicBezTo>
                <a:cubicBezTo>
                  <a:pt x="1175799" y="1054567"/>
                  <a:pt x="697591" y="880642"/>
                  <a:pt x="655918" y="985579"/>
                </a:cubicBezTo>
                <a:cubicBezTo>
                  <a:pt x="614245" y="1090516"/>
                  <a:pt x="765073" y="1333710"/>
                  <a:pt x="833244" y="1520916"/>
                </a:cubicBezTo>
                <a:cubicBezTo>
                  <a:pt x="901415" y="1708122"/>
                  <a:pt x="906022" y="1782213"/>
                  <a:pt x="1064944" y="2108818"/>
                </a:cubicBezTo>
                <a:cubicBezTo>
                  <a:pt x="1223866" y="2435423"/>
                  <a:pt x="1509616" y="3144234"/>
                  <a:pt x="1786777" y="3480547"/>
                </a:cubicBezTo>
                <a:cubicBezTo>
                  <a:pt x="2063938" y="3816860"/>
                  <a:pt x="2094225" y="3825773"/>
                  <a:pt x="2727912" y="4126698"/>
                </a:cubicBezTo>
                <a:cubicBezTo>
                  <a:pt x="3361599" y="4427623"/>
                  <a:pt x="5241995" y="4754487"/>
                  <a:pt x="6274699" y="4828900"/>
                </a:cubicBezTo>
                <a:cubicBezTo>
                  <a:pt x="7142604" y="4896059"/>
                  <a:pt x="8295048" y="5069653"/>
                  <a:pt x="8878414" y="5030378"/>
                </a:cubicBezTo>
                <a:cubicBezTo>
                  <a:pt x="9461780" y="4991103"/>
                  <a:pt x="9563084" y="4774063"/>
                  <a:pt x="9774894" y="4593250"/>
                </a:cubicBezTo>
                <a:cubicBezTo>
                  <a:pt x="9910504" y="4374337"/>
                  <a:pt x="10073963" y="4133531"/>
                  <a:pt x="10149275" y="3945497"/>
                </a:cubicBezTo>
                <a:cubicBezTo>
                  <a:pt x="10224587" y="3757464"/>
                  <a:pt x="10224184" y="3444385"/>
                  <a:pt x="10226767" y="3465049"/>
                </a:cubicBezTo>
                <a:close/>
              </a:path>
            </a:pathLst>
          </a:custGeom>
          <a:solidFill>
            <a:schemeClr val="accent3">
              <a:alpha val="49000"/>
            </a:schemeClr>
          </a:solidFill>
          <a:ln w="0" cap="rnd">
            <a:solidFill>
              <a:schemeClr val="bg1"/>
            </a:solidFill>
          </a:ln>
        </p:spPr>
        <p:style>
          <a:lnRef idx="0">
            <a:scrgbClr r="0" g="0" b="0"/>
          </a:lnRef>
          <a:fillRef idx="0">
            <a:scrgbClr r="0" g="0" b="0"/>
          </a:fillRef>
          <a:effectRef idx="0">
            <a:scrgbClr r="0" g="0" b="0"/>
          </a:effectRef>
          <a:fontRef idx="minor">
            <a:schemeClr val="lt1"/>
          </a:fontRef>
        </p:style>
        <p:txBody>
          <a:bodyPr rtlCol="1" anchor="ctr"/>
          <a:lstStyle/>
          <a:p>
            <a:pPr algn="ctr" defTabSz="727314">
              <a:defRPr/>
            </a:pPr>
            <a:endParaRPr lang="ar-EG" sz="1432">
              <a:solidFill>
                <a:prstClr val="white"/>
              </a:solidFill>
              <a:latin typeface="Calibri"/>
              <a:cs typeface="Arial" panose="020B0604020202020204" pitchFamily="34" charset="0"/>
            </a:endParaRPr>
          </a:p>
        </p:txBody>
      </p:sp>
      <p:sp>
        <p:nvSpPr>
          <p:cNvPr id="10" name="Freeform: Shape 53">
            <a:extLst>
              <a:ext uri="{FF2B5EF4-FFF2-40B4-BE49-F238E27FC236}">
                <a16:creationId xmlns:a16="http://schemas.microsoft.com/office/drawing/2014/main" id="{F648F62F-FDE1-45EC-8FF5-5ABE5905B096}"/>
              </a:ext>
            </a:extLst>
          </p:cNvPr>
          <p:cNvSpPr/>
          <p:nvPr/>
        </p:nvSpPr>
        <p:spPr>
          <a:xfrm>
            <a:off x="3566860" y="3497502"/>
            <a:ext cx="7710389" cy="3258173"/>
          </a:xfrm>
          <a:custGeom>
            <a:avLst/>
            <a:gdLst>
              <a:gd name="connsiteX0" fmla="*/ 10223520 w 10243902"/>
              <a:gd name="connsiteY0" fmla="*/ 3187756 h 4861532"/>
              <a:gd name="connsiteX1" fmla="*/ 10161527 w 10243902"/>
              <a:gd name="connsiteY1" fmla="*/ 3792190 h 4861532"/>
              <a:gd name="connsiteX2" fmla="*/ 9417608 w 10243902"/>
              <a:gd name="connsiteY2" fmla="*/ 4737587 h 4861532"/>
              <a:gd name="connsiteX3" fmla="*/ 8022760 w 10243902"/>
              <a:gd name="connsiteY3" fmla="*/ 4830577 h 4861532"/>
              <a:gd name="connsiteX4" fmla="*/ 4551140 w 10243902"/>
              <a:gd name="connsiteY4" fmla="*/ 4551607 h 4861532"/>
              <a:gd name="connsiteX5" fmla="*/ 2799832 w 10243902"/>
              <a:gd name="connsiteY5" fmla="*/ 4195146 h 4861532"/>
              <a:gd name="connsiteX6" fmla="*/ 1714950 w 10243902"/>
              <a:gd name="connsiteY6" fmla="*/ 3590712 h 4861532"/>
              <a:gd name="connsiteX7" fmla="*/ 1188008 w 10243902"/>
              <a:gd name="connsiteY7" fmla="*/ 2769302 h 4861532"/>
              <a:gd name="connsiteX8" fmla="*/ 661065 w 10243902"/>
              <a:gd name="connsiteY8" fmla="*/ 1730915 h 4861532"/>
              <a:gd name="connsiteX9" fmla="*/ 459588 w 10243902"/>
              <a:gd name="connsiteY9" fmla="*/ 863010 h 4861532"/>
              <a:gd name="connsiteX10" fmla="*/ 10137 w 10243902"/>
              <a:gd name="connsiteY10" fmla="*/ 1095485 h 4861532"/>
              <a:gd name="connsiteX11" fmla="*/ 227113 w 10243902"/>
              <a:gd name="connsiteY11" fmla="*/ 10604 h 4861532"/>
              <a:gd name="connsiteX12" fmla="*/ 1110516 w 10243902"/>
              <a:gd name="connsiteY12" fmla="*/ 553044 h 4861532"/>
              <a:gd name="connsiteX13" fmla="*/ 614571 w 10243902"/>
              <a:gd name="connsiteY13" fmla="*/ 723526 h 4861532"/>
              <a:gd name="connsiteX14" fmla="*/ 738557 w 10243902"/>
              <a:gd name="connsiteY14" fmla="*/ 1296963 h 4861532"/>
              <a:gd name="connsiteX15" fmla="*/ 924537 w 10243902"/>
              <a:gd name="connsiteY15" fmla="*/ 1823905 h 4861532"/>
              <a:gd name="connsiteX16" fmla="*/ 1714950 w 10243902"/>
              <a:gd name="connsiteY16" fmla="*/ 3203254 h 4861532"/>
              <a:gd name="connsiteX17" fmla="*/ 2861825 w 10243902"/>
              <a:gd name="connsiteY17" fmla="*/ 4024665 h 4861532"/>
              <a:gd name="connsiteX18" fmla="*/ 6271452 w 10243902"/>
              <a:gd name="connsiteY18" fmla="*/ 4551607 h 4861532"/>
              <a:gd name="connsiteX19" fmla="*/ 8875167 w 10243902"/>
              <a:gd name="connsiteY19" fmla="*/ 4753085 h 4861532"/>
              <a:gd name="connsiteX20" fmla="*/ 9743072 w 10243902"/>
              <a:gd name="connsiteY20" fmla="*/ 4319132 h 4861532"/>
              <a:gd name="connsiteX21" fmla="*/ 10146028 w 10243902"/>
              <a:gd name="connsiteY21" fmla="*/ 3668204 h 4861532"/>
              <a:gd name="connsiteX22" fmla="*/ 10223520 w 10243902"/>
              <a:gd name="connsiteY22" fmla="*/ 3187756 h 4861532"/>
              <a:gd name="connsiteX0" fmla="*/ 10223520 w 10243902"/>
              <a:gd name="connsiteY0" fmla="*/ 3187756 h 4861532"/>
              <a:gd name="connsiteX1" fmla="*/ 10161527 w 10243902"/>
              <a:gd name="connsiteY1" fmla="*/ 3792190 h 4861532"/>
              <a:gd name="connsiteX2" fmla="*/ 9417608 w 10243902"/>
              <a:gd name="connsiteY2" fmla="*/ 4737587 h 4861532"/>
              <a:gd name="connsiteX3" fmla="*/ 8022760 w 10243902"/>
              <a:gd name="connsiteY3" fmla="*/ 4830577 h 4861532"/>
              <a:gd name="connsiteX4" fmla="*/ 4551140 w 10243902"/>
              <a:gd name="connsiteY4" fmla="*/ 4551607 h 4861532"/>
              <a:gd name="connsiteX5" fmla="*/ 2799832 w 10243902"/>
              <a:gd name="connsiteY5" fmla="*/ 4195146 h 4861532"/>
              <a:gd name="connsiteX6" fmla="*/ 1714950 w 10243902"/>
              <a:gd name="connsiteY6" fmla="*/ 3590712 h 4861532"/>
              <a:gd name="connsiteX7" fmla="*/ 1172768 w 10243902"/>
              <a:gd name="connsiteY7" fmla="*/ 2875982 h 4861532"/>
              <a:gd name="connsiteX8" fmla="*/ 661065 w 10243902"/>
              <a:gd name="connsiteY8" fmla="*/ 1730915 h 4861532"/>
              <a:gd name="connsiteX9" fmla="*/ 459588 w 10243902"/>
              <a:gd name="connsiteY9" fmla="*/ 863010 h 4861532"/>
              <a:gd name="connsiteX10" fmla="*/ 10137 w 10243902"/>
              <a:gd name="connsiteY10" fmla="*/ 1095485 h 4861532"/>
              <a:gd name="connsiteX11" fmla="*/ 227113 w 10243902"/>
              <a:gd name="connsiteY11" fmla="*/ 10604 h 4861532"/>
              <a:gd name="connsiteX12" fmla="*/ 1110516 w 10243902"/>
              <a:gd name="connsiteY12" fmla="*/ 553044 h 4861532"/>
              <a:gd name="connsiteX13" fmla="*/ 614571 w 10243902"/>
              <a:gd name="connsiteY13" fmla="*/ 723526 h 4861532"/>
              <a:gd name="connsiteX14" fmla="*/ 738557 w 10243902"/>
              <a:gd name="connsiteY14" fmla="*/ 1296963 h 4861532"/>
              <a:gd name="connsiteX15" fmla="*/ 924537 w 10243902"/>
              <a:gd name="connsiteY15" fmla="*/ 1823905 h 4861532"/>
              <a:gd name="connsiteX16" fmla="*/ 1714950 w 10243902"/>
              <a:gd name="connsiteY16" fmla="*/ 3203254 h 4861532"/>
              <a:gd name="connsiteX17" fmla="*/ 2861825 w 10243902"/>
              <a:gd name="connsiteY17" fmla="*/ 4024665 h 4861532"/>
              <a:gd name="connsiteX18" fmla="*/ 6271452 w 10243902"/>
              <a:gd name="connsiteY18" fmla="*/ 4551607 h 4861532"/>
              <a:gd name="connsiteX19" fmla="*/ 8875167 w 10243902"/>
              <a:gd name="connsiteY19" fmla="*/ 4753085 h 4861532"/>
              <a:gd name="connsiteX20" fmla="*/ 9743072 w 10243902"/>
              <a:gd name="connsiteY20" fmla="*/ 4319132 h 4861532"/>
              <a:gd name="connsiteX21" fmla="*/ 10146028 w 10243902"/>
              <a:gd name="connsiteY21" fmla="*/ 3668204 h 4861532"/>
              <a:gd name="connsiteX22" fmla="*/ 10223520 w 10243902"/>
              <a:gd name="connsiteY22" fmla="*/ 3187756 h 4861532"/>
              <a:gd name="connsiteX0" fmla="*/ 10223520 w 10243902"/>
              <a:gd name="connsiteY0" fmla="*/ 3187756 h 4861532"/>
              <a:gd name="connsiteX1" fmla="*/ 10161527 w 10243902"/>
              <a:gd name="connsiteY1" fmla="*/ 3792190 h 4861532"/>
              <a:gd name="connsiteX2" fmla="*/ 9417608 w 10243902"/>
              <a:gd name="connsiteY2" fmla="*/ 4737587 h 4861532"/>
              <a:gd name="connsiteX3" fmla="*/ 8022760 w 10243902"/>
              <a:gd name="connsiteY3" fmla="*/ 4830577 h 4861532"/>
              <a:gd name="connsiteX4" fmla="*/ 4551140 w 10243902"/>
              <a:gd name="connsiteY4" fmla="*/ 4551607 h 4861532"/>
              <a:gd name="connsiteX5" fmla="*/ 2799832 w 10243902"/>
              <a:gd name="connsiteY5" fmla="*/ 4195146 h 4861532"/>
              <a:gd name="connsiteX6" fmla="*/ 1714950 w 10243902"/>
              <a:gd name="connsiteY6" fmla="*/ 3590712 h 4861532"/>
              <a:gd name="connsiteX7" fmla="*/ 1172768 w 10243902"/>
              <a:gd name="connsiteY7" fmla="*/ 2875982 h 4861532"/>
              <a:gd name="connsiteX8" fmla="*/ 661065 w 10243902"/>
              <a:gd name="connsiteY8" fmla="*/ 1730915 h 4861532"/>
              <a:gd name="connsiteX9" fmla="*/ 459588 w 10243902"/>
              <a:gd name="connsiteY9" fmla="*/ 863010 h 4861532"/>
              <a:gd name="connsiteX10" fmla="*/ 10137 w 10243902"/>
              <a:gd name="connsiteY10" fmla="*/ 1095485 h 4861532"/>
              <a:gd name="connsiteX11" fmla="*/ 227113 w 10243902"/>
              <a:gd name="connsiteY11" fmla="*/ 10604 h 4861532"/>
              <a:gd name="connsiteX12" fmla="*/ 1110516 w 10243902"/>
              <a:gd name="connsiteY12" fmla="*/ 553044 h 4861532"/>
              <a:gd name="connsiteX13" fmla="*/ 614571 w 10243902"/>
              <a:gd name="connsiteY13" fmla="*/ 723526 h 4861532"/>
              <a:gd name="connsiteX14" fmla="*/ 784277 w 10243902"/>
              <a:gd name="connsiteY14" fmla="*/ 1296963 h 4861532"/>
              <a:gd name="connsiteX15" fmla="*/ 924537 w 10243902"/>
              <a:gd name="connsiteY15" fmla="*/ 1823905 h 4861532"/>
              <a:gd name="connsiteX16" fmla="*/ 1714950 w 10243902"/>
              <a:gd name="connsiteY16" fmla="*/ 3203254 h 4861532"/>
              <a:gd name="connsiteX17" fmla="*/ 2861825 w 10243902"/>
              <a:gd name="connsiteY17" fmla="*/ 4024665 h 4861532"/>
              <a:gd name="connsiteX18" fmla="*/ 6271452 w 10243902"/>
              <a:gd name="connsiteY18" fmla="*/ 4551607 h 4861532"/>
              <a:gd name="connsiteX19" fmla="*/ 8875167 w 10243902"/>
              <a:gd name="connsiteY19" fmla="*/ 4753085 h 4861532"/>
              <a:gd name="connsiteX20" fmla="*/ 9743072 w 10243902"/>
              <a:gd name="connsiteY20" fmla="*/ 4319132 h 4861532"/>
              <a:gd name="connsiteX21" fmla="*/ 10146028 w 10243902"/>
              <a:gd name="connsiteY21" fmla="*/ 3668204 h 4861532"/>
              <a:gd name="connsiteX22" fmla="*/ 10223520 w 10243902"/>
              <a:gd name="connsiteY22" fmla="*/ 3187756 h 4861532"/>
              <a:gd name="connsiteX0" fmla="*/ 10223520 w 10243902"/>
              <a:gd name="connsiteY0" fmla="*/ 3187756 h 4861532"/>
              <a:gd name="connsiteX1" fmla="*/ 10161527 w 10243902"/>
              <a:gd name="connsiteY1" fmla="*/ 3792190 h 4861532"/>
              <a:gd name="connsiteX2" fmla="*/ 9417608 w 10243902"/>
              <a:gd name="connsiteY2" fmla="*/ 4737587 h 4861532"/>
              <a:gd name="connsiteX3" fmla="*/ 8022760 w 10243902"/>
              <a:gd name="connsiteY3" fmla="*/ 4830577 h 4861532"/>
              <a:gd name="connsiteX4" fmla="*/ 4551140 w 10243902"/>
              <a:gd name="connsiteY4" fmla="*/ 4551607 h 4861532"/>
              <a:gd name="connsiteX5" fmla="*/ 2799832 w 10243902"/>
              <a:gd name="connsiteY5" fmla="*/ 4195146 h 4861532"/>
              <a:gd name="connsiteX6" fmla="*/ 1714950 w 10243902"/>
              <a:gd name="connsiteY6" fmla="*/ 3590712 h 4861532"/>
              <a:gd name="connsiteX7" fmla="*/ 1172768 w 10243902"/>
              <a:gd name="connsiteY7" fmla="*/ 2875982 h 4861532"/>
              <a:gd name="connsiteX8" fmla="*/ 661065 w 10243902"/>
              <a:gd name="connsiteY8" fmla="*/ 1730915 h 4861532"/>
              <a:gd name="connsiteX9" fmla="*/ 459588 w 10243902"/>
              <a:gd name="connsiteY9" fmla="*/ 863010 h 4861532"/>
              <a:gd name="connsiteX10" fmla="*/ 10137 w 10243902"/>
              <a:gd name="connsiteY10" fmla="*/ 1095485 h 4861532"/>
              <a:gd name="connsiteX11" fmla="*/ 227113 w 10243902"/>
              <a:gd name="connsiteY11" fmla="*/ 10604 h 4861532"/>
              <a:gd name="connsiteX12" fmla="*/ 1110516 w 10243902"/>
              <a:gd name="connsiteY12" fmla="*/ 553044 h 4861532"/>
              <a:gd name="connsiteX13" fmla="*/ 614571 w 10243902"/>
              <a:gd name="connsiteY13" fmla="*/ 723526 h 4861532"/>
              <a:gd name="connsiteX14" fmla="*/ 784277 w 10243902"/>
              <a:gd name="connsiteY14" fmla="*/ 1296963 h 4861532"/>
              <a:gd name="connsiteX15" fmla="*/ 1008357 w 10243902"/>
              <a:gd name="connsiteY15" fmla="*/ 1823905 h 4861532"/>
              <a:gd name="connsiteX16" fmla="*/ 1714950 w 10243902"/>
              <a:gd name="connsiteY16" fmla="*/ 3203254 h 4861532"/>
              <a:gd name="connsiteX17" fmla="*/ 2861825 w 10243902"/>
              <a:gd name="connsiteY17" fmla="*/ 4024665 h 4861532"/>
              <a:gd name="connsiteX18" fmla="*/ 6271452 w 10243902"/>
              <a:gd name="connsiteY18" fmla="*/ 4551607 h 4861532"/>
              <a:gd name="connsiteX19" fmla="*/ 8875167 w 10243902"/>
              <a:gd name="connsiteY19" fmla="*/ 4753085 h 4861532"/>
              <a:gd name="connsiteX20" fmla="*/ 9743072 w 10243902"/>
              <a:gd name="connsiteY20" fmla="*/ 4319132 h 4861532"/>
              <a:gd name="connsiteX21" fmla="*/ 10146028 w 10243902"/>
              <a:gd name="connsiteY21" fmla="*/ 3668204 h 4861532"/>
              <a:gd name="connsiteX22" fmla="*/ 10223520 w 10243902"/>
              <a:gd name="connsiteY22" fmla="*/ 3187756 h 4861532"/>
              <a:gd name="connsiteX0" fmla="*/ 10223520 w 10243902"/>
              <a:gd name="connsiteY0" fmla="*/ 3187756 h 4861532"/>
              <a:gd name="connsiteX1" fmla="*/ 10161527 w 10243902"/>
              <a:gd name="connsiteY1" fmla="*/ 3792190 h 4861532"/>
              <a:gd name="connsiteX2" fmla="*/ 9417608 w 10243902"/>
              <a:gd name="connsiteY2" fmla="*/ 4737587 h 4861532"/>
              <a:gd name="connsiteX3" fmla="*/ 8022760 w 10243902"/>
              <a:gd name="connsiteY3" fmla="*/ 4830577 h 4861532"/>
              <a:gd name="connsiteX4" fmla="*/ 4551140 w 10243902"/>
              <a:gd name="connsiteY4" fmla="*/ 4551607 h 4861532"/>
              <a:gd name="connsiteX5" fmla="*/ 2799832 w 10243902"/>
              <a:gd name="connsiteY5" fmla="*/ 4195146 h 4861532"/>
              <a:gd name="connsiteX6" fmla="*/ 1714950 w 10243902"/>
              <a:gd name="connsiteY6" fmla="*/ 3590712 h 4861532"/>
              <a:gd name="connsiteX7" fmla="*/ 1172768 w 10243902"/>
              <a:gd name="connsiteY7" fmla="*/ 2875982 h 4861532"/>
              <a:gd name="connsiteX8" fmla="*/ 661065 w 10243902"/>
              <a:gd name="connsiteY8" fmla="*/ 1730915 h 4861532"/>
              <a:gd name="connsiteX9" fmla="*/ 459588 w 10243902"/>
              <a:gd name="connsiteY9" fmla="*/ 863010 h 4861532"/>
              <a:gd name="connsiteX10" fmla="*/ 10137 w 10243902"/>
              <a:gd name="connsiteY10" fmla="*/ 1095485 h 4861532"/>
              <a:gd name="connsiteX11" fmla="*/ 227113 w 10243902"/>
              <a:gd name="connsiteY11" fmla="*/ 10604 h 4861532"/>
              <a:gd name="connsiteX12" fmla="*/ 1110516 w 10243902"/>
              <a:gd name="connsiteY12" fmla="*/ 553044 h 4861532"/>
              <a:gd name="connsiteX13" fmla="*/ 614571 w 10243902"/>
              <a:gd name="connsiteY13" fmla="*/ 723526 h 4861532"/>
              <a:gd name="connsiteX14" fmla="*/ 829997 w 10243902"/>
              <a:gd name="connsiteY14" fmla="*/ 1243623 h 4861532"/>
              <a:gd name="connsiteX15" fmla="*/ 1008357 w 10243902"/>
              <a:gd name="connsiteY15" fmla="*/ 1823905 h 4861532"/>
              <a:gd name="connsiteX16" fmla="*/ 1714950 w 10243902"/>
              <a:gd name="connsiteY16" fmla="*/ 3203254 h 4861532"/>
              <a:gd name="connsiteX17" fmla="*/ 2861825 w 10243902"/>
              <a:gd name="connsiteY17" fmla="*/ 4024665 h 4861532"/>
              <a:gd name="connsiteX18" fmla="*/ 6271452 w 10243902"/>
              <a:gd name="connsiteY18" fmla="*/ 4551607 h 4861532"/>
              <a:gd name="connsiteX19" fmla="*/ 8875167 w 10243902"/>
              <a:gd name="connsiteY19" fmla="*/ 4753085 h 4861532"/>
              <a:gd name="connsiteX20" fmla="*/ 9743072 w 10243902"/>
              <a:gd name="connsiteY20" fmla="*/ 4319132 h 4861532"/>
              <a:gd name="connsiteX21" fmla="*/ 10146028 w 10243902"/>
              <a:gd name="connsiteY21" fmla="*/ 3668204 h 4861532"/>
              <a:gd name="connsiteX22" fmla="*/ 10223520 w 10243902"/>
              <a:gd name="connsiteY22" fmla="*/ 3187756 h 4861532"/>
              <a:gd name="connsiteX0" fmla="*/ 10223520 w 10243902"/>
              <a:gd name="connsiteY0" fmla="*/ 3187690 h 4861466"/>
              <a:gd name="connsiteX1" fmla="*/ 10161527 w 10243902"/>
              <a:gd name="connsiteY1" fmla="*/ 3792124 h 4861466"/>
              <a:gd name="connsiteX2" fmla="*/ 9417608 w 10243902"/>
              <a:gd name="connsiteY2" fmla="*/ 4737521 h 4861466"/>
              <a:gd name="connsiteX3" fmla="*/ 8022760 w 10243902"/>
              <a:gd name="connsiteY3" fmla="*/ 4830511 h 4861466"/>
              <a:gd name="connsiteX4" fmla="*/ 4551140 w 10243902"/>
              <a:gd name="connsiteY4" fmla="*/ 4551541 h 4861466"/>
              <a:gd name="connsiteX5" fmla="*/ 2799832 w 10243902"/>
              <a:gd name="connsiteY5" fmla="*/ 4195080 h 4861466"/>
              <a:gd name="connsiteX6" fmla="*/ 1714950 w 10243902"/>
              <a:gd name="connsiteY6" fmla="*/ 3590646 h 4861466"/>
              <a:gd name="connsiteX7" fmla="*/ 1172768 w 10243902"/>
              <a:gd name="connsiteY7" fmla="*/ 2875916 h 4861466"/>
              <a:gd name="connsiteX8" fmla="*/ 661065 w 10243902"/>
              <a:gd name="connsiteY8" fmla="*/ 1730849 h 4861466"/>
              <a:gd name="connsiteX9" fmla="*/ 459588 w 10243902"/>
              <a:gd name="connsiteY9" fmla="*/ 862944 h 4861466"/>
              <a:gd name="connsiteX10" fmla="*/ 10137 w 10243902"/>
              <a:gd name="connsiteY10" fmla="*/ 1095419 h 4861466"/>
              <a:gd name="connsiteX11" fmla="*/ 227113 w 10243902"/>
              <a:gd name="connsiteY11" fmla="*/ 10538 h 4861466"/>
              <a:gd name="connsiteX12" fmla="*/ 1110516 w 10243902"/>
              <a:gd name="connsiteY12" fmla="*/ 552978 h 4861466"/>
              <a:gd name="connsiteX13" fmla="*/ 652671 w 10243902"/>
              <a:gd name="connsiteY13" fmla="*/ 700600 h 4861466"/>
              <a:gd name="connsiteX14" fmla="*/ 829997 w 10243902"/>
              <a:gd name="connsiteY14" fmla="*/ 1243557 h 4861466"/>
              <a:gd name="connsiteX15" fmla="*/ 1008357 w 10243902"/>
              <a:gd name="connsiteY15" fmla="*/ 1823839 h 4861466"/>
              <a:gd name="connsiteX16" fmla="*/ 1714950 w 10243902"/>
              <a:gd name="connsiteY16" fmla="*/ 3203188 h 4861466"/>
              <a:gd name="connsiteX17" fmla="*/ 2861825 w 10243902"/>
              <a:gd name="connsiteY17" fmla="*/ 4024599 h 4861466"/>
              <a:gd name="connsiteX18" fmla="*/ 6271452 w 10243902"/>
              <a:gd name="connsiteY18" fmla="*/ 4551541 h 4861466"/>
              <a:gd name="connsiteX19" fmla="*/ 8875167 w 10243902"/>
              <a:gd name="connsiteY19" fmla="*/ 4753019 h 4861466"/>
              <a:gd name="connsiteX20" fmla="*/ 9743072 w 10243902"/>
              <a:gd name="connsiteY20" fmla="*/ 4319066 h 4861466"/>
              <a:gd name="connsiteX21" fmla="*/ 10146028 w 10243902"/>
              <a:gd name="connsiteY21" fmla="*/ 3668138 h 4861466"/>
              <a:gd name="connsiteX22" fmla="*/ 10223520 w 10243902"/>
              <a:gd name="connsiteY22" fmla="*/ 3187690 h 4861466"/>
              <a:gd name="connsiteX0" fmla="*/ 10219606 w 10239988"/>
              <a:gd name="connsiteY0" fmla="*/ 3187690 h 4861466"/>
              <a:gd name="connsiteX1" fmla="*/ 10157613 w 10239988"/>
              <a:gd name="connsiteY1" fmla="*/ 3792124 h 4861466"/>
              <a:gd name="connsiteX2" fmla="*/ 9413694 w 10239988"/>
              <a:gd name="connsiteY2" fmla="*/ 4737521 h 4861466"/>
              <a:gd name="connsiteX3" fmla="*/ 8018846 w 10239988"/>
              <a:gd name="connsiteY3" fmla="*/ 4830511 h 4861466"/>
              <a:gd name="connsiteX4" fmla="*/ 4547226 w 10239988"/>
              <a:gd name="connsiteY4" fmla="*/ 4551541 h 4861466"/>
              <a:gd name="connsiteX5" fmla="*/ 2795918 w 10239988"/>
              <a:gd name="connsiteY5" fmla="*/ 4195080 h 4861466"/>
              <a:gd name="connsiteX6" fmla="*/ 1711036 w 10239988"/>
              <a:gd name="connsiteY6" fmla="*/ 3590646 h 4861466"/>
              <a:gd name="connsiteX7" fmla="*/ 1168854 w 10239988"/>
              <a:gd name="connsiteY7" fmla="*/ 2875916 h 4861466"/>
              <a:gd name="connsiteX8" fmla="*/ 657151 w 10239988"/>
              <a:gd name="connsiteY8" fmla="*/ 1730849 h 4861466"/>
              <a:gd name="connsiteX9" fmla="*/ 387094 w 10239988"/>
              <a:gd name="connsiteY9" fmla="*/ 939144 h 4861466"/>
              <a:gd name="connsiteX10" fmla="*/ 6223 w 10239988"/>
              <a:gd name="connsiteY10" fmla="*/ 1095419 h 4861466"/>
              <a:gd name="connsiteX11" fmla="*/ 223199 w 10239988"/>
              <a:gd name="connsiteY11" fmla="*/ 10538 h 4861466"/>
              <a:gd name="connsiteX12" fmla="*/ 1106602 w 10239988"/>
              <a:gd name="connsiteY12" fmla="*/ 552978 h 4861466"/>
              <a:gd name="connsiteX13" fmla="*/ 648757 w 10239988"/>
              <a:gd name="connsiteY13" fmla="*/ 700600 h 4861466"/>
              <a:gd name="connsiteX14" fmla="*/ 826083 w 10239988"/>
              <a:gd name="connsiteY14" fmla="*/ 1243557 h 4861466"/>
              <a:gd name="connsiteX15" fmla="*/ 1004443 w 10239988"/>
              <a:gd name="connsiteY15" fmla="*/ 1823839 h 4861466"/>
              <a:gd name="connsiteX16" fmla="*/ 1711036 w 10239988"/>
              <a:gd name="connsiteY16" fmla="*/ 3203188 h 4861466"/>
              <a:gd name="connsiteX17" fmla="*/ 2857911 w 10239988"/>
              <a:gd name="connsiteY17" fmla="*/ 4024599 h 4861466"/>
              <a:gd name="connsiteX18" fmla="*/ 6267538 w 10239988"/>
              <a:gd name="connsiteY18" fmla="*/ 4551541 h 4861466"/>
              <a:gd name="connsiteX19" fmla="*/ 8871253 w 10239988"/>
              <a:gd name="connsiteY19" fmla="*/ 4753019 h 4861466"/>
              <a:gd name="connsiteX20" fmla="*/ 9739158 w 10239988"/>
              <a:gd name="connsiteY20" fmla="*/ 4319066 h 4861466"/>
              <a:gd name="connsiteX21" fmla="*/ 10142114 w 10239988"/>
              <a:gd name="connsiteY21" fmla="*/ 3668138 h 4861466"/>
              <a:gd name="connsiteX22" fmla="*/ 10219606 w 10239988"/>
              <a:gd name="connsiteY22" fmla="*/ 3187690 h 4861466"/>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711036 w 10239988"/>
              <a:gd name="connsiteY6" fmla="*/ 359071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04443 w 10239988"/>
              <a:gd name="connsiteY15" fmla="*/ 1823905 h 4861532"/>
              <a:gd name="connsiteX16" fmla="*/ 1711036 w 10239988"/>
              <a:gd name="connsiteY16" fmla="*/ 3203254 h 4861532"/>
              <a:gd name="connsiteX17" fmla="*/ 2857911 w 10239988"/>
              <a:gd name="connsiteY17" fmla="*/ 402466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711036 w 10239988"/>
              <a:gd name="connsiteY6" fmla="*/ 359071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11036 w 10239988"/>
              <a:gd name="connsiteY16" fmla="*/ 3203254 h 4861532"/>
              <a:gd name="connsiteX17" fmla="*/ 2857911 w 10239988"/>
              <a:gd name="connsiteY17" fmla="*/ 402466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711036 w 10239988"/>
              <a:gd name="connsiteY6" fmla="*/ 359071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857911 w 10239988"/>
              <a:gd name="connsiteY17" fmla="*/ 402466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857911 w 10239988"/>
              <a:gd name="connsiteY17" fmla="*/ 402466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66471 w 10239988"/>
              <a:gd name="connsiteY17" fmla="*/ 389512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795918 w 10239988"/>
              <a:gd name="connsiteY5" fmla="*/ 41951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818778 w 10239988"/>
              <a:gd name="connsiteY5" fmla="*/ 42332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818778 w 10239988"/>
              <a:gd name="connsiteY5" fmla="*/ 42332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818778 w 10239988"/>
              <a:gd name="connsiteY5" fmla="*/ 42332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818778 w 10239988"/>
              <a:gd name="connsiteY5" fmla="*/ 42332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39158 w 10239988"/>
              <a:gd name="connsiteY20" fmla="*/ 4319132 h 4861532"/>
              <a:gd name="connsiteX21" fmla="*/ 10142114 w 10239988"/>
              <a:gd name="connsiteY21" fmla="*/ 3668204 h 4861532"/>
              <a:gd name="connsiteX22" fmla="*/ 10219606 w 10239988"/>
              <a:gd name="connsiteY22" fmla="*/ 3187756 h 4861532"/>
              <a:gd name="connsiteX0" fmla="*/ 10219606 w 10239988"/>
              <a:gd name="connsiteY0" fmla="*/ 3187756 h 4861532"/>
              <a:gd name="connsiteX1" fmla="*/ 10157613 w 10239988"/>
              <a:gd name="connsiteY1" fmla="*/ 3792190 h 4861532"/>
              <a:gd name="connsiteX2" fmla="*/ 9413694 w 10239988"/>
              <a:gd name="connsiteY2" fmla="*/ 4737587 h 4861532"/>
              <a:gd name="connsiteX3" fmla="*/ 8018846 w 10239988"/>
              <a:gd name="connsiteY3" fmla="*/ 4830577 h 4861532"/>
              <a:gd name="connsiteX4" fmla="*/ 4547226 w 10239988"/>
              <a:gd name="connsiteY4" fmla="*/ 4551607 h 4861532"/>
              <a:gd name="connsiteX5" fmla="*/ 2818778 w 10239988"/>
              <a:gd name="connsiteY5" fmla="*/ 4233246 h 4861532"/>
              <a:gd name="connsiteX6" fmla="*/ 1657696 w 10239988"/>
              <a:gd name="connsiteY6" fmla="*/ 3605952 h 4861532"/>
              <a:gd name="connsiteX7" fmla="*/ 1168854 w 10239988"/>
              <a:gd name="connsiteY7" fmla="*/ 2875982 h 4861532"/>
              <a:gd name="connsiteX8" fmla="*/ 657151 w 10239988"/>
              <a:gd name="connsiteY8" fmla="*/ 1730915 h 4861532"/>
              <a:gd name="connsiteX9" fmla="*/ 387094 w 10239988"/>
              <a:gd name="connsiteY9" fmla="*/ 939210 h 4861532"/>
              <a:gd name="connsiteX10" fmla="*/ 6223 w 10239988"/>
              <a:gd name="connsiteY10" fmla="*/ 1095485 h 4861532"/>
              <a:gd name="connsiteX11" fmla="*/ 223199 w 10239988"/>
              <a:gd name="connsiteY11" fmla="*/ 10604 h 4861532"/>
              <a:gd name="connsiteX12" fmla="*/ 1106602 w 10239988"/>
              <a:gd name="connsiteY12" fmla="*/ 553044 h 4861532"/>
              <a:gd name="connsiteX13" fmla="*/ 663997 w 10239988"/>
              <a:gd name="connsiteY13" fmla="*/ 723526 h 4861532"/>
              <a:gd name="connsiteX14" fmla="*/ 826083 w 10239988"/>
              <a:gd name="connsiteY14" fmla="*/ 1243623 h 4861532"/>
              <a:gd name="connsiteX15" fmla="*/ 1057783 w 10239988"/>
              <a:gd name="connsiteY15" fmla="*/ 1831525 h 4861532"/>
              <a:gd name="connsiteX16" fmla="*/ 1779616 w 10239988"/>
              <a:gd name="connsiteY16" fmla="*/ 3203254 h 4861532"/>
              <a:gd name="connsiteX17" fmla="*/ 2720751 w 10239988"/>
              <a:gd name="connsiteY17" fmla="*/ 3849405 h 4861532"/>
              <a:gd name="connsiteX18" fmla="*/ 6267538 w 10239988"/>
              <a:gd name="connsiteY18" fmla="*/ 4551607 h 4861532"/>
              <a:gd name="connsiteX19" fmla="*/ 8871253 w 10239988"/>
              <a:gd name="connsiteY19" fmla="*/ 4753085 h 4861532"/>
              <a:gd name="connsiteX20" fmla="*/ 9767733 w 10239988"/>
              <a:gd name="connsiteY20" fmla="*/ 4315957 h 4861532"/>
              <a:gd name="connsiteX21" fmla="*/ 10142114 w 10239988"/>
              <a:gd name="connsiteY21" fmla="*/ 3668204 h 4861532"/>
              <a:gd name="connsiteX22" fmla="*/ 10219606 w 10239988"/>
              <a:gd name="connsiteY22" fmla="*/ 3187756 h 4861532"/>
              <a:gd name="connsiteX0" fmla="*/ 10219324 w 10239706"/>
              <a:gd name="connsiteY0" fmla="*/ 3184925 h 4858701"/>
              <a:gd name="connsiteX1" fmla="*/ 10157331 w 10239706"/>
              <a:gd name="connsiteY1" fmla="*/ 3789359 h 4858701"/>
              <a:gd name="connsiteX2" fmla="*/ 9413412 w 10239706"/>
              <a:gd name="connsiteY2" fmla="*/ 4734756 h 4858701"/>
              <a:gd name="connsiteX3" fmla="*/ 8018564 w 10239706"/>
              <a:gd name="connsiteY3" fmla="*/ 4827746 h 4858701"/>
              <a:gd name="connsiteX4" fmla="*/ 4546944 w 10239706"/>
              <a:gd name="connsiteY4" fmla="*/ 4548776 h 4858701"/>
              <a:gd name="connsiteX5" fmla="*/ 2818496 w 10239706"/>
              <a:gd name="connsiteY5" fmla="*/ 4230415 h 4858701"/>
              <a:gd name="connsiteX6" fmla="*/ 1657414 w 10239706"/>
              <a:gd name="connsiteY6" fmla="*/ 3603121 h 4858701"/>
              <a:gd name="connsiteX7" fmla="*/ 1168572 w 10239706"/>
              <a:gd name="connsiteY7" fmla="*/ 2873151 h 4858701"/>
              <a:gd name="connsiteX8" fmla="*/ 656869 w 10239706"/>
              <a:gd name="connsiteY8" fmla="*/ 1728084 h 4858701"/>
              <a:gd name="connsiteX9" fmla="*/ 386812 w 10239706"/>
              <a:gd name="connsiteY9" fmla="*/ 936379 h 4858701"/>
              <a:gd name="connsiteX10" fmla="*/ 5941 w 10239706"/>
              <a:gd name="connsiteY10" fmla="*/ 1092654 h 4858701"/>
              <a:gd name="connsiteX11" fmla="*/ 222917 w 10239706"/>
              <a:gd name="connsiteY11" fmla="*/ 7773 h 4858701"/>
              <a:gd name="connsiteX12" fmla="*/ 1075840 w 10239706"/>
              <a:gd name="connsiteY12" fmla="*/ 611173 h 4858701"/>
              <a:gd name="connsiteX13" fmla="*/ 663715 w 10239706"/>
              <a:gd name="connsiteY13" fmla="*/ 720695 h 4858701"/>
              <a:gd name="connsiteX14" fmla="*/ 825801 w 10239706"/>
              <a:gd name="connsiteY14" fmla="*/ 1240792 h 4858701"/>
              <a:gd name="connsiteX15" fmla="*/ 1057501 w 10239706"/>
              <a:gd name="connsiteY15" fmla="*/ 1828694 h 4858701"/>
              <a:gd name="connsiteX16" fmla="*/ 1779334 w 10239706"/>
              <a:gd name="connsiteY16" fmla="*/ 3200423 h 4858701"/>
              <a:gd name="connsiteX17" fmla="*/ 2720469 w 10239706"/>
              <a:gd name="connsiteY17" fmla="*/ 3846574 h 4858701"/>
              <a:gd name="connsiteX18" fmla="*/ 6267256 w 10239706"/>
              <a:gd name="connsiteY18" fmla="*/ 4548776 h 4858701"/>
              <a:gd name="connsiteX19" fmla="*/ 8870971 w 10239706"/>
              <a:gd name="connsiteY19" fmla="*/ 4750254 h 4858701"/>
              <a:gd name="connsiteX20" fmla="*/ 9767451 w 10239706"/>
              <a:gd name="connsiteY20" fmla="*/ 4313126 h 4858701"/>
              <a:gd name="connsiteX21" fmla="*/ 10141832 w 10239706"/>
              <a:gd name="connsiteY21" fmla="*/ 3665373 h 4858701"/>
              <a:gd name="connsiteX22" fmla="*/ 10219324 w 10239706"/>
              <a:gd name="connsiteY22" fmla="*/ 3184925 h 4858701"/>
              <a:gd name="connsiteX0" fmla="*/ 10176760 w 10197142"/>
              <a:gd name="connsiteY0" fmla="*/ 3185367 h 4859143"/>
              <a:gd name="connsiteX1" fmla="*/ 10114767 w 10197142"/>
              <a:gd name="connsiteY1" fmla="*/ 3789801 h 4859143"/>
              <a:gd name="connsiteX2" fmla="*/ 9370848 w 10197142"/>
              <a:gd name="connsiteY2" fmla="*/ 4735198 h 4859143"/>
              <a:gd name="connsiteX3" fmla="*/ 7976000 w 10197142"/>
              <a:gd name="connsiteY3" fmla="*/ 4828188 h 4859143"/>
              <a:gd name="connsiteX4" fmla="*/ 4504380 w 10197142"/>
              <a:gd name="connsiteY4" fmla="*/ 4549218 h 4859143"/>
              <a:gd name="connsiteX5" fmla="*/ 2775932 w 10197142"/>
              <a:gd name="connsiteY5" fmla="*/ 4230857 h 4859143"/>
              <a:gd name="connsiteX6" fmla="*/ 1614850 w 10197142"/>
              <a:gd name="connsiteY6" fmla="*/ 3603563 h 4859143"/>
              <a:gd name="connsiteX7" fmla="*/ 1126008 w 10197142"/>
              <a:gd name="connsiteY7" fmla="*/ 2873593 h 4859143"/>
              <a:gd name="connsiteX8" fmla="*/ 614305 w 10197142"/>
              <a:gd name="connsiteY8" fmla="*/ 1728526 h 4859143"/>
              <a:gd name="connsiteX9" fmla="*/ 344248 w 10197142"/>
              <a:gd name="connsiteY9" fmla="*/ 936821 h 4859143"/>
              <a:gd name="connsiteX10" fmla="*/ 9097 w 10197142"/>
              <a:gd name="connsiteY10" fmla="*/ 1108336 h 4859143"/>
              <a:gd name="connsiteX11" fmla="*/ 180353 w 10197142"/>
              <a:gd name="connsiteY11" fmla="*/ 8215 h 4859143"/>
              <a:gd name="connsiteX12" fmla="*/ 1033276 w 10197142"/>
              <a:gd name="connsiteY12" fmla="*/ 611615 h 4859143"/>
              <a:gd name="connsiteX13" fmla="*/ 621151 w 10197142"/>
              <a:gd name="connsiteY13" fmla="*/ 721137 h 4859143"/>
              <a:gd name="connsiteX14" fmla="*/ 783237 w 10197142"/>
              <a:gd name="connsiteY14" fmla="*/ 1241234 h 4859143"/>
              <a:gd name="connsiteX15" fmla="*/ 1014937 w 10197142"/>
              <a:gd name="connsiteY15" fmla="*/ 1829136 h 4859143"/>
              <a:gd name="connsiteX16" fmla="*/ 1736770 w 10197142"/>
              <a:gd name="connsiteY16" fmla="*/ 3200865 h 4859143"/>
              <a:gd name="connsiteX17" fmla="*/ 2677905 w 10197142"/>
              <a:gd name="connsiteY17" fmla="*/ 3847016 h 4859143"/>
              <a:gd name="connsiteX18" fmla="*/ 6224692 w 10197142"/>
              <a:gd name="connsiteY18" fmla="*/ 4549218 h 4859143"/>
              <a:gd name="connsiteX19" fmla="*/ 8828407 w 10197142"/>
              <a:gd name="connsiteY19" fmla="*/ 4750696 h 4859143"/>
              <a:gd name="connsiteX20" fmla="*/ 9724887 w 10197142"/>
              <a:gd name="connsiteY20" fmla="*/ 4313568 h 4859143"/>
              <a:gd name="connsiteX21" fmla="*/ 10099268 w 10197142"/>
              <a:gd name="connsiteY21" fmla="*/ 3665815 h 4859143"/>
              <a:gd name="connsiteX22" fmla="*/ 10176760 w 10197142"/>
              <a:gd name="connsiteY22" fmla="*/ 3185367 h 4859143"/>
              <a:gd name="connsiteX0" fmla="*/ 10229762 w 10250144"/>
              <a:gd name="connsiteY0" fmla="*/ 3465065 h 5138841"/>
              <a:gd name="connsiteX1" fmla="*/ 10167769 w 10250144"/>
              <a:gd name="connsiteY1" fmla="*/ 4069499 h 5138841"/>
              <a:gd name="connsiteX2" fmla="*/ 9423850 w 10250144"/>
              <a:gd name="connsiteY2" fmla="*/ 5014896 h 5138841"/>
              <a:gd name="connsiteX3" fmla="*/ 8029002 w 10250144"/>
              <a:gd name="connsiteY3" fmla="*/ 5107886 h 5138841"/>
              <a:gd name="connsiteX4" fmla="*/ 4557382 w 10250144"/>
              <a:gd name="connsiteY4" fmla="*/ 4828916 h 5138841"/>
              <a:gd name="connsiteX5" fmla="*/ 2828934 w 10250144"/>
              <a:gd name="connsiteY5" fmla="*/ 4510555 h 5138841"/>
              <a:gd name="connsiteX6" fmla="*/ 1667852 w 10250144"/>
              <a:gd name="connsiteY6" fmla="*/ 3883261 h 5138841"/>
              <a:gd name="connsiteX7" fmla="*/ 1179010 w 10250144"/>
              <a:gd name="connsiteY7" fmla="*/ 3153291 h 5138841"/>
              <a:gd name="connsiteX8" fmla="*/ 667307 w 10250144"/>
              <a:gd name="connsiteY8" fmla="*/ 2008224 h 5138841"/>
              <a:gd name="connsiteX9" fmla="*/ 397250 w 10250144"/>
              <a:gd name="connsiteY9" fmla="*/ 1216519 h 5138841"/>
              <a:gd name="connsiteX10" fmla="*/ 62099 w 10250144"/>
              <a:gd name="connsiteY10" fmla="*/ 1388034 h 5138841"/>
              <a:gd name="connsiteX11" fmla="*/ 103815 w 10250144"/>
              <a:gd name="connsiteY11" fmla="*/ 5973 h 5138841"/>
              <a:gd name="connsiteX12" fmla="*/ 1086278 w 10250144"/>
              <a:gd name="connsiteY12" fmla="*/ 891313 h 5138841"/>
              <a:gd name="connsiteX13" fmla="*/ 674153 w 10250144"/>
              <a:gd name="connsiteY13" fmla="*/ 1000835 h 5138841"/>
              <a:gd name="connsiteX14" fmla="*/ 836239 w 10250144"/>
              <a:gd name="connsiteY14" fmla="*/ 1520932 h 5138841"/>
              <a:gd name="connsiteX15" fmla="*/ 1067939 w 10250144"/>
              <a:gd name="connsiteY15" fmla="*/ 2108834 h 5138841"/>
              <a:gd name="connsiteX16" fmla="*/ 1789772 w 10250144"/>
              <a:gd name="connsiteY16" fmla="*/ 3480563 h 5138841"/>
              <a:gd name="connsiteX17" fmla="*/ 2730907 w 10250144"/>
              <a:gd name="connsiteY17" fmla="*/ 4126714 h 5138841"/>
              <a:gd name="connsiteX18" fmla="*/ 6277694 w 10250144"/>
              <a:gd name="connsiteY18" fmla="*/ 4828916 h 5138841"/>
              <a:gd name="connsiteX19" fmla="*/ 8881409 w 10250144"/>
              <a:gd name="connsiteY19" fmla="*/ 5030394 h 5138841"/>
              <a:gd name="connsiteX20" fmla="*/ 9777889 w 10250144"/>
              <a:gd name="connsiteY20" fmla="*/ 4593266 h 5138841"/>
              <a:gd name="connsiteX21" fmla="*/ 10152270 w 10250144"/>
              <a:gd name="connsiteY21" fmla="*/ 3945513 h 5138841"/>
              <a:gd name="connsiteX22" fmla="*/ 10229762 w 10250144"/>
              <a:gd name="connsiteY22" fmla="*/ 3465065 h 5138841"/>
              <a:gd name="connsiteX0" fmla="*/ 10226767 w 10247149"/>
              <a:gd name="connsiteY0" fmla="*/ 3465065 h 5138841"/>
              <a:gd name="connsiteX1" fmla="*/ 10164774 w 10247149"/>
              <a:gd name="connsiteY1" fmla="*/ 4069499 h 5138841"/>
              <a:gd name="connsiteX2" fmla="*/ 9420855 w 10247149"/>
              <a:gd name="connsiteY2" fmla="*/ 5014896 h 5138841"/>
              <a:gd name="connsiteX3" fmla="*/ 8026007 w 10247149"/>
              <a:gd name="connsiteY3" fmla="*/ 5107886 h 5138841"/>
              <a:gd name="connsiteX4" fmla="*/ 4554387 w 10247149"/>
              <a:gd name="connsiteY4" fmla="*/ 4828916 h 5138841"/>
              <a:gd name="connsiteX5" fmla="*/ 2825939 w 10247149"/>
              <a:gd name="connsiteY5" fmla="*/ 4510555 h 5138841"/>
              <a:gd name="connsiteX6" fmla="*/ 1664857 w 10247149"/>
              <a:gd name="connsiteY6" fmla="*/ 3883261 h 5138841"/>
              <a:gd name="connsiteX7" fmla="*/ 1176015 w 10247149"/>
              <a:gd name="connsiteY7" fmla="*/ 3153291 h 5138841"/>
              <a:gd name="connsiteX8" fmla="*/ 664312 w 10247149"/>
              <a:gd name="connsiteY8" fmla="*/ 2008224 h 5138841"/>
              <a:gd name="connsiteX9" fmla="*/ 340915 w 10247149"/>
              <a:gd name="connsiteY9" fmla="*/ 1117459 h 5138841"/>
              <a:gd name="connsiteX10" fmla="*/ 59104 w 10247149"/>
              <a:gd name="connsiteY10" fmla="*/ 1388034 h 5138841"/>
              <a:gd name="connsiteX11" fmla="*/ 100820 w 10247149"/>
              <a:gd name="connsiteY11" fmla="*/ 5973 h 5138841"/>
              <a:gd name="connsiteX12" fmla="*/ 1083283 w 10247149"/>
              <a:gd name="connsiteY12" fmla="*/ 891313 h 5138841"/>
              <a:gd name="connsiteX13" fmla="*/ 671158 w 10247149"/>
              <a:gd name="connsiteY13" fmla="*/ 1000835 h 5138841"/>
              <a:gd name="connsiteX14" fmla="*/ 833244 w 10247149"/>
              <a:gd name="connsiteY14" fmla="*/ 1520932 h 5138841"/>
              <a:gd name="connsiteX15" fmla="*/ 1064944 w 10247149"/>
              <a:gd name="connsiteY15" fmla="*/ 2108834 h 5138841"/>
              <a:gd name="connsiteX16" fmla="*/ 1786777 w 10247149"/>
              <a:gd name="connsiteY16" fmla="*/ 3480563 h 5138841"/>
              <a:gd name="connsiteX17" fmla="*/ 2727912 w 10247149"/>
              <a:gd name="connsiteY17" fmla="*/ 4126714 h 5138841"/>
              <a:gd name="connsiteX18" fmla="*/ 6274699 w 10247149"/>
              <a:gd name="connsiteY18" fmla="*/ 4828916 h 5138841"/>
              <a:gd name="connsiteX19" fmla="*/ 8878414 w 10247149"/>
              <a:gd name="connsiteY19" fmla="*/ 5030394 h 5138841"/>
              <a:gd name="connsiteX20" fmla="*/ 9774894 w 10247149"/>
              <a:gd name="connsiteY20" fmla="*/ 4593266 h 5138841"/>
              <a:gd name="connsiteX21" fmla="*/ 10149275 w 10247149"/>
              <a:gd name="connsiteY21" fmla="*/ 3945513 h 5138841"/>
              <a:gd name="connsiteX22" fmla="*/ 10226767 w 10247149"/>
              <a:gd name="connsiteY22" fmla="*/ 3465065 h 5138841"/>
              <a:gd name="connsiteX0" fmla="*/ 10226767 w 10247149"/>
              <a:gd name="connsiteY0" fmla="*/ 3465049 h 5138825"/>
              <a:gd name="connsiteX1" fmla="*/ 10164774 w 10247149"/>
              <a:gd name="connsiteY1" fmla="*/ 4069483 h 5138825"/>
              <a:gd name="connsiteX2" fmla="*/ 9420855 w 10247149"/>
              <a:gd name="connsiteY2" fmla="*/ 5014880 h 5138825"/>
              <a:gd name="connsiteX3" fmla="*/ 8026007 w 10247149"/>
              <a:gd name="connsiteY3" fmla="*/ 5107870 h 5138825"/>
              <a:gd name="connsiteX4" fmla="*/ 4554387 w 10247149"/>
              <a:gd name="connsiteY4" fmla="*/ 4828900 h 5138825"/>
              <a:gd name="connsiteX5" fmla="*/ 2825939 w 10247149"/>
              <a:gd name="connsiteY5" fmla="*/ 4510539 h 5138825"/>
              <a:gd name="connsiteX6" fmla="*/ 1664857 w 10247149"/>
              <a:gd name="connsiteY6" fmla="*/ 3883245 h 5138825"/>
              <a:gd name="connsiteX7" fmla="*/ 1176015 w 10247149"/>
              <a:gd name="connsiteY7" fmla="*/ 3153275 h 5138825"/>
              <a:gd name="connsiteX8" fmla="*/ 664312 w 10247149"/>
              <a:gd name="connsiteY8" fmla="*/ 2008208 h 5138825"/>
              <a:gd name="connsiteX9" fmla="*/ 340915 w 10247149"/>
              <a:gd name="connsiteY9" fmla="*/ 1117443 h 5138825"/>
              <a:gd name="connsiteX10" fmla="*/ 59104 w 10247149"/>
              <a:gd name="connsiteY10" fmla="*/ 1388018 h 5138825"/>
              <a:gd name="connsiteX11" fmla="*/ 100820 w 10247149"/>
              <a:gd name="connsiteY11" fmla="*/ 5957 h 5138825"/>
              <a:gd name="connsiteX12" fmla="*/ 1083283 w 10247149"/>
              <a:gd name="connsiteY12" fmla="*/ 891297 h 5138825"/>
              <a:gd name="connsiteX13" fmla="*/ 655918 w 10247149"/>
              <a:gd name="connsiteY13" fmla="*/ 985579 h 5138825"/>
              <a:gd name="connsiteX14" fmla="*/ 833244 w 10247149"/>
              <a:gd name="connsiteY14" fmla="*/ 1520916 h 5138825"/>
              <a:gd name="connsiteX15" fmla="*/ 1064944 w 10247149"/>
              <a:gd name="connsiteY15" fmla="*/ 2108818 h 5138825"/>
              <a:gd name="connsiteX16" fmla="*/ 1786777 w 10247149"/>
              <a:gd name="connsiteY16" fmla="*/ 3480547 h 5138825"/>
              <a:gd name="connsiteX17" fmla="*/ 2727912 w 10247149"/>
              <a:gd name="connsiteY17" fmla="*/ 4126698 h 5138825"/>
              <a:gd name="connsiteX18" fmla="*/ 6274699 w 10247149"/>
              <a:gd name="connsiteY18" fmla="*/ 4828900 h 5138825"/>
              <a:gd name="connsiteX19" fmla="*/ 8878414 w 10247149"/>
              <a:gd name="connsiteY19" fmla="*/ 5030378 h 5138825"/>
              <a:gd name="connsiteX20" fmla="*/ 9774894 w 10247149"/>
              <a:gd name="connsiteY20" fmla="*/ 4593250 h 5138825"/>
              <a:gd name="connsiteX21" fmla="*/ 10149275 w 10247149"/>
              <a:gd name="connsiteY21" fmla="*/ 3945497 h 5138825"/>
              <a:gd name="connsiteX22" fmla="*/ 10226767 w 10247149"/>
              <a:gd name="connsiteY22" fmla="*/ 3465049 h 51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47149" h="5138825">
                <a:moveTo>
                  <a:pt x="10226767" y="3465049"/>
                </a:moveTo>
                <a:cubicBezTo>
                  <a:pt x="10229350" y="3485713"/>
                  <a:pt x="10299093" y="3811178"/>
                  <a:pt x="10164774" y="4069483"/>
                </a:cubicBezTo>
                <a:cubicBezTo>
                  <a:pt x="10030455" y="4327788"/>
                  <a:pt x="9777316" y="4841816"/>
                  <a:pt x="9420855" y="5014880"/>
                </a:cubicBezTo>
                <a:cubicBezTo>
                  <a:pt x="9064394" y="5187944"/>
                  <a:pt x="8837085" y="5138867"/>
                  <a:pt x="8026007" y="5107870"/>
                </a:cubicBezTo>
                <a:cubicBezTo>
                  <a:pt x="7214929" y="5076873"/>
                  <a:pt x="5421065" y="4928455"/>
                  <a:pt x="4554387" y="4828900"/>
                </a:cubicBezTo>
                <a:cubicBezTo>
                  <a:pt x="3687709" y="4729345"/>
                  <a:pt x="3307527" y="4668148"/>
                  <a:pt x="2825939" y="4510539"/>
                </a:cubicBezTo>
                <a:cubicBezTo>
                  <a:pt x="2344351" y="4352930"/>
                  <a:pt x="1939844" y="4109456"/>
                  <a:pt x="1664857" y="3883245"/>
                </a:cubicBezTo>
                <a:cubicBezTo>
                  <a:pt x="1389870" y="3657034"/>
                  <a:pt x="1342772" y="3465781"/>
                  <a:pt x="1176015" y="3153275"/>
                </a:cubicBezTo>
                <a:cubicBezTo>
                  <a:pt x="1009258" y="2840769"/>
                  <a:pt x="803495" y="2347513"/>
                  <a:pt x="664312" y="2008208"/>
                </a:cubicBezTo>
                <a:cubicBezTo>
                  <a:pt x="525129" y="1668903"/>
                  <a:pt x="441783" y="1220808"/>
                  <a:pt x="340915" y="1117443"/>
                </a:cubicBezTo>
                <a:cubicBezTo>
                  <a:pt x="240047" y="1014078"/>
                  <a:pt x="99120" y="1573266"/>
                  <a:pt x="59104" y="1388018"/>
                </a:cubicBezTo>
                <a:cubicBezTo>
                  <a:pt x="19088" y="1202770"/>
                  <a:pt x="-69876" y="88744"/>
                  <a:pt x="100820" y="5957"/>
                </a:cubicBezTo>
                <a:cubicBezTo>
                  <a:pt x="271517" y="-76830"/>
                  <a:pt x="990767" y="728027"/>
                  <a:pt x="1083283" y="891297"/>
                </a:cubicBezTo>
                <a:cubicBezTo>
                  <a:pt x="1175799" y="1054567"/>
                  <a:pt x="697591" y="880642"/>
                  <a:pt x="655918" y="985579"/>
                </a:cubicBezTo>
                <a:cubicBezTo>
                  <a:pt x="614245" y="1090516"/>
                  <a:pt x="765073" y="1333710"/>
                  <a:pt x="833244" y="1520916"/>
                </a:cubicBezTo>
                <a:cubicBezTo>
                  <a:pt x="901415" y="1708122"/>
                  <a:pt x="906022" y="1782213"/>
                  <a:pt x="1064944" y="2108818"/>
                </a:cubicBezTo>
                <a:cubicBezTo>
                  <a:pt x="1223866" y="2435423"/>
                  <a:pt x="1509616" y="3144234"/>
                  <a:pt x="1786777" y="3480547"/>
                </a:cubicBezTo>
                <a:cubicBezTo>
                  <a:pt x="2063938" y="3816860"/>
                  <a:pt x="2094225" y="3825773"/>
                  <a:pt x="2727912" y="4126698"/>
                </a:cubicBezTo>
                <a:cubicBezTo>
                  <a:pt x="3361599" y="4427623"/>
                  <a:pt x="5241995" y="4754487"/>
                  <a:pt x="6274699" y="4828900"/>
                </a:cubicBezTo>
                <a:cubicBezTo>
                  <a:pt x="7142604" y="4896059"/>
                  <a:pt x="8295048" y="5069653"/>
                  <a:pt x="8878414" y="5030378"/>
                </a:cubicBezTo>
                <a:cubicBezTo>
                  <a:pt x="9461780" y="4991103"/>
                  <a:pt x="9563084" y="4774063"/>
                  <a:pt x="9774894" y="4593250"/>
                </a:cubicBezTo>
                <a:cubicBezTo>
                  <a:pt x="9910504" y="4374337"/>
                  <a:pt x="10073963" y="4133531"/>
                  <a:pt x="10149275" y="3945497"/>
                </a:cubicBezTo>
                <a:cubicBezTo>
                  <a:pt x="10224587" y="3757464"/>
                  <a:pt x="10224184" y="3444385"/>
                  <a:pt x="10226767" y="3465049"/>
                </a:cubicBezTo>
                <a:close/>
              </a:path>
            </a:pathLst>
          </a:custGeom>
          <a:solidFill>
            <a:schemeClr val="bg1">
              <a:alpha val="49000"/>
            </a:schemeClr>
          </a:solidFill>
          <a:ln w="38100" cap="rnd">
            <a:solidFill>
              <a:schemeClr val="bg1"/>
            </a:solidFill>
          </a:ln>
        </p:spPr>
        <p:style>
          <a:lnRef idx="0">
            <a:scrgbClr r="0" g="0" b="0"/>
          </a:lnRef>
          <a:fillRef idx="0">
            <a:scrgbClr r="0" g="0" b="0"/>
          </a:fillRef>
          <a:effectRef idx="0">
            <a:scrgbClr r="0" g="0" b="0"/>
          </a:effectRef>
          <a:fontRef idx="minor">
            <a:schemeClr val="lt1"/>
          </a:fontRef>
        </p:style>
        <p:txBody>
          <a:bodyPr rtlCol="1" anchor="ctr"/>
          <a:lstStyle/>
          <a:p>
            <a:pPr algn="ctr" defTabSz="727314">
              <a:defRPr/>
            </a:pPr>
            <a:endParaRPr lang="ar-EG" sz="1432">
              <a:solidFill>
                <a:prstClr val="white"/>
              </a:solidFill>
              <a:latin typeface="Calibri"/>
              <a:cs typeface="Arial" panose="020B0604020202020204" pitchFamily="34" charset="0"/>
            </a:endParaRPr>
          </a:p>
        </p:txBody>
      </p:sp>
      <p:sp>
        <p:nvSpPr>
          <p:cNvPr id="12" name="Title 1"/>
          <p:cNvSpPr txBox="1">
            <a:spLocks/>
          </p:cNvSpPr>
          <p:nvPr/>
        </p:nvSpPr>
        <p:spPr>
          <a:xfrm>
            <a:off x="3843938" y="2999630"/>
            <a:ext cx="7273452" cy="6703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ar-EG" sz="2227" b="1" dirty="0">
                <a:solidFill>
                  <a:prstClr val="black"/>
                </a:solidFill>
                <a:latin typeface="Calibri Light"/>
                <a:cs typeface="Times New Roman" panose="02020603050405020304" pitchFamily="18" charset="0"/>
              </a:rPr>
              <a:t>مشروع تطوير منطقة العكرشة الصادر </a:t>
            </a:r>
            <a:r>
              <a:rPr lang="ar-EG" sz="2227" b="1" dirty="0" err="1">
                <a:solidFill>
                  <a:prstClr val="black"/>
                </a:solidFill>
                <a:latin typeface="Calibri Light"/>
                <a:cs typeface="Times New Roman" panose="02020603050405020304" pitchFamily="18" charset="0"/>
              </a:rPr>
              <a:t>بالقرارالجمهوري</a:t>
            </a:r>
            <a:br>
              <a:rPr lang="ar-EG" sz="2227" b="1" dirty="0">
                <a:solidFill>
                  <a:prstClr val="black"/>
                </a:solidFill>
                <a:latin typeface="Calibri Light"/>
                <a:cs typeface="Times New Roman" panose="02020603050405020304" pitchFamily="18" charset="0"/>
              </a:rPr>
            </a:br>
            <a:r>
              <a:rPr lang="ar-EG" sz="2227" b="1" dirty="0">
                <a:solidFill>
                  <a:prstClr val="black"/>
                </a:solidFill>
                <a:latin typeface="Calibri Light"/>
                <a:cs typeface="Times New Roman" panose="02020603050405020304" pitchFamily="18" charset="0"/>
              </a:rPr>
              <a:t> رقم 2020/555 -</a:t>
            </a:r>
            <a:r>
              <a:rPr lang="ar-EG" sz="2227" b="1" dirty="0">
                <a:solidFill>
                  <a:srgbClr val="C00000"/>
                </a:solidFill>
                <a:latin typeface="Calibri Light"/>
                <a:cs typeface="Times New Roman" panose="02020603050405020304" pitchFamily="18" charset="0"/>
              </a:rPr>
              <a:t> </a:t>
            </a:r>
            <a:r>
              <a:rPr lang="ar-EG" sz="2227" b="1" dirty="0">
                <a:solidFill>
                  <a:prstClr val="black"/>
                </a:solidFill>
                <a:latin typeface="Calibri Light"/>
                <a:cs typeface="Times New Roman" panose="02020603050405020304" pitchFamily="18" charset="0"/>
              </a:rPr>
              <a:t>بمركز الخانكة</a:t>
            </a:r>
            <a:r>
              <a:rPr lang="en-US" sz="2227" b="1" dirty="0">
                <a:solidFill>
                  <a:prstClr val="black"/>
                </a:solidFill>
                <a:latin typeface="Calibri Light"/>
              </a:rPr>
              <a:t> </a:t>
            </a:r>
          </a:p>
        </p:txBody>
      </p:sp>
      <p:grpSp>
        <p:nvGrpSpPr>
          <p:cNvPr id="25" name="Group 24">
            <a:extLst>
              <a:ext uri="{FF2B5EF4-FFF2-40B4-BE49-F238E27FC236}">
                <a16:creationId xmlns:a16="http://schemas.microsoft.com/office/drawing/2014/main" id="{8A944560-490B-41E7-958A-5336437EFE6E}"/>
              </a:ext>
            </a:extLst>
          </p:cNvPr>
          <p:cNvGrpSpPr/>
          <p:nvPr/>
        </p:nvGrpSpPr>
        <p:grpSpPr>
          <a:xfrm>
            <a:off x="6575619" y="3952895"/>
            <a:ext cx="5625398" cy="2501857"/>
            <a:chOff x="6157216" y="5173110"/>
            <a:chExt cx="5834435" cy="3671808"/>
          </a:xfrm>
        </p:grpSpPr>
        <p:sp>
          <p:nvSpPr>
            <p:cNvPr id="26" name="Rectangle 25">
              <a:extLst>
                <a:ext uri="{FF2B5EF4-FFF2-40B4-BE49-F238E27FC236}">
                  <a16:creationId xmlns:a16="http://schemas.microsoft.com/office/drawing/2014/main" id="{1375BC2D-5033-4D11-B0B2-7E094419FC6C}"/>
                </a:ext>
              </a:extLst>
            </p:cNvPr>
            <p:cNvSpPr/>
            <p:nvPr/>
          </p:nvSpPr>
          <p:spPr>
            <a:xfrm>
              <a:off x="6157216" y="5402657"/>
              <a:ext cx="5834435" cy="3442261"/>
            </a:xfrm>
            <a:prstGeom prst="rect">
              <a:avLst/>
            </a:prstGeom>
            <a:noFill/>
            <a:ln w="28575">
              <a:solidFill>
                <a:srgbClr val="39A16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endParaRPr lang="en-US" sz="1432">
                <a:solidFill>
                  <a:prstClr val="white"/>
                </a:solidFill>
                <a:latin typeface="Calibri"/>
              </a:endParaRPr>
            </a:p>
          </p:txBody>
        </p:sp>
        <p:sp>
          <p:nvSpPr>
            <p:cNvPr id="27" name="Rectangle 26">
              <a:extLst>
                <a:ext uri="{FF2B5EF4-FFF2-40B4-BE49-F238E27FC236}">
                  <a16:creationId xmlns:a16="http://schemas.microsoft.com/office/drawing/2014/main" id="{A54219A2-14EB-48B5-8167-AD7926D9031A}"/>
                </a:ext>
              </a:extLst>
            </p:cNvPr>
            <p:cNvSpPr/>
            <p:nvPr/>
          </p:nvSpPr>
          <p:spPr>
            <a:xfrm>
              <a:off x="8537311" y="5173110"/>
              <a:ext cx="3360050" cy="467351"/>
            </a:xfrm>
            <a:prstGeom prst="rect">
              <a:avLst/>
            </a:prstGeom>
            <a:solidFill>
              <a:srgbClr val="39A16B"/>
            </a:solidFill>
            <a:ln>
              <a:solidFill>
                <a:srgbClr val="39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r>
                <a:rPr lang="ar-EG" sz="1432" b="1" dirty="0">
                  <a:solidFill>
                    <a:prstClr val="white"/>
                  </a:solidFill>
                  <a:latin typeface="Bahij Janna" panose="02040503050201020203" pitchFamily="18" charset="-78"/>
                  <a:cs typeface="Bahij Janna" panose="02040503050201020203" pitchFamily="18" charset="-78"/>
                </a:rPr>
                <a:t>المشروع مقدم من محافظة القليوبية</a:t>
              </a:r>
              <a:endParaRPr lang="en-US" sz="1432" b="1" dirty="0">
                <a:solidFill>
                  <a:prstClr val="white"/>
                </a:solidFill>
                <a:latin typeface="Bahij Janna" panose="02040503050201020203" pitchFamily="18" charset="-78"/>
                <a:cs typeface="Bahij Janna" panose="02040503050201020203" pitchFamily="18" charset="-78"/>
              </a:endParaRPr>
            </a:p>
          </p:txBody>
        </p:sp>
        <p:sp>
          <p:nvSpPr>
            <p:cNvPr id="28" name="Rectangle 27">
              <a:extLst>
                <a:ext uri="{FF2B5EF4-FFF2-40B4-BE49-F238E27FC236}">
                  <a16:creationId xmlns:a16="http://schemas.microsoft.com/office/drawing/2014/main" id="{6EF5CECB-C0AE-40F2-9066-6C4AF63883A6}"/>
                </a:ext>
              </a:extLst>
            </p:cNvPr>
            <p:cNvSpPr/>
            <p:nvPr/>
          </p:nvSpPr>
          <p:spPr>
            <a:xfrm>
              <a:off x="6821485" y="5734462"/>
              <a:ext cx="5121354" cy="1359407"/>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735" tIns="36367" rIns="72735" bIns="36367" numCol="1" spcCol="0" rtlCol="0" fromWordArt="0" anchor="ctr" anchorCtr="0" forceAA="0" compatLnSpc="1">
              <a:prstTxWarp prst="textNoShape">
                <a:avLst/>
              </a:prstTxWarp>
              <a:noAutofit/>
            </a:bodyPr>
            <a:lstStyle/>
            <a:p>
              <a:pPr algn="just" defTabSz="727314" rtl="1">
                <a:spcAft>
                  <a:spcPts val="636"/>
                </a:spcAft>
                <a:defRPr/>
              </a:pPr>
              <a:r>
                <a:rPr lang="ar-EG" sz="1432" b="1" dirty="0">
                  <a:solidFill>
                    <a:prstClr val="black"/>
                  </a:solidFill>
                  <a:latin typeface="Calibri" panose="020F0502020204030204" pitchFamily="34" charset="0"/>
                  <a:ea typeface="Calibri" panose="020F0502020204030204" pitchFamily="34" charset="0"/>
                  <a:cs typeface="Bahij Janna"/>
                </a:rPr>
                <a:t> </a:t>
              </a:r>
              <a:endParaRPr lang="en-US" sz="1432" b="1" dirty="0">
                <a:solidFill>
                  <a:prstClr val="black"/>
                </a:solidFill>
                <a:latin typeface="Calibri" panose="020F0502020204030204" pitchFamily="34" charset="0"/>
                <a:ea typeface="Calibri" panose="020F0502020204030204" pitchFamily="34" charset="0"/>
                <a:cs typeface="Bahij Janna"/>
              </a:endParaRPr>
            </a:p>
          </p:txBody>
        </p:sp>
        <p:sp>
          <p:nvSpPr>
            <p:cNvPr id="29" name="Rectangle 28">
              <a:extLst>
                <a:ext uri="{FF2B5EF4-FFF2-40B4-BE49-F238E27FC236}">
                  <a16:creationId xmlns:a16="http://schemas.microsoft.com/office/drawing/2014/main" id="{BB998CD9-85DE-4805-8A04-FAC5CCDBC9F6}"/>
                </a:ext>
              </a:extLst>
            </p:cNvPr>
            <p:cNvSpPr/>
            <p:nvPr/>
          </p:nvSpPr>
          <p:spPr>
            <a:xfrm>
              <a:off x="6323178" y="7223799"/>
              <a:ext cx="4428266" cy="1359407"/>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735" tIns="36367" rIns="72735" bIns="36367" numCol="1" spcCol="0" rtlCol="0" fromWordArt="0" anchor="ctr" anchorCtr="0" forceAA="0" compatLnSpc="1">
              <a:prstTxWarp prst="textNoShape">
                <a:avLst/>
              </a:prstTxWarp>
              <a:noAutofit/>
            </a:bodyPr>
            <a:lstStyle/>
            <a:p>
              <a:pPr algn="just" defTabSz="727314" rtl="1">
                <a:spcAft>
                  <a:spcPts val="636"/>
                </a:spcAft>
                <a:defRPr/>
              </a:pPr>
              <a:endParaRPr lang="ar-EG" sz="1432" b="1" dirty="0">
                <a:solidFill>
                  <a:prstClr val="black"/>
                </a:solidFill>
                <a:latin typeface="Calibri" panose="020F0502020204030204" pitchFamily="34" charset="0"/>
                <a:ea typeface="Calibri" panose="020F0502020204030204" pitchFamily="34" charset="0"/>
                <a:cs typeface="Bahij Janna"/>
              </a:endParaRPr>
            </a:p>
          </p:txBody>
        </p:sp>
      </p:grpSp>
      <p:sp>
        <p:nvSpPr>
          <p:cNvPr id="30" name="Rectangle 29"/>
          <p:cNvSpPr/>
          <p:nvPr/>
        </p:nvSpPr>
        <p:spPr>
          <a:xfrm>
            <a:off x="6321210" y="5384872"/>
            <a:ext cx="4742317" cy="973856"/>
          </a:xfrm>
          <a:prstGeom prst="rect">
            <a:avLst/>
          </a:prstGeom>
        </p:spPr>
        <p:txBody>
          <a:bodyPr wrap="square">
            <a:spAutoFit/>
          </a:bodyPr>
          <a:lstStyle/>
          <a:p>
            <a:pPr algn="r" defTabSz="727314" rtl="1">
              <a:defRPr/>
            </a:pPr>
            <a:r>
              <a:rPr lang="ar-EG" sz="1432" b="1" dirty="0">
                <a:solidFill>
                  <a:prstClr val="black"/>
                </a:solidFill>
                <a:latin typeface="Calibri"/>
                <a:cs typeface="Arial" panose="020B0604020202020204" pitchFamily="34" charset="0"/>
              </a:rPr>
              <a:t>م/ مريم حسين ذكى زهرة</a:t>
            </a:r>
          </a:p>
          <a:p>
            <a:pPr algn="r" defTabSz="727314" rtl="1">
              <a:defRPr/>
            </a:pPr>
            <a:r>
              <a:rPr lang="ar-EG" sz="1432" dirty="0">
                <a:solidFill>
                  <a:prstClr val="black"/>
                </a:solidFill>
                <a:latin typeface="Calibri"/>
                <a:cs typeface="Arial" panose="020B0604020202020204" pitchFamily="34" charset="0"/>
              </a:rPr>
              <a:t>مهندسة تخطيط عمرانى بالاداره العامه للتخطيط العمراني بمحافظه القليوبيه</a:t>
            </a:r>
          </a:p>
          <a:p>
            <a:pPr algn="r" defTabSz="727314" rtl="1">
              <a:defRPr/>
            </a:pPr>
            <a:r>
              <a:rPr lang="ar-EG" sz="1432" dirty="0">
                <a:solidFill>
                  <a:prstClr val="black"/>
                </a:solidFill>
                <a:latin typeface="Calibri"/>
                <a:cs typeface="Arial" panose="020B0604020202020204" pitchFamily="34" charset="0"/>
              </a:rPr>
              <a:t>بكالوريوس هندسه جامعة الازهر</a:t>
            </a:r>
          </a:p>
          <a:p>
            <a:pPr algn="r" defTabSz="727314" rtl="1">
              <a:defRPr/>
            </a:pPr>
            <a:r>
              <a:rPr lang="ar-EG" sz="1432" dirty="0">
                <a:solidFill>
                  <a:prstClr val="black"/>
                </a:solidFill>
                <a:latin typeface="Calibri"/>
                <a:cs typeface="Arial" panose="020B0604020202020204" pitchFamily="34" charset="0"/>
              </a:rPr>
              <a:t>باحثة  ماجستير بكلية الهندسة جامعه القاهره</a:t>
            </a:r>
            <a:endParaRPr lang="en-US" sz="1432" dirty="0">
              <a:solidFill>
                <a:prstClr val="black"/>
              </a:solidFill>
              <a:latin typeface="Calibri"/>
            </a:endParaRPr>
          </a:p>
        </p:txBody>
      </p:sp>
      <p:sp>
        <p:nvSpPr>
          <p:cNvPr id="32" name="Rectangle 31"/>
          <p:cNvSpPr/>
          <p:nvPr/>
        </p:nvSpPr>
        <p:spPr>
          <a:xfrm>
            <a:off x="7126371" y="4335382"/>
            <a:ext cx="4997821" cy="973856"/>
          </a:xfrm>
          <a:prstGeom prst="rect">
            <a:avLst/>
          </a:prstGeom>
        </p:spPr>
        <p:txBody>
          <a:bodyPr wrap="square">
            <a:spAutoFit/>
          </a:bodyPr>
          <a:lstStyle/>
          <a:p>
            <a:pPr algn="r" defTabSz="727314" rtl="1">
              <a:defRPr/>
            </a:pPr>
            <a:r>
              <a:rPr lang="ar-EG" sz="1432" b="1" dirty="0">
                <a:solidFill>
                  <a:prstClr val="black"/>
                </a:solidFill>
                <a:latin typeface="Calibri"/>
                <a:cs typeface="Arial" panose="020B0604020202020204" pitchFamily="34" charset="0"/>
              </a:rPr>
              <a:t>م/ منال زين العابدين عمر</a:t>
            </a:r>
          </a:p>
          <a:p>
            <a:pPr algn="r" defTabSz="727314" rtl="1">
              <a:defRPr/>
            </a:pPr>
            <a:r>
              <a:rPr lang="ar-EG" sz="1432" b="1" dirty="0">
                <a:solidFill>
                  <a:prstClr val="black"/>
                </a:solidFill>
                <a:latin typeface="Calibri"/>
                <a:cs typeface="Arial" panose="020B0604020202020204" pitchFamily="34" charset="0"/>
              </a:rPr>
              <a:t>مدير الاداره العامه للتخطيط والتنمية العمرانية بمحافظه القليوبيه</a:t>
            </a:r>
          </a:p>
          <a:p>
            <a:pPr algn="r" defTabSz="727314" rtl="1">
              <a:defRPr/>
            </a:pPr>
            <a:r>
              <a:rPr lang="ar-EG" sz="1432" b="1" dirty="0">
                <a:solidFill>
                  <a:prstClr val="black"/>
                </a:solidFill>
                <a:latin typeface="Calibri"/>
                <a:cs typeface="Arial" panose="020B0604020202020204" pitchFamily="34" charset="0"/>
              </a:rPr>
              <a:t>بكالوريوس هندسه جامعه المنوفيه</a:t>
            </a:r>
          </a:p>
          <a:p>
            <a:pPr algn="r" defTabSz="727314" rtl="1">
              <a:defRPr/>
            </a:pPr>
            <a:r>
              <a:rPr lang="ar-EG" sz="1432" b="1" dirty="0">
                <a:solidFill>
                  <a:prstClr val="black"/>
                </a:solidFill>
                <a:latin typeface="Calibri"/>
                <a:cs typeface="Arial" panose="020B0604020202020204" pitchFamily="34" charset="0"/>
              </a:rPr>
              <a:t>حاصل على دبلومه التنمية العمرانية كليه التخطيط العمراني جامعه القاهره</a:t>
            </a:r>
            <a:endParaRPr lang="en-US" sz="1432" b="1" dirty="0">
              <a:solidFill>
                <a:prstClr val="black"/>
              </a:solidFill>
              <a:latin typeface="Calibri"/>
            </a:endParaRPr>
          </a:p>
        </p:txBody>
      </p:sp>
      <p:grpSp>
        <p:nvGrpSpPr>
          <p:cNvPr id="33" name="Group 32">
            <a:extLst>
              <a:ext uri="{FF2B5EF4-FFF2-40B4-BE49-F238E27FC236}">
                <a16:creationId xmlns:a16="http://schemas.microsoft.com/office/drawing/2014/main" id="{250B4D8C-0664-4780-B8D9-B1819B587065}"/>
              </a:ext>
            </a:extLst>
          </p:cNvPr>
          <p:cNvGrpSpPr/>
          <p:nvPr/>
        </p:nvGrpSpPr>
        <p:grpSpPr>
          <a:xfrm>
            <a:off x="6406214" y="2161948"/>
            <a:ext cx="2031681" cy="743577"/>
            <a:chOff x="6393887" y="905526"/>
            <a:chExt cx="2862073" cy="1949221"/>
          </a:xfrm>
        </p:grpSpPr>
        <p:sp>
          <p:nvSpPr>
            <p:cNvPr id="34" name="Rectangle 33">
              <a:extLst>
                <a:ext uri="{FF2B5EF4-FFF2-40B4-BE49-F238E27FC236}">
                  <a16:creationId xmlns:a16="http://schemas.microsoft.com/office/drawing/2014/main" id="{97F626CD-0FA6-4C6F-8810-A4376D2DB0B0}"/>
                </a:ext>
              </a:extLst>
            </p:cNvPr>
            <p:cNvSpPr/>
            <p:nvPr/>
          </p:nvSpPr>
          <p:spPr>
            <a:xfrm>
              <a:off x="6393887" y="2034995"/>
              <a:ext cx="2862073" cy="819752"/>
            </a:xfrm>
            <a:prstGeom prst="rect">
              <a:avLst/>
            </a:prstGeom>
          </p:spPr>
          <p:txBody>
            <a:bodyPr>
              <a:spAutoFit/>
            </a:bodyPr>
            <a:lstStyle/>
            <a:p>
              <a:pPr algn="ctr" defTabSz="727314">
                <a:defRPr/>
              </a:pPr>
              <a:r>
                <a:rPr lang="ar-EG" sz="1432" b="1" dirty="0">
                  <a:solidFill>
                    <a:prstClr val="black"/>
                  </a:solidFill>
                  <a:latin typeface="Calibri"/>
                  <a:cs typeface="Arial" panose="020B0604020202020204" pitchFamily="34" charset="0"/>
                </a:rPr>
                <a:t>محافظة القليوبية</a:t>
              </a:r>
              <a:endParaRPr lang="en-US" sz="1432" b="1" dirty="0">
                <a:solidFill>
                  <a:prstClr val="black"/>
                </a:solidFill>
                <a:latin typeface="Calibri"/>
              </a:endParaRPr>
            </a:p>
          </p:txBody>
        </p:sp>
        <p:pic>
          <p:nvPicPr>
            <p:cNvPr id="35" name="Picture 2" descr="صورة ذات صلة">
              <a:extLst>
                <a:ext uri="{FF2B5EF4-FFF2-40B4-BE49-F238E27FC236}">
                  <a16:creationId xmlns:a16="http://schemas.microsoft.com/office/drawing/2014/main" id="{C950AE97-EBFC-4B31-A484-8147CCA4ACA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78133" y="905526"/>
              <a:ext cx="893580" cy="11010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82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p:cNvGrpSpPr/>
          <p:nvPr/>
        </p:nvGrpSpPr>
        <p:grpSpPr>
          <a:xfrm>
            <a:off x="2465656" y="4856832"/>
            <a:ext cx="6862469" cy="1502854"/>
            <a:chOff x="-54545" y="801751"/>
            <a:chExt cx="11976512" cy="2661684"/>
          </a:xfrm>
        </p:grpSpPr>
        <p:sp>
          <p:nvSpPr>
            <p:cNvPr id="61" name="Rectangle 50">
              <a:extLst>
                <a:ext uri="{FF2B5EF4-FFF2-40B4-BE49-F238E27FC236}">
                  <a16:creationId xmlns:a16="http://schemas.microsoft.com/office/drawing/2014/main" id="{64C07550-89F1-43A2-831C-171B0816B772}"/>
                </a:ext>
              </a:extLst>
            </p:cNvPr>
            <p:cNvSpPr/>
            <p:nvPr/>
          </p:nvSpPr>
          <p:spPr>
            <a:xfrm>
              <a:off x="845526" y="1275900"/>
              <a:ext cx="1368967" cy="1012184"/>
            </a:xfrm>
            <a:custGeom>
              <a:avLst/>
              <a:gdLst>
                <a:gd name="connsiteX0" fmla="*/ 0 w 1368968"/>
                <a:gd name="connsiteY0" fmla="*/ 0 h 1816099"/>
                <a:gd name="connsiteX1" fmla="*/ 1368968 w 1368968"/>
                <a:gd name="connsiteY1" fmla="*/ 0 h 1816099"/>
                <a:gd name="connsiteX2" fmla="*/ 1368968 w 1368968"/>
                <a:gd name="connsiteY2" fmla="*/ 1816099 h 1816099"/>
                <a:gd name="connsiteX3" fmla="*/ 0 w 1368968"/>
                <a:gd name="connsiteY3" fmla="*/ 1816099 h 1816099"/>
                <a:gd name="connsiteX4" fmla="*/ 0 w 1368968"/>
                <a:gd name="connsiteY4" fmla="*/ 0 h 1816099"/>
                <a:gd name="connsiteX0" fmla="*/ 4762 w 1368968"/>
                <a:gd name="connsiteY0" fmla="*/ 114300 h 1816099"/>
                <a:gd name="connsiteX1" fmla="*/ 1368968 w 1368968"/>
                <a:gd name="connsiteY1" fmla="*/ 0 h 1816099"/>
                <a:gd name="connsiteX2" fmla="*/ 1368968 w 1368968"/>
                <a:gd name="connsiteY2" fmla="*/ 1816099 h 1816099"/>
                <a:gd name="connsiteX3" fmla="*/ 0 w 1368968"/>
                <a:gd name="connsiteY3" fmla="*/ 1816099 h 1816099"/>
                <a:gd name="connsiteX4" fmla="*/ 4762 w 1368968"/>
                <a:gd name="connsiteY4" fmla="*/ 114300 h 1816099"/>
                <a:gd name="connsiteX0" fmla="*/ 4762 w 1368968"/>
                <a:gd name="connsiteY0" fmla="*/ 147638 h 1816099"/>
                <a:gd name="connsiteX1" fmla="*/ 1368968 w 1368968"/>
                <a:gd name="connsiteY1" fmla="*/ 0 h 1816099"/>
                <a:gd name="connsiteX2" fmla="*/ 1368968 w 1368968"/>
                <a:gd name="connsiteY2" fmla="*/ 1816099 h 1816099"/>
                <a:gd name="connsiteX3" fmla="*/ 0 w 1368968"/>
                <a:gd name="connsiteY3" fmla="*/ 1816099 h 1816099"/>
                <a:gd name="connsiteX4" fmla="*/ 4762 w 1368968"/>
                <a:gd name="connsiteY4" fmla="*/ 147638 h 1816099"/>
                <a:gd name="connsiteX0" fmla="*/ 4762 w 1368968"/>
                <a:gd name="connsiteY0" fmla="*/ 135732 h 1804193"/>
                <a:gd name="connsiteX1" fmla="*/ 1368968 w 1368968"/>
                <a:gd name="connsiteY1" fmla="*/ 0 h 1804193"/>
                <a:gd name="connsiteX2" fmla="*/ 1368968 w 1368968"/>
                <a:gd name="connsiteY2" fmla="*/ 1804193 h 1804193"/>
                <a:gd name="connsiteX3" fmla="*/ 0 w 1368968"/>
                <a:gd name="connsiteY3" fmla="*/ 1804193 h 1804193"/>
                <a:gd name="connsiteX4" fmla="*/ 4762 w 1368968"/>
                <a:gd name="connsiteY4" fmla="*/ 135732 h 1804193"/>
                <a:gd name="connsiteX0" fmla="*/ 4762 w 1368968"/>
                <a:gd name="connsiteY0" fmla="*/ 135732 h 1804193"/>
                <a:gd name="connsiteX1" fmla="*/ 1037454 w 1368968"/>
                <a:gd name="connsiteY1" fmla="*/ 31360 h 1804193"/>
                <a:gd name="connsiteX2" fmla="*/ 1368968 w 1368968"/>
                <a:gd name="connsiteY2" fmla="*/ 0 h 1804193"/>
                <a:gd name="connsiteX3" fmla="*/ 1368968 w 1368968"/>
                <a:gd name="connsiteY3" fmla="*/ 1804193 h 1804193"/>
                <a:gd name="connsiteX4" fmla="*/ 0 w 1368968"/>
                <a:gd name="connsiteY4" fmla="*/ 1804193 h 1804193"/>
                <a:gd name="connsiteX5" fmla="*/ 4762 w 1368968"/>
                <a:gd name="connsiteY5" fmla="*/ 135732 h 1804193"/>
                <a:gd name="connsiteX0" fmla="*/ 4762 w 1368968"/>
                <a:gd name="connsiteY0" fmla="*/ 140091 h 1808552"/>
                <a:gd name="connsiteX1" fmla="*/ 1073172 w 1368968"/>
                <a:gd name="connsiteY1" fmla="*/ 0 h 1808552"/>
                <a:gd name="connsiteX2" fmla="*/ 1368968 w 1368968"/>
                <a:gd name="connsiteY2" fmla="*/ 4359 h 1808552"/>
                <a:gd name="connsiteX3" fmla="*/ 1368968 w 1368968"/>
                <a:gd name="connsiteY3" fmla="*/ 1808552 h 1808552"/>
                <a:gd name="connsiteX4" fmla="*/ 0 w 1368968"/>
                <a:gd name="connsiteY4" fmla="*/ 1808552 h 1808552"/>
                <a:gd name="connsiteX5" fmla="*/ 4762 w 1368968"/>
                <a:gd name="connsiteY5" fmla="*/ 140091 h 180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968" h="1808552">
                  <a:moveTo>
                    <a:pt x="4762" y="140091"/>
                  </a:moveTo>
                  <a:lnTo>
                    <a:pt x="1073172" y="0"/>
                  </a:lnTo>
                  <a:lnTo>
                    <a:pt x="1368968" y="4359"/>
                  </a:lnTo>
                  <a:lnTo>
                    <a:pt x="1368968" y="1808552"/>
                  </a:lnTo>
                  <a:lnTo>
                    <a:pt x="0" y="1808552"/>
                  </a:lnTo>
                  <a:cubicBezTo>
                    <a:pt x="1587" y="1241286"/>
                    <a:pt x="3175" y="707357"/>
                    <a:pt x="4762" y="14009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727314">
                <a:defRPr/>
              </a:pPr>
              <a:endParaRPr lang="ar-EG" sz="1432">
                <a:solidFill>
                  <a:prstClr val="white"/>
                </a:solidFill>
                <a:latin typeface="Calibri"/>
                <a:cs typeface="Arial" panose="020B0604020202020204" pitchFamily="34" charset="0"/>
              </a:endParaRPr>
            </a:p>
          </p:txBody>
        </p:sp>
        <p:sp>
          <p:nvSpPr>
            <p:cNvPr id="62" name="Rectangle 51">
              <a:extLst>
                <a:ext uri="{FF2B5EF4-FFF2-40B4-BE49-F238E27FC236}">
                  <a16:creationId xmlns:a16="http://schemas.microsoft.com/office/drawing/2014/main" id="{F96DDCE6-7BA0-4D42-8E68-34A0AEC70150}"/>
                </a:ext>
              </a:extLst>
            </p:cNvPr>
            <p:cNvSpPr/>
            <p:nvPr/>
          </p:nvSpPr>
          <p:spPr>
            <a:xfrm>
              <a:off x="2533590" y="1345306"/>
              <a:ext cx="1383255" cy="1043184"/>
            </a:xfrm>
            <a:custGeom>
              <a:avLst/>
              <a:gdLst>
                <a:gd name="connsiteX0" fmla="*/ 0 w 1368968"/>
                <a:gd name="connsiteY0" fmla="*/ 0 h 1782982"/>
                <a:gd name="connsiteX1" fmla="*/ 1368968 w 1368968"/>
                <a:gd name="connsiteY1" fmla="*/ 0 h 1782982"/>
                <a:gd name="connsiteX2" fmla="*/ 1368968 w 1368968"/>
                <a:gd name="connsiteY2" fmla="*/ 1782982 h 1782982"/>
                <a:gd name="connsiteX3" fmla="*/ 0 w 1368968"/>
                <a:gd name="connsiteY3" fmla="*/ 1782982 h 1782982"/>
                <a:gd name="connsiteX4" fmla="*/ 0 w 1368968"/>
                <a:gd name="connsiteY4" fmla="*/ 0 h 1782982"/>
                <a:gd name="connsiteX0" fmla="*/ 0 w 1383255"/>
                <a:gd name="connsiteY0" fmla="*/ 0 h 1863944"/>
                <a:gd name="connsiteX1" fmla="*/ 1383255 w 1383255"/>
                <a:gd name="connsiteY1" fmla="*/ 80962 h 1863944"/>
                <a:gd name="connsiteX2" fmla="*/ 1383255 w 1383255"/>
                <a:gd name="connsiteY2" fmla="*/ 1863944 h 1863944"/>
                <a:gd name="connsiteX3" fmla="*/ 14287 w 1383255"/>
                <a:gd name="connsiteY3" fmla="*/ 1863944 h 1863944"/>
                <a:gd name="connsiteX4" fmla="*/ 0 w 1383255"/>
                <a:gd name="connsiteY4" fmla="*/ 0 h 186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255" h="1863944">
                  <a:moveTo>
                    <a:pt x="0" y="0"/>
                  </a:moveTo>
                  <a:lnTo>
                    <a:pt x="1383255" y="80962"/>
                  </a:lnTo>
                  <a:lnTo>
                    <a:pt x="1383255" y="1863944"/>
                  </a:lnTo>
                  <a:lnTo>
                    <a:pt x="14287" y="1863944"/>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727314">
                <a:defRPr/>
              </a:pPr>
              <a:endParaRPr lang="ar-EG" sz="1432">
                <a:solidFill>
                  <a:prstClr val="white"/>
                </a:solidFill>
                <a:latin typeface="Calibri"/>
                <a:cs typeface="Arial" panose="020B0604020202020204" pitchFamily="34" charset="0"/>
              </a:endParaRPr>
            </a:p>
          </p:txBody>
        </p:sp>
        <p:grpSp>
          <p:nvGrpSpPr>
            <p:cNvPr id="63" name="Group 62">
              <a:extLst>
                <a:ext uri="{FF2B5EF4-FFF2-40B4-BE49-F238E27FC236}">
                  <a16:creationId xmlns:a16="http://schemas.microsoft.com/office/drawing/2014/main" id="{5AB5F2CB-6370-47B1-A115-1F695566527C}"/>
                </a:ext>
              </a:extLst>
            </p:cNvPr>
            <p:cNvGrpSpPr/>
            <p:nvPr/>
          </p:nvGrpSpPr>
          <p:grpSpPr>
            <a:xfrm>
              <a:off x="-54545" y="801751"/>
              <a:ext cx="11976512" cy="2586762"/>
              <a:chOff x="207719" y="135117"/>
              <a:chExt cx="12037494" cy="3213160"/>
            </a:xfrm>
          </p:grpSpPr>
          <p:sp>
            <p:nvSpPr>
              <p:cNvPr id="70" name="Rectangle 69">
                <a:extLst>
                  <a:ext uri="{FF2B5EF4-FFF2-40B4-BE49-F238E27FC236}">
                    <a16:creationId xmlns:a16="http://schemas.microsoft.com/office/drawing/2014/main" id="{15620807-0889-427B-8785-2ECE6EC48BB9}"/>
                  </a:ext>
                </a:extLst>
              </p:cNvPr>
              <p:cNvSpPr/>
              <p:nvPr/>
            </p:nvSpPr>
            <p:spPr>
              <a:xfrm>
                <a:off x="694708" y="668482"/>
                <a:ext cx="11481430" cy="1475406"/>
              </a:xfrm>
              <a:prstGeom prst="rect">
                <a:avLst/>
              </a:prstGeom>
              <a:solidFill>
                <a:schemeClr val="accent6">
                  <a:lumMod val="20000"/>
                  <a:lumOff val="80000"/>
                  <a:alpha val="49804"/>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defTabSz="727314">
                  <a:defRPr/>
                </a:pPr>
                <a:endParaRPr lang="ar-EG" sz="1432">
                  <a:solidFill>
                    <a:prstClr val="white"/>
                  </a:solidFill>
                  <a:latin typeface="Calibri"/>
                  <a:cs typeface="Arial" panose="020B0604020202020204" pitchFamily="34" charset="0"/>
                </a:endParaRPr>
              </a:p>
            </p:txBody>
          </p:sp>
          <p:grpSp>
            <p:nvGrpSpPr>
              <p:cNvPr id="71" name="Group 70">
                <a:extLst>
                  <a:ext uri="{FF2B5EF4-FFF2-40B4-BE49-F238E27FC236}">
                    <a16:creationId xmlns:a16="http://schemas.microsoft.com/office/drawing/2014/main" id="{67FF692A-DFFD-40AC-BD90-07A4403C9B53}"/>
                  </a:ext>
                </a:extLst>
              </p:cNvPr>
              <p:cNvGrpSpPr/>
              <p:nvPr/>
            </p:nvGrpSpPr>
            <p:grpSpPr>
              <a:xfrm>
                <a:off x="207719" y="135117"/>
                <a:ext cx="12037494" cy="3213160"/>
                <a:chOff x="207719" y="135117"/>
                <a:chExt cx="12037494" cy="3213160"/>
              </a:xfrm>
            </p:grpSpPr>
            <p:sp>
              <p:nvSpPr>
                <p:cNvPr id="72" name="Rectangle 71">
                  <a:extLst>
                    <a:ext uri="{FF2B5EF4-FFF2-40B4-BE49-F238E27FC236}">
                      <a16:creationId xmlns:a16="http://schemas.microsoft.com/office/drawing/2014/main" id="{4478C373-33B9-464B-B165-C412436EB90F}"/>
                    </a:ext>
                  </a:extLst>
                </p:cNvPr>
                <p:cNvSpPr/>
                <p:nvPr/>
              </p:nvSpPr>
              <p:spPr>
                <a:xfrm rot="5400000">
                  <a:off x="-1073993" y="1416829"/>
                  <a:ext cx="2884057" cy="320634"/>
                </a:xfrm>
                <a:prstGeom prst="rect">
                  <a:avLst/>
                </a:prstGeom>
              </p:spPr>
              <p:txBody>
                <a:bodyPr/>
                <a:lstStyle/>
                <a:p>
                  <a:pPr algn="ctr" defTabSz="727314">
                    <a:defRPr/>
                  </a:pPr>
                  <a:endParaRPr lang="ar-EG" sz="1591" kern="0" dirty="0">
                    <a:solidFill>
                      <a:prstClr val="black"/>
                    </a:solidFill>
                    <a:latin typeface="Calibri Light"/>
                    <a:cs typeface="PT Bold Heading" panose="02010400000000000000" pitchFamily="2" charset="-78"/>
                  </a:endParaRPr>
                </a:p>
              </p:txBody>
            </p:sp>
            <p:sp>
              <p:nvSpPr>
                <p:cNvPr id="73" name="Rectangle 3">
                  <a:extLst>
                    <a:ext uri="{FF2B5EF4-FFF2-40B4-BE49-F238E27FC236}">
                      <a16:creationId xmlns:a16="http://schemas.microsoft.com/office/drawing/2014/main" id="{2E81A6C8-6777-4FA3-BB6B-F132466D9DB6}"/>
                    </a:ext>
                  </a:extLst>
                </p:cNvPr>
                <p:cNvSpPr txBox="1">
                  <a:spLocks noChangeArrowheads="1"/>
                </p:cNvSpPr>
                <p:nvPr/>
              </p:nvSpPr>
              <p:spPr>
                <a:xfrm>
                  <a:off x="9977944" y="2127740"/>
                  <a:ext cx="2267269" cy="1091426"/>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oAutofit/>
                </a:bodyPr>
                <a:lstStyle>
                  <a:defPPr>
                    <a:defRPr lang="en-US"/>
                  </a:defPPr>
                  <a:lvl1pPr marL="341313" indent="-341313" algn="justLow" defTabSz="912813" rtl="1" eaLnBrk="0" fontAlgn="base" hangingPunct="0">
                    <a:spcBef>
                      <a:spcPts val="0"/>
                    </a:spcBef>
                    <a:spcAft>
                      <a:spcPts val="600"/>
                    </a:spcAft>
                    <a:buFont typeface="Wingdings" panose="05000000000000000000" pitchFamily="2" charset="2"/>
                    <a:buChar char="q"/>
                    <a:defRPr sz="1600" b="1">
                      <a:solidFill>
                        <a:schemeClr val="tx1">
                          <a:lumMod val="95000"/>
                          <a:lumOff val="5000"/>
                        </a:schemeClr>
                      </a:solidFill>
                      <a:latin typeface="Times New Roman" panose="02020603050405020304" pitchFamily="18" charset="0"/>
                      <a:cs typeface="Times New Roman" panose="02020603050405020304" pitchFamily="18" charset="0"/>
                    </a:defRPr>
                  </a:lvl1pPr>
                  <a:lvl2pPr marL="455613" indent="-227013" algn="r" rtl="1" eaLnBrk="0" fontAlgn="base" hangingPunct="0">
                    <a:spcBef>
                      <a:spcPct val="20000"/>
                    </a:spcBef>
                    <a:spcAft>
                      <a:spcPct val="0"/>
                    </a:spcAft>
                    <a:buClr>
                      <a:schemeClr val="tx2"/>
                    </a:buClr>
                    <a:buChar char="•"/>
                    <a:defRPr sz="1600">
                      <a:solidFill>
                        <a:schemeClr val="dk1"/>
                      </a:solidFill>
                    </a:defRPr>
                  </a:lvl2pPr>
                  <a:lvl3pPr marL="912813" indent="-227013" algn="r" rtl="1" eaLnBrk="0" fontAlgn="base" hangingPunct="0">
                    <a:spcBef>
                      <a:spcPct val="20000"/>
                    </a:spcBef>
                    <a:spcAft>
                      <a:spcPct val="0"/>
                    </a:spcAft>
                    <a:buClr>
                      <a:schemeClr val="tx2"/>
                    </a:buClr>
                    <a:buFont typeface="Arial" charset="0"/>
                    <a:buChar char="–"/>
                    <a:defRPr sz="1600">
                      <a:solidFill>
                        <a:schemeClr val="dk1"/>
                      </a:solidFill>
                    </a:defRPr>
                  </a:lvl3pPr>
                  <a:lvl4pPr marL="1374775" indent="-231775" algn="r" rtl="1" eaLnBrk="0" fontAlgn="base" hangingPunct="0">
                    <a:spcBef>
                      <a:spcPct val="20000"/>
                    </a:spcBef>
                    <a:spcAft>
                      <a:spcPct val="0"/>
                    </a:spcAft>
                    <a:buClr>
                      <a:schemeClr val="tx2"/>
                    </a:buClr>
                    <a:buFont typeface="Arial" charset="0"/>
                    <a:buChar char="–"/>
                    <a:defRPr sz="1600">
                      <a:solidFill>
                        <a:schemeClr val="dk1"/>
                      </a:solidFill>
                    </a:defRPr>
                  </a:lvl4pPr>
                  <a:lvl5pPr marL="2055813" indent="-228600" algn="r" rtl="1" eaLnBrk="0" fontAlgn="base" hangingPunct="0">
                    <a:spcBef>
                      <a:spcPct val="20000"/>
                    </a:spcBef>
                    <a:spcAft>
                      <a:spcPct val="0"/>
                    </a:spcAft>
                    <a:buClr>
                      <a:schemeClr val="tx2"/>
                    </a:buClr>
                    <a:buFont typeface="Arial" charset="0"/>
                    <a:buChar char="–"/>
                    <a:defRPr sz="1600">
                      <a:solidFill>
                        <a:schemeClr val="dk1"/>
                      </a:solidFill>
                    </a:defRPr>
                  </a:lvl5pPr>
                  <a:lvl6pPr marL="2513927" indent="-229985" algn="r" rtl="1" fontAlgn="base">
                    <a:spcBef>
                      <a:spcPct val="20000"/>
                    </a:spcBef>
                    <a:spcAft>
                      <a:spcPct val="0"/>
                    </a:spcAft>
                    <a:buClr>
                      <a:schemeClr val="tx2"/>
                    </a:buClr>
                    <a:buFont typeface="Arial" pitchFamily="34" charset="0"/>
                    <a:buChar char="–"/>
                    <a:defRPr sz="1600">
                      <a:solidFill>
                        <a:schemeClr val="dk1"/>
                      </a:solidFill>
                    </a:defRPr>
                  </a:lvl6pPr>
                  <a:lvl7pPr marL="2970718" indent="-229985" algn="r" rtl="1" fontAlgn="base">
                    <a:spcBef>
                      <a:spcPct val="20000"/>
                    </a:spcBef>
                    <a:spcAft>
                      <a:spcPct val="0"/>
                    </a:spcAft>
                    <a:buClr>
                      <a:schemeClr val="tx2"/>
                    </a:buClr>
                    <a:buFont typeface="Arial" pitchFamily="34" charset="0"/>
                    <a:buChar char="–"/>
                    <a:defRPr sz="1600">
                      <a:solidFill>
                        <a:schemeClr val="dk1"/>
                      </a:solidFill>
                    </a:defRPr>
                  </a:lvl7pPr>
                  <a:lvl8pPr marL="3427507" indent="-229985" algn="r" rtl="1" fontAlgn="base">
                    <a:spcBef>
                      <a:spcPct val="20000"/>
                    </a:spcBef>
                    <a:spcAft>
                      <a:spcPct val="0"/>
                    </a:spcAft>
                    <a:buClr>
                      <a:schemeClr val="tx2"/>
                    </a:buClr>
                    <a:buFont typeface="Arial" pitchFamily="34" charset="0"/>
                    <a:buChar char="–"/>
                    <a:defRPr sz="1600">
                      <a:solidFill>
                        <a:schemeClr val="dk1"/>
                      </a:solidFill>
                    </a:defRPr>
                  </a:lvl8pPr>
                  <a:lvl9pPr marL="3884295" indent="-229985" algn="r" rtl="1" fontAlgn="base">
                    <a:spcBef>
                      <a:spcPct val="20000"/>
                    </a:spcBef>
                    <a:spcAft>
                      <a:spcPct val="0"/>
                    </a:spcAft>
                    <a:buClr>
                      <a:schemeClr val="tx2"/>
                    </a:buClr>
                    <a:buFont typeface="Arial" pitchFamily="34" charset="0"/>
                    <a:buChar char="–"/>
                    <a:defRPr sz="1600">
                      <a:solidFill>
                        <a:schemeClr val="dk1"/>
                      </a:solidFill>
                    </a:defRPr>
                  </a:lvl9pPr>
                </a:lstStyle>
                <a:p>
                  <a:pPr marL="0" indent="0" algn="ctr">
                    <a:buNone/>
                    <a:defRPr/>
                  </a:pPr>
                  <a:r>
                    <a:rPr lang="ar-EG" sz="1114" dirty="0">
                      <a:solidFill>
                        <a:srgbClr val="C00000"/>
                      </a:solidFill>
                      <a:cs typeface="Arial" panose="020B0604020202020204" pitchFamily="34" charset="0"/>
                    </a:rPr>
                    <a:t>الموقع الجغرافي المتميز </a:t>
                  </a:r>
                </a:p>
                <a:p>
                  <a:pPr marL="0" indent="0" algn="ctr">
                    <a:buNone/>
                    <a:defRPr/>
                  </a:pPr>
                  <a:r>
                    <a:rPr lang="ar-EG" sz="1114" dirty="0">
                      <a:solidFill>
                        <a:prstClr val="black"/>
                      </a:solidFill>
                      <a:cs typeface="Arial" panose="020B0604020202020204" pitchFamily="34" charset="0"/>
                    </a:rPr>
                    <a:t>للمنطقة بالقرب من القاهرة والجيزة والدلتا</a:t>
                  </a:r>
                </a:p>
              </p:txBody>
            </p:sp>
            <p:sp>
              <p:nvSpPr>
                <p:cNvPr id="74" name="Rectangle 3">
                  <a:extLst>
                    <a:ext uri="{FF2B5EF4-FFF2-40B4-BE49-F238E27FC236}">
                      <a16:creationId xmlns:a16="http://schemas.microsoft.com/office/drawing/2014/main" id="{42F0D64C-4A19-44E1-BE3D-9D1F35D85B37}"/>
                    </a:ext>
                  </a:extLst>
                </p:cNvPr>
                <p:cNvSpPr txBox="1">
                  <a:spLocks noChangeArrowheads="1"/>
                </p:cNvSpPr>
                <p:nvPr/>
              </p:nvSpPr>
              <p:spPr>
                <a:xfrm>
                  <a:off x="8061172" y="2159770"/>
                  <a:ext cx="2140151" cy="1091426"/>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oAutofit/>
                </a:bodyPr>
                <a:lstStyle>
                  <a:defPPr>
                    <a:defRPr lang="en-US"/>
                  </a:defPPr>
                  <a:lvl1pPr marL="341313" indent="-341313" algn="justLow" defTabSz="912813" rtl="1" eaLnBrk="0" fontAlgn="base" hangingPunct="0">
                    <a:spcBef>
                      <a:spcPts val="0"/>
                    </a:spcBef>
                    <a:spcAft>
                      <a:spcPts val="600"/>
                    </a:spcAft>
                    <a:buFont typeface="Wingdings" panose="05000000000000000000" pitchFamily="2" charset="2"/>
                    <a:buChar char="q"/>
                    <a:defRPr sz="1600" b="1">
                      <a:solidFill>
                        <a:schemeClr val="tx1">
                          <a:lumMod val="95000"/>
                          <a:lumOff val="5000"/>
                        </a:schemeClr>
                      </a:solidFill>
                      <a:latin typeface="Times New Roman" panose="02020603050405020304" pitchFamily="18" charset="0"/>
                      <a:cs typeface="Times New Roman" panose="02020603050405020304" pitchFamily="18" charset="0"/>
                    </a:defRPr>
                  </a:lvl1pPr>
                  <a:lvl2pPr marL="455613" indent="-227013" algn="r" rtl="1" eaLnBrk="0" fontAlgn="base" hangingPunct="0">
                    <a:spcBef>
                      <a:spcPct val="20000"/>
                    </a:spcBef>
                    <a:spcAft>
                      <a:spcPct val="0"/>
                    </a:spcAft>
                    <a:buClr>
                      <a:schemeClr val="tx2"/>
                    </a:buClr>
                    <a:buChar char="•"/>
                    <a:defRPr sz="1600">
                      <a:solidFill>
                        <a:schemeClr val="dk1"/>
                      </a:solidFill>
                    </a:defRPr>
                  </a:lvl2pPr>
                  <a:lvl3pPr marL="912813" indent="-227013" algn="r" rtl="1" eaLnBrk="0" fontAlgn="base" hangingPunct="0">
                    <a:spcBef>
                      <a:spcPct val="20000"/>
                    </a:spcBef>
                    <a:spcAft>
                      <a:spcPct val="0"/>
                    </a:spcAft>
                    <a:buClr>
                      <a:schemeClr val="tx2"/>
                    </a:buClr>
                    <a:buFont typeface="Arial" charset="0"/>
                    <a:buChar char="–"/>
                    <a:defRPr sz="1600">
                      <a:solidFill>
                        <a:schemeClr val="dk1"/>
                      </a:solidFill>
                    </a:defRPr>
                  </a:lvl3pPr>
                  <a:lvl4pPr marL="1374775" indent="-231775" algn="r" rtl="1" eaLnBrk="0" fontAlgn="base" hangingPunct="0">
                    <a:spcBef>
                      <a:spcPct val="20000"/>
                    </a:spcBef>
                    <a:spcAft>
                      <a:spcPct val="0"/>
                    </a:spcAft>
                    <a:buClr>
                      <a:schemeClr val="tx2"/>
                    </a:buClr>
                    <a:buFont typeface="Arial" charset="0"/>
                    <a:buChar char="–"/>
                    <a:defRPr sz="1600">
                      <a:solidFill>
                        <a:schemeClr val="dk1"/>
                      </a:solidFill>
                    </a:defRPr>
                  </a:lvl4pPr>
                  <a:lvl5pPr marL="2055813" indent="-228600" algn="r" rtl="1" eaLnBrk="0" fontAlgn="base" hangingPunct="0">
                    <a:spcBef>
                      <a:spcPct val="20000"/>
                    </a:spcBef>
                    <a:spcAft>
                      <a:spcPct val="0"/>
                    </a:spcAft>
                    <a:buClr>
                      <a:schemeClr val="tx2"/>
                    </a:buClr>
                    <a:buFont typeface="Arial" charset="0"/>
                    <a:buChar char="–"/>
                    <a:defRPr sz="1600">
                      <a:solidFill>
                        <a:schemeClr val="dk1"/>
                      </a:solidFill>
                    </a:defRPr>
                  </a:lvl5pPr>
                  <a:lvl6pPr marL="2513927" indent="-229985" algn="r" rtl="1" fontAlgn="base">
                    <a:spcBef>
                      <a:spcPct val="20000"/>
                    </a:spcBef>
                    <a:spcAft>
                      <a:spcPct val="0"/>
                    </a:spcAft>
                    <a:buClr>
                      <a:schemeClr val="tx2"/>
                    </a:buClr>
                    <a:buFont typeface="Arial" pitchFamily="34" charset="0"/>
                    <a:buChar char="–"/>
                    <a:defRPr sz="1600">
                      <a:solidFill>
                        <a:schemeClr val="dk1"/>
                      </a:solidFill>
                    </a:defRPr>
                  </a:lvl6pPr>
                  <a:lvl7pPr marL="2970718" indent="-229985" algn="r" rtl="1" fontAlgn="base">
                    <a:spcBef>
                      <a:spcPct val="20000"/>
                    </a:spcBef>
                    <a:spcAft>
                      <a:spcPct val="0"/>
                    </a:spcAft>
                    <a:buClr>
                      <a:schemeClr val="tx2"/>
                    </a:buClr>
                    <a:buFont typeface="Arial" pitchFamily="34" charset="0"/>
                    <a:buChar char="–"/>
                    <a:defRPr sz="1600">
                      <a:solidFill>
                        <a:schemeClr val="dk1"/>
                      </a:solidFill>
                    </a:defRPr>
                  </a:lvl7pPr>
                  <a:lvl8pPr marL="3427507" indent="-229985" algn="r" rtl="1" fontAlgn="base">
                    <a:spcBef>
                      <a:spcPct val="20000"/>
                    </a:spcBef>
                    <a:spcAft>
                      <a:spcPct val="0"/>
                    </a:spcAft>
                    <a:buClr>
                      <a:schemeClr val="tx2"/>
                    </a:buClr>
                    <a:buFont typeface="Arial" pitchFamily="34" charset="0"/>
                    <a:buChar char="–"/>
                    <a:defRPr sz="1600">
                      <a:solidFill>
                        <a:schemeClr val="dk1"/>
                      </a:solidFill>
                    </a:defRPr>
                  </a:lvl8pPr>
                  <a:lvl9pPr marL="3884295" indent="-229985" algn="r" rtl="1" fontAlgn="base">
                    <a:spcBef>
                      <a:spcPct val="20000"/>
                    </a:spcBef>
                    <a:spcAft>
                      <a:spcPct val="0"/>
                    </a:spcAft>
                    <a:buClr>
                      <a:schemeClr val="tx2"/>
                    </a:buClr>
                    <a:buFont typeface="Arial" pitchFamily="34" charset="0"/>
                    <a:buChar char="–"/>
                    <a:defRPr sz="1600">
                      <a:solidFill>
                        <a:schemeClr val="dk1"/>
                      </a:solidFill>
                    </a:defRPr>
                  </a:lvl9pPr>
                </a:lstStyle>
                <a:p>
                  <a:pPr marL="0" indent="0" algn="ctr">
                    <a:buNone/>
                    <a:defRPr/>
                  </a:pPr>
                  <a:r>
                    <a:rPr lang="ar-EG" sz="1114" dirty="0">
                      <a:solidFill>
                        <a:srgbClr val="C00000"/>
                      </a:solidFill>
                      <a:cs typeface="Arial" panose="020B0604020202020204" pitchFamily="34" charset="0"/>
                    </a:rPr>
                    <a:t>ارتفاع الاتصالية وربط</a:t>
                  </a:r>
                </a:p>
                <a:p>
                  <a:pPr marL="0" indent="0" algn="ctr">
                    <a:buNone/>
                    <a:defRPr/>
                  </a:pPr>
                  <a:r>
                    <a:rPr lang="ar-EG" sz="1114" dirty="0">
                      <a:solidFill>
                        <a:prstClr val="black"/>
                      </a:solidFill>
                      <a:cs typeface="Arial" panose="020B0604020202020204" pitchFamily="34" charset="0"/>
                    </a:rPr>
                    <a:t>المنطقة بمحاور الحركةالإقليمية</a:t>
                  </a:r>
                </a:p>
                <a:p>
                  <a:pPr marL="0" indent="0" algn="ctr">
                    <a:buNone/>
                    <a:defRPr/>
                  </a:pPr>
                  <a:r>
                    <a:rPr lang="ar-EG" sz="1114" dirty="0">
                      <a:solidFill>
                        <a:prstClr val="black"/>
                      </a:solidFill>
                      <a:cs typeface="Arial" panose="020B0604020202020204" pitchFamily="34" charset="0"/>
                    </a:rPr>
                    <a:t>والمحلية</a:t>
                  </a:r>
                </a:p>
              </p:txBody>
            </p:sp>
            <p:sp>
              <p:nvSpPr>
                <p:cNvPr id="75" name="Rectangle 3">
                  <a:extLst>
                    <a:ext uri="{FF2B5EF4-FFF2-40B4-BE49-F238E27FC236}">
                      <a16:creationId xmlns:a16="http://schemas.microsoft.com/office/drawing/2014/main" id="{BE829E62-654E-4C2F-81A9-12534AC1D869}"/>
                    </a:ext>
                  </a:extLst>
                </p:cNvPr>
                <p:cNvSpPr txBox="1">
                  <a:spLocks noChangeArrowheads="1"/>
                </p:cNvSpPr>
                <p:nvPr/>
              </p:nvSpPr>
              <p:spPr>
                <a:xfrm>
                  <a:off x="5895872" y="2256851"/>
                  <a:ext cx="2420677" cy="1091426"/>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oAutofit/>
                </a:bodyPr>
                <a:lstStyle>
                  <a:defPPr>
                    <a:defRPr lang="en-US"/>
                  </a:defPPr>
                  <a:lvl1pPr marL="341313" indent="-341313" algn="justLow" defTabSz="912813" rtl="1" eaLnBrk="0" fontAlgn="base" hangingPunct="0">
                    <a:spcBef>
                      <a:spcPts val="0"/>
                    </a:spcBef>
                    <a:spcAft>
                      <a:spcPts val="600"/>
                    </a:spcAft>
                    <a:buFont typeface="Wingdings" panose="05000000000000000000" pitchFamily="2" charset="2"/>
                    <a:buChar char="q"/>
                    <a:defRPr sz="1600" b="1">
                      <a:solidFill>
                        <a:schemeClr val="tx1">
                          <a:lumMod val="95000"/>
                          <a:lumOff val="5000"/>
                        </a:schemeClr>
                      </a:solidFill>
                      <a:latin typeface="Times New Roman" panose="02020603050405020304" pitchFamily="18" charset="0"/>
                      <a:cs typeface="Times New Roman" panose="02020603050405020304" pitchFamily="18" charset="0"/>
                    </a:defRPr>
                  </a:lvl1pPr>
                  <a:lvl2pPr marL="455613" indent="-227013" algn="r" rtl="1" eaLnBrk="0" fontAlgn="base" hangingPunct="0">
                    <a:spcBef>
                      <a:spcPct val="20000"/>
                    </a:spcBef>
                    <a:spcAft>
                      <a:spcPct val="0"/>
                    </a:spcAft>
                    <a:buClr>
                      <a:schemeClr val="tx2"/>
                    </a:buClr>
                    <a:buChar char="•"/>
                    <a:defRPr sz="1600">
                      <a:solidFill>
                        <a:schemeClr val="dk1"/>
                      </a:solidFill>
                    </a:defRPr>
                  </a:lvl2pPr>
                  <a:lvl3pPr marL="912813" indent="-227013" algn="r" rtl="1" eaLnBrk="0" fontAlgn="base" hangingPunct="0">
                    <a:spcBef>
                      <a:spcPct val="20000"/>
                    </a:spcBef>
                    <a:spcAft>
                      <a:spcPct val="0"/>
                    </a:spcAft>
                    <a:buClr>
                      <a:schemeClr val="tx2"/>
                    </a:buClr>
                    <a:buFont typeface="Arial" charset="0"/>
                    <a:buChar char="–"/>
                    <a:defRPr sz="1600">
                      <a:solidFill>
                        <a:schemeClr val="dk1"/>
                      </a:solidFill>
                    </a:defRPr>
                  </a:lvl3pPr>
                  <a:lvl4pPr marL="1374775" indent="-231775" algn="r" rtl="1" eaLnBrk="0" fontAlgn="base" hangingPunct="0">
                    <a:spcBef>
                      <a:spcPct val="20000"/>
                    </a:spcBef>
                    <a:spcAft>
                      <a:spcPct val="0"/>
                    </a:spcAft>
                    <a:buClr>
                      <a:schemeClr val="tx2"/>
                    </a:buClr>
                    <a:buFont typeface="Arial" charset="0"/>
                    <a:buChar char="–"/>
                    <a:defRPr sz="1600">
                      <a:solidFill>
                        <a:schemeClr val="dk1"/>
                      </a:solidFill>
                    </a:defRPr>
                  </a:lvl4pPr>
                  <a:lvl5pPr marL="2055813" indent="-228600" algn="r" rtl="1" eaLnBrk="0" fontAlgn="base" hangingPunct="0">
                    <a:spcBef>
                      <a:spcPct val="20000"/>
                    </a:spcBef>
                    <a:spcAft>
                      <a:spcPct val="0"/>
                    </a:spcAft>
                    <a:buClr>
                      <a:schemeClr val="tx2"/>
                    </a:buClr>
                    <a:buFont typeface="Arial" charset="0"/>
                    <a:buChar char="–"/>
                    <a:defRPr sz="1600">
                      <a:solidFill>
                        <a:schemeClr val="dk1"/>
                      </a:solidFill>
                    </a:defRPr>
                  </a:lvl5pPr>
                  <a:lvl6pPr marL="2513927" indent="-229985" algn="r" rtl="1" fontAlgn="base">
                    <a:spcBef>
                      <a:spcPct val="20000"/>
                    </a:spcBef>
                    <a:spcAft>
                      <a:spcPct val="0"/>
                    </a:spcAft>
                    <a:buClr>
                      <a:schemeClr val="tx2"/>
                    </a:buClr>
                    <a:buFont typeface="Arial" pitchFamily="34" charset="0"/>
                    <a:buChar char="–"/>
                    <a:defRPr sz="1600">
                      <a:solidFill>
                        <a:schemeClr val="dk1"/>
                      </a:solidFill>
                    </a:defRPr>
                  </a:lvl6pPr>
                  <a:lvl7pPr marL="2970718" indent="-229985" algn="r" rtl="1" fontAlgn="base">
                    <a:spcBef>
                      <a:spcPct val="20000"/>
                    </a:spcBef>
                    <a:spcAft>
                      <a:spcPct val="0"/>
                    </a:spcAft>
                    <a:buClr>
                      <a:schemeClr val="tx2"/>
                    </a:buClr>
                    <a:buFont typeface="Arial" pitchFamily="34" charset="0"/>
                    <a:buChar char="–"/>
                    <a:defRPr sz="1600">
                      <a:solidFill>
                        <a:schemeClr val="dk1"/>
                      </a:solidFill>
                    </a:defRPr>
                  </a:lvl7pPr>
                  <a:lvl8pPr marL="3427507" indent="-229985" algn="r" rtl="1" fontAlgn="base">
                    <a:spcBef>
                      <a:spcPct val="20000"/>
                    </a:spcBef>
                    <a:spcAft>
                      <a:spcPct val="0"/>
                    </a:spcAft>
                    <a:buClr>
                      <a:schemeClr val="tx2"/>
                    </a:buClr>
                    <a:buFont typeface="Arial" pitchFamily="34" charset="0"/>
                    <a:buChar char="–"/>
                    <a:defRPr sz="1600">
                      <a:solidFill>
                        <a:schemeClr val="dk1"/>
                      </a:solidFill>
                    </a:defRPr>
                  </a:lvl8pPr>
                  <a:lvl9pPr marL="3884295" indent="-229985" algn="r" rtl="1" fontAlgn="base">
                    <a:spcBef>
                      <a:spcPct val="20000"/>
                    </a:spcBef>
                    <a:spcAft>
                      <a:spcPct val="0"/>
                    </a:spcAft>
                    <a:buClr>
                      <a:schemeClr val="tx2"/>
                    </a:buClr>
                    <a:buFont typeface="Arial" pitchFamily="34" charset="0"/>
                    <a:buChar char="–"/>
                    <a:defRPr sz="1600">
                      <a:solidFill>
                        <a:schemeClr val="dk1"/>
                      </a:solidFill>
                    </a:defRPr>
                  </a:lvl9pPr>
                </a:lstStyle>
                <a:p>
                  <a:pPr marL="0" indent="0" algn="ctr">
                    <a:spcAft>
                      <a:spcPts val="0"/>
                    </a:spcAft>
                    <a:buNone/>
                    <a:defRPr/>
                  </a:pPr>
                  <a:r>
                    <a:rPr lang="ar-EG" sz="1114" dirty="0">
                      <a:solidFill>
                        <a:srgbClr val="C00000"/>
                      </a:solidFill>
                      <a:cs typeface="Arial" panose="020B0604020202020204" pitchFamily="34" charset="0"/>
                    </a:rPr>
                    <a:t>توافر نحو (74.7 فدان) أراضي فضاء </a:t>
                  </a:r>
                </a:p>
                <a:p>
                  <a:pPr marL="0" indent="0" algn="ctr">
                    <a:spcAft>
                      <a:spcPts val="0"/>
                    </a:spcAft>
                    <a:buNone/>
                    <a:defRPr/>
                  </a:pPr>
                  <a:r>
                    <a:rPr lang="ar-EG" sz="1114" dirty="0">
                      <a:solidFill>
                        <a:prstClr val="black"/>
                      </a:solidFill>
                      <a:cs typeface="Arial" panose="020B0604020202020204" pitchFamily="34" charset="0"/>
                    </a:rPr>
                    <a:t>يمكن استغلالها في خطط التطوير</a:t>
                  </a:r>
                </a:p>
              </p:txBody>
            </p:sp>
            <p:sp>
              <p:nvSpPr>
                <p:cNvPr id="76" name="Rectangle 75">
                  <a:extLst>
                    <a:ext uri="{FF2B5EF4-FFF2-40B4-BE49-F238E27FC236}">
                      <a16:creationId xmlns:a16="http://schemas.microsoft.com/office/drawing/2014/main" id="{7F39A470-62A6-43A5-B5A0-F0D07F5BAC46}"/>
                    </a:ext>
                  </a:extLst>
                </p:cNvPr>
                <p:cNvSpPr/>
                <p:nvPr/>
              </p:nvSpPr>
              <p:spPr>
                <a:xfrm>
                  <a:off x="4220575" y="470056"/>
                  <a:ext cx="1589414" cy="1782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727314">
                    <a:defRPr/>
                  </a:pPr>
                  <a:endParaRPr lang="ar-EG" sz="1432">
                    <a:solidFill>
                      <a:prstClr val="white"/>
                    </a:solidFill>
                    <a:latin typeface="Calibri"/>
                    <a:cs typeface="Arial" panose="020B0604020202020204" pitchFamily="34" charset="0"/>
                  </a:endParaRPr>
                </a:p>
              </p:txBody>
            </p:sp>
            <p:sp>
              <p:nvSpPr>
                <p:cNvPr id="77" name="Rectangle 76">
                  <a:extLst>
                    <a:ext uri="{FF2B5EF4-FFF2-40B4-BE49-F238E27FC236}">
                      <a16:creationId xmlns:a16="http://schemas.microsoft.com/office/drawing/2014/main" id="{0C3C72AA-5AFC-436B-9214-21054AFFEE67}"/>
                    </a:ext>
                  </a:extLst>
                </p:cNvPr>
                <p:cNvSpPr/>
                <p:nvPr/>
              </p:nvSpPr>
              <p:spPr>
                <a:xfrm>
                  <a:off x="6228432" y="484212"/>
                  <a:ext cx="1589414" cy="1782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727314">
                    <a:defRPr/>
                  </a:pPr>
                  <a:endParaRPr lang="ar-EG" sz="1432">
                    <a:solidFill>
                      <a:prstClr val="white"/>
                    </a:solidFill>
                    <a:latin typeface="Calibri"/>
                    <a:cs typeface="Arial" panose="020B0604020202020204" pitchFamily="34" charset="0"/>
                  </a:endParaRPr>
                </a:p>
              </p:txBody>
            </p:sp>
            <p:sp>
              <p:nvSpPr>
                <p:cNvPr id="78" name="Rectangle 77">
                  <a:extLst>
                    <a:ext uri="{FF2B5EF4-FFF2-40B4-BE49-F238E27FC236}">
                      <a16:creationId xmlns:a16="http://schemas.microsoft.com/office/drawing/2014/main" id="{66935755-7A34-4514-8DAA-96D5768657FA}"/>
                    </a:ext>
                  </a:extLst>
                </p:cNvPr>
                <p:cNvSpPr/>
                <p:nvPr/>
              </p:nvSpPr>
              <p:spPr>
                <a:xfrm>
                  <a:off x="8279781" y="455787"/>
                  <a:ext cx="1589414" cy="1782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727314">
                    <a:defRPr/>
                  </a:pPr>
                  <a:endParaRPr lang="ar-EG" sz="1432">
                    <a:solidFill>
                      <a:prstClr val="white"/>
                    </a:solidFill>
                    <a:latin typeface="Calibri"/>
                    <a:cs typeface="Arial" panose="020B0604020202020204" pitchFamily="34" charset="0"/>
                  </a:endParaRPr>
                </a:p>
              </p:txBody>
            </p:sp>
            <p:sp>
              <p:nvSpPr>
                <p:cNvPr id="79" name="Rectangle 78">
                  <a:extLst>
                    <a:ext uri="{FF2B5EF4-FFF2-40B4-BE49-F238E27FC236}">
                      <a16:creationId xmlns:a16="http://schemas.microsoft.com/office/drawing/2014/main" id="{D349D431-907D-4AAD-B598-6F5237F6BFA3}"/>
                    </a:ext>
                  </a:extLst>
                </p:cNvPr>
                <p:cNvSpPr/>
                <p:nvPr/>
              </p:nvSpPr>
              <p:spPr>
                <a:xfrm>
                  <a:off x="10354395" y="549217"/>
                  <a:ext cx="1589414" cy="1689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727314">
                    <a:defRPr/>
                  </a:pPr>
                  <a:endParaRPr lang="ar-EG" sz="1432">
                    <a:solidFill>
                      <a:prstClr val="white"/>
                    </a:solidFill>
                    <a:latin typeface="Calibri"/>
                    <a:cs typeface="Arial" panose="020B0604020202020204" pitchFamily="34" charset="0"/>
                  </a:endParaRPr>
                </a:p>
              </p:txBody>
            </p:sp>
            <p:pic>
              <p:nvPicPr>
                <p:cNvPr id="80" name="Picture 20">
                  <a:extLst>
                    <a:ext uri="{FF2B5EF4-FFF2-40B4-BE49-F238E27FC236}">
                      <a16:creationId xmlns:a16="http://schemas.microsoft.com/office/drawing/2014/main" id="{54A1B5B9-6603-4FE1-B8CD-3F83271F44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0092" y="864516"/>
                  <a:ext cx="1069837" cy="106983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2" descr="Linked Road Line Icon - IconBunny">
                  <a:extLst>
                    <a:ext uri="{FF2B5EF4-FFF2-40B4-BE49-F238E27FC236}">
                      <a16:creationId xmlns:a16="http://schemas.microsoft.com/office/drawing/2014/main" id="{159F2CFD-DC51-45F1-A0DC-AC08B3CAD55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2028" t="11190" r="8945" b="9528"/>
                <a:stretch/>
              </p:blipFill>
              <p:spPr bwMode="auto">
                <a:xfrm>
                  <a:off x="8316551" y="844431"/>
                  <a:ext cx="1234688" cy="123867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4" descr="vacant land Icon - Download vacant land Icon 498505 | Noun Project">
                  <a:extLst>
                    <a:ext uri="{FF2B5EF4-FFF2-40B4-BE49-F238E27FC236}">
                      <a16:creationId xmlns:a16="http://schemas.microsoft.com/office/drawing/2014/main" id="{3B05981B-66E9-4427-B591-891D5848DF4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60058" y="727935"/>
                  <a:ext cx="1257107" cy="125710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4" name="Rectangle 3">
              <a:extLst>
                <a:ext uri="{FF2B5EF4-FFF2-40B4-BE49-F238E27FC236}">
                  <a16:creationId xmlns:a16="http://schemas.microsoft.com/office/drawing/2014/main" id="{CD2B778B-D41E-43C4-8FF7-7DB2508DB41A}"/>
                </a:ext>
              </a:extLst>
            </p:cNvPr>
            <p:cNvSpPr txBox="1">
              <a:spLocks noChangeArrowheads="1"/>
            </p:cNvSpPr>
            <p:nvPr/>
          </p:nvSpPr>
          <p:spPr>
            <a:xfrm>
              <a:off x="3905669" y="2428859"/>
              <a:ext cx="1995195" cy="87865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oAutofit/>
            </a:bodyPr>
            <a:lstStyle>
              <a:defPPr>
                <a:defRPr lang="en-US"/>
              </a:defPPr>
              <a:lvl1pPr marL="341313" indent="-341313" algn="justLow" defTabSz="912813" rtl="1" eaLnBrk="0" fontAlgn="base" hangingPunct="0">
                <a:spcBef>
                  <a:spcPts val="0"/>
                </a:spcBef>
                <a:spcAft>
                  <a:spcPts val="600"/>
                </a:spcAft>
                <a:buFont typeface="Wingdings" panose="05000000000000000000" pitchFamily="2" charset="2"/>
                <a:buChar char="q"/>
                <a:defRPr sz="1600" b="1">
                  <a:solidFill>
                    <a:schemeClr val="tx1">
                      <a:lumMod val="95000"/>
                      <a:lumOff val="5000"/>
                    </a:schemeClr>
                  </a:solidFill>
                  <a:latin typeface="Times New Roman" panose="02020603050405020304" pitchFamily="18" charset="0"/>
                  <a:cs typeface="Times New Roman" panose="02020603050405020304" pitchFamily="18" charset="0"/>
                </a:defRPr>
              </a:lvl1pPr>
              <a:lvl2pPr marL="455613" indent="-227013" algn="r" rtl="1" eaLnBrk="0" fontAlgn="base" hangingPunct="0">
                <a:spcBef>
                  <a:spcPct val="20000"/>
                </a:spcBef>
                <a:spcAft>
                  <a:spcPct val="0"/>
                </a:spcAft>
                <a:buClr>
                  <a:schemeClr val="tx2"/>
                </a:buClr>
                <a:buChar char="•"/>
                <a:defRPr sz="1600">
                  <a:solidFill>
                    <a:schemeClr val="dk1"/>
                  </a:solidFill>
                </a:defRPr>
              </a:lvl2pPr>
              <a:lvl3pPr marL="912813" indent="-227013" algn="r" rtl="1" eaLnBrk="0" fontAlgn="base" hangingPunct="0">
                <a:spcBef>
                  <a:spcPct val="20000"/>
                </a:spcBef>
                <a:spcAft>
                  <a:spcPct val="0"/>
                </a:spcAft>
                <a:buClr>
                  <a:schemeClr val="tx2"/>
                </a:buClr>
                <a:buFont typeface="Arial" charset="0"/>
                <a:buChar char="–"/>
                <a:defRPr sz="1600">
                  <a:solidFill>
                    <a:schemeClr val="dk1"/>
                  </a:solidFill>
                </a:defRPr>
              </a:lvl3pPr>
              <a:lvl4pPr marL="1374775" indent="-231775" algn="r" rtl="1" eaLnBrk="0" fontAlgn="base" hangingPunct="0">
                <a:spcBef>
                  <a:spcPct val="20000"/>
                </a:spcBef>
                <a:spcAft>
                  <a:spcPct val="0"/>
                </a:spcAft>
                <a:buClr>
                  <a:schemeClr val="tx2"/>
                </a:buClr>
                <a:buFont typeface="Arial" charset="0"/>
                <a:buChar char="–"/>
                <a:defRPr sz="1600">
                  <a:solidFill>
                    <a:schemeClr val="dk1"/>
                  </a:solidFill>
                </a:defRPr>
              </a:lvl4pPr>
              <a:lvl5pPr marL="2055813" indent="-228600" algn="r" rtl="1" eaLnBrk="0" fontAlgn="base" hangingPunct="0">
                <a:spcBef>
                  <a:spcPct val="20000"/>
                </a:spcBef>
                <a:spcAft>
                  <a:spcPct val="0"/>
                </a:spcAft>
                <a:buClr>
                  <a:schemeClr val="tx2"/>
                </a:buClr>
                <a:buFont typeface="Arial" charset="0"/>
                <a:buChar char="–"/>
                <a:defRPr sz="1600">
                  <a:solidFill>
                    <a:schemeClr val="dk1"/>
                  </a:solidFill>
                </a:defRPr>
              </a:lvl5pPr>
              <a:lvl6pPr marL="2513927" indent="-229985" algn="r" rtl="1" fontAlgn="base">
                <a:spcBef>
                  <a:spcPct val="20000"/>
                </a:spcBef>
                <a:spcAft>
                  <a:spcPct val="0"/>
                </a:spcAft>
                <a:buClr>
                  <a:schemeClr val="tx2"/>
                </a:buClr>
                <a:buFont typeface="Arial" pitchFamily="34" charset="0"/>
                <a:buChar char="–"/>
                <a:defRPr sz="1600">
                  <a:solidFill>
                    <a:schemeClr val="dk1"/>
                  </a:solidFill>
                </a:defRPr>
              </a:lvl6pPr>
              <a:lvl7pPr marL="2970718" indent="-229985" algn="r" rtl="1" fontAlgn="base">
                <a:spcBef>
                  <a:spcPct val="20000"/>
                </a:spcBef>
                <a:spcAft>
                  <a:spcPct val="0"/>
                </a:spcAft>
                <a:buClr>
                  <a:schemeClr val="tx2"/>
                </a:buClr>
                <a:buFont typeface="Arial" pitchFamily="34" charset="0"/>
                <a:buChar char="–"/>
                <a:defRPr sz="1600">
                  <a:solidFill>
                    <a:schemeClr val="dk1"/>
                  </a:solidFill>
                </a:defRPr>
              </a:lvl7pPr>
              <a:lvl8pPr marL="3427507" indent="-229985" algn="r" rtl="1" fontAlgn="base">
                <a:spcBef>
                  <a:spcPct val="20000"/>
                </a:spcBef>
                <a:spcAft>
                  <a:spcPct val="0"/>
                </a:spcAft>
                <a:buClr>
                  <a:schemeClr val="tx2"/>
                </a:buClr>
                <a:buFont typeface="Arial" pitchFamily="34" charset="0"/>
                <a:buChar char="–"/>
                <a:defRPr sz="1600">
                  <a:solidFill>
                    <a:schemeClr val="dk1"/>
                  </a:solidFill>
                </a:defRPr>
              </a:lvl8pPr>
              <a:lvl9pPr marL="3884295" indent="-229985" algn="r" rtl="1" fontAlgn="base">
                <a:spcBef>
                  <a:spcPct val="20000"/>
                </a:spcBef>
                <a:spcAft>
                  <a:spcPct val="0"/>
                </a:spcAft>
                <a:buClr>
                  <a:schemeClr val="tx2"/>
                </a:buClr>
                <a:buFont typeface="Arial" pitchFamily="34" charset="0"/>
                <a:buChar char="–"/>
                <a:defRPr sz="1600">
                  <a:solidFill>
                    <a:schemeClr val="dk1"/>
                  </a:solidFill>
                </a:defRPr>
              </a:lvl9pPr>
            </a:lstStyle>
            <a:p>
              <a:pPr marL="0" indent="0" algn="ctr">
                <a:buNone/>
                <a:defRPr/>
              </a:pPr>
              <a:r>
                <a:rPr lang="ar-EG" sz="1114" dirty="0">
                  <a:solidFill>
                    <a:srgbClr val="C00000"/>
                  </a:solidFill>
                  <a:cs typeface="Arial" panose="020B0604020202020204" pitchFamily="34" charset="0"/>
                </a:rPr>
                <a:t>وجود أراضي زراعية (67.8 فدان)  </a:t>
              </a:r>
            </a:p>
            <a:p>
              <a:pPr marL="0" indent="0" algn="ctr">
                <a:buNone/>
                <a:defRPr/>
              </a:pPr>
              <a:r>
                <a:rPr lang="ar-EG" sz="1114" dirty="0">
                  <a:solidFill>
                    <a:prstClr val="black"/>
                  </a:solidFill>
                  <a:cs typeface="Arial" panose="020B0604020202020204" pitchFamily="34" charset="0"/>
                </a:rPr>
                <a:t>تمثل امتداد ومتنفس صناعي للمنطقة</a:t>
              </a:r>
            </a:p>
          </p:txBody>
        </p:sp>
        <p:sp>
          <p:nvSpPr>
            <p:cNvPr id="65" name="Rectangle 3">
              <a:extLst>
                <a:ext uri="{FF2B5EF4-FFF2-40B4-BE49-F238E27FC236}">
                  <a16:creationId xmlns:a16="http://schemas.microsoft.com/office/drawing/2014/main" id="{15E71E91-5AA2-4583-93BE-12960B62876F}"/>
                </a:ext>
              </a:extLst>
            </p:cNvPr>
            <p:cNvSpPr txBox="1">
              <a:spLocks noChangeArrowheads="1"/>
            </p:cNvSpPr>
            <p:nvPr/>
          </p:nvSpPr>
          <p:spPr>
            <a:xfrm>
              <a:off x="2368626" y="2470057"/>
              <a:ext cx="1713180" cy="87865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oAutofit/>
            </a:bodyPr>
            <a:lstStyle>
              <a:defPPr>
                <a:defRPr lang="en-US"/>
              </a:defPPr>
              <a:lvl1pPr marL="341313" indent="-341313" algn="justLow" defTabSz="912813" rtl="1" eaLnBrk="0" fontAlgn="base" hangingPunct="0">
                <a:spcBef>
                  <a:spcPts val="0"/>
                </a:spcBef>
                <a:spcAft>
                  <a:spcPts val="600"/>
                </a:spcAft>
                <a:buFont typeface="Wingdings" panose="05000000000000000000" pitchFamily="2" charset="2"/>
                <a:buChar char="q"/>
                <a:defRPr sz="1600" b="1">
                  <a:solidFill>
                    <a:schemeClr val="tx1">
                      <a:lumMod val="95000"/>
                      <a:lumOff val="5000"/>
                    </a:schemeClr>
                  </a:solidFill>
                  <a:latin typeface="Times New Roman" panose="02020603050405020304" pitchFamily="18" charset="0"/>
                  <a:cs typeface="Times New Roman" panose="02020603050405020304" pitchFamily="18" charset="0"/>
                </a:defRPr>
              </a:lvl1pPr>
              <a:lvl2pPr marL="455613" indent="-227013" algn="r" rtl="1" eaLnBrk="0" fontAlgn="base" hangingPunct="0">
                <a:spcBef>
                  <a:spcPct val="20000"/>
                </a:spcBef>
                <a:spcAft>
                  <a:spcPct val="0"/>
                </a:spcAft>
                <a:buClr>
                  <a:schemeClr val="tx2"/>
                </a:buClr>
                <a:buChar char="•"/>
                <a:defRPr sz="1600">
                  <a:solidFill>
                    <a:schemeClr val="dk1"/>
                  </a:solidFill>
                </a:defRPr>
              </a:lvl2pPr>
              <a:lvl3pPr marL="912813" indent="-227013" algn="r" rtl="1" eaLnBrk="0" fontAlgn="base" hangingPunct="0">
                <a:spcBef>
                  <a:spcPct val="20000"/>
                </a:spcBef>
                <a:spcAft>
                  <a:spcPct val="0"/>
                </a:spcAft>
                <a:buClr>
                  <a:schemeClr val="tx2"/>
                </a:buClr>
                <a:buFont typeface="Arial" charset="0"/>
                <a:buChar char="–"/>
                <a:defRPr sz="1600">
                  <a:solidFill>
                    <a:schemeClr val="dk1"/>
                  </a:solidFill>
                </a:defRPr>
              </a:lvl3pPr>
              <a:lvl4pPr marL="1374775" indent="-231775" algn="r" rtl="1" eaLnBrk="0" fontAlgn="base" hangingPunct="0">
                <a:spcBef>
                  <a:spcPct val="20000"/>
                </a:spcBef>
                <a:spcAft>
                  <a:spcPct val="0"/>
                </a:spcAft>
                <a:buClr>
                  <a:schemeClr val="tx2"/>
                </a:buClr>
                <a:buFont typeface="Arial" charset="0"/>
                <a:buChar char="–"/>
                <a:defRPr sz="1600">
                  <a:solidFill>
                    <a:schemeClr val="dk1"/>
                  </a:solidFill>
                </a:defRPr>
              </a:lvl4pPr>
              <a:lvl5pPr marL="2055813" indent="-228600" algn="r" rtl="1" eaLnBrk="0" fontAlgn="base" hangingPunct="0">
                <a:spcBef>
                  <a:spcPct val="20000"/>
                </a:spcBef>
                <a:spcAft>
                  <a:spcPct val="0"/>
                </a:spcAft>
                <a:buClr>
                  <a:schemeClr val="tx2"/>
                </a:buClr>
                <a:buFont typeface="Arial" charset="0"/>
                <a:buChar char="–"/>
                <a:defRPr sz="1600">
                  <a:solidFill>
                    <a:schemeClr val="dk1"/>
                  </a:solidFill>
                </a:defRPr>
              </a:lvl5pPr>
              <a:lvl6pPr marL="2513927" indent="-229985" algn="r" rtl="1" fontAlgn="base">
                <a:spcBef>
                  <a:spcPct val="20000"/>
                </a:spcBef>
                <a:spcAft>
                  <a:spcPct val="0"/>
                </a:spcAft>
                <a:buClr>
                  <a:schemeClr val="tx2"/>
                </a:buClr>
                <a:buFont typeface="Arial" pitchFamily="34" charset="0"/>
                <a:buChar char="–"/>
                <a:defRPr sz="1600">
                  <a:solidFill>
                    <a:schemeClr val="dk1"/>
                  </a:solidFill>
                </a:defRPr>
              </a:lvl6pPr>
              <a:lvl7pPr marL="2970718" indent="-229985" algn="r" rtl="1" fontAlgn="base">
                <a:spcBef>
                  <a:spcPct val="20000"/>
                </a:spcBef>
                <a:spcAft>
                  <a:spcPct val="0"/>
                </a:spcAft>
                <a:buClr>
                  <a:schemeClr val="tx2"/>
                </a:buClr>
                <a:buFont typeface="Arial" pitchFamily="34" charset="0"/>
                <a:buChar char="–"/>
                <a:defRPr sz="1600">
                  <a:solidFill>
                    <a:schemeClr val="dk1"/>
                  </a:solidFill>
                </a:defRPr>
              </a:lvl7pPr>
              <a:lvl8pPr marL="3427507" indent="-229985" algn="r" rtl="1" fontAlgn="base">
                <a:spcBef>
                  <a:spcPct val="20000"/>
                </a:spcBef>
                <a:spcAft>
                  <a:spcPct val="0"/>
                </a:spcAft>
                <a:buClr>
                  <a:schemeClr val="tx2"/>
                </a:buClr>
                <a:buFont typeface="Arial" pitchFamily="34" charset="0"/>
                <a:buChar char="–"/>
                <a:defRPr sz="1600">
                  <a:solidFill>
                    <a:schemeClr val="dk1"/>
                  </a:solidFill>
                </a:defRPr>
              </a:lvl8pPr>
              <a:lvl9pPr marL="3884295" indent="-229985" algn="r" rtl="1" fontAlgn="base">
                <a:spcBef>
                  <a:spcPct val="20000"/>
                </a:spcBef>
                <a:spcAft>
                  <a:spcPct val="0"/>
                </a:spcAft>
                <a:buClr>
                  <a:schemeClr val="tx2"/>
                </a:buClr>
                <a:buFont typeface="Arial" pitchFamily="34" charset="0"/>
                <a:buChar char="–"/>
                <a:defRPr sz="1600">
                  <a:solidFill>
                    <a:schemeClr val="dk1"/>
                  </a:solidFill>
                </a:defRPr>
              </a:lvl9pPr>
            </a:lstStyle>
            <a:p>
              <a:pPr marL="0" indent="0" algn="ctr">
                <a:buNone/>
                <a:defRPr/>
              </a:pPr>
              <a:r>
                <a:rPr lang="ar-EG" sz="1114" dirty="0">
                  <a:solidFill>
                    <a:srgbClr val="C00000"/>
                  </a:solidFill>
                  <a:cs typeface="Arial" panose="020B0604020202020204" pitchFamily="34" charset="0"/>
                </a:rPr>
                <a:t>وجود قاعدة صناعية متنوعة </a:t>
              </a:r>
            </a:p>
            <a:p>
              <a:pPr marL="0" indent="0" algn="ctr">
                <a:buNone/>
                <a:defRPr/>
              </a:pPr>
              <a:r>
                <a:rPr lang="ar-EG" sz="1114" dirty="0">
                  <a:solidFill>
                    <a:prstClr val="black"/>
                  </a:solidFill>
                  <a:cs typeface="Arial" panose="020B0604020202020204" pitchFamily="34" charset="0"/>
                </a:rPr>
                <a:t>وقوة بشرية كبيرة</a:t>
              </a:r>
            </a:p>
          </p:txBody>
        </p:sp>
        <p:sp>
          <p:nvSpPr>
            <p:cNvPr id="66" name="Rectangle 3">
              <a:extLst>
                <a:ext uri="{FF2B5EF4-FFF2-40B4-BE49-F238E27FC236}">
                  <a16:creationId xmlns:a16="http://schemas.microsoft.com/office/drawing/2014/main" id="{0F28DFC1-44DA-416C-B1F1-E08784554F24}"/>
                </a:ext>
              </a:extLst>
            </p:cNvPr>
            <p:cNvSpPr txBox="1">
              <a:spLocks noChangeArrowheads="1"/>
            </p:cNvSpPr>
            <p:nvPr/>
          </p:nvSpPr>
          <p:spPr>
            <a:xfrm>
              <a:off x="507846" y="2584780"/>
              <a:ext cx="2025743" cy="87865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oAutofit/>
            </a:bodyPr>
            <a:lstStyle>
              <a:defPPr>
                <a:defRPr lang="en-US"/>
              </a:defPPr>
              <a:lvl1pPr marL="341313" indent="-341313" algn="justLow" defTabSz="912813" rtl="1" eaLnBrk="0" fontAlgn="base" hangingPunct="0">
                <a:spcBef>
                  <a:spcPts val="0"/>
                </a:spcBef>
                <a:spcAft>
                  <a:spcPts val="600"/>
                </a:spcAft>
                <a:buFont typeface="Wingdings" panose="05000000000000000000" pitchFamily="2" charset="2"/>
                <a:buChar char="q"/>
                <a:defRPr sz="1600" b="1">
                  <a:solidFill>
                    <a:schemeClr val="tx1">
                      <a:lumMod val="95000"/>
                      <a:lumOff val="5000"/>
                    </a:schemeClr>
                  </a:solidFill>
                  <a:latin typeface="Times New Roman" panose="02020603050405020304" pitchFamily="18" charset="0"/>
                  <a:cs typeface="Times New Roman" panose="02020603050405020304" pitchFamily="18" charset="0"/>
                </a:defRPr>
              </a:lvl1pPr>
              <a:lvl2pPr marL="455613" indent="-227013" algn="r" rtl="1" eaLnBrk="0" fontAlgn="base" hangingPunct="0">
                <a:spcBef>
                  <a:spcPct val="20000"/>
                </a:spcBef>
                <a:spcAft>
                  <a:spcPct val="0"/>
                </a:spcAft>
                <a:buClr>
                  <a:schemeClr val="tx2"/>
                </a:buClr>
                <a:buChar char="•"/>
                <a:defRPr sz="1600">
                  <a:solidFill>
                    <a:schemeClr val="dk1"/>
                  </a:solidFill>
                </a:defRPr>
              </a:lvl2pPr>
              <a:lvl3pPr marL="912813" indent="-227013" algn="r" rtl="1" eaLnBrk="0" fontAlgn="base" hangingPunct="0">
                <a:spcBef>
                  <a:spcPct val="20000"/>
                </a:spcBef>
                <a:spcAft>
                  <a:spcPct val="0"/>
                </a:spcAft>
                <a:buClr>
                  <a:schemeClr val="tx2"/>
                </a:buClr>
                <a:buFont typeface="Arial" charset="0"/>
                <a:buChar char="–"/>
                <a:defRPr sz="1600">
                  <a:solidFill>
                    <a:schemeClr val="dk1"/>
                  </a:solidFill>
                </a:defRPr>
              </a:lvl3pPr>
              <a:lvl4pPr marL="1374775" indent="-231775" algn="r" rtl="1" eaLnBrk="0" fontAlgn="base" hangingPunct="0">
                <a:spcBef>
                  <a:spcPct val="20000"/>
                </a:spcBef>
                <a:spcAft>
                  <a:spcPct val="0"/>
                </a:spcAft>
                <a:buClr>
                  <a:schemeClr val="tx2"/>
                </a:buClr>
                <a:buFont typeface="Arial" charset="0"/>
                <a:buChar char="–"/>
                <a:defRPr sz="1600">
                  <a:solidFill>
                    <a:schemeClr val="dk1"/>
                  </a:solidFill>
                </a:defRPr>
              </a:lvl4pPr>
              <a:lvl5pPr marL="2055813" indent="-228600" algn="r" rtl="1" eaLnBrk="0" fontAlgn="base" hangingPunct="0">
                <a:spcBef>
                  <a:spcPct val="20000"/>
                </a:spcBef>
                <a:spcAft>
                  <a:spcPct val="0"/>
                </a:spcAft>
                <a:buClr>
                  <a:schemeClr val="tx2"/>
                </a:buClr>
                <a:buFont typeface="Arial" charset="0"/>
                <a:buChar char="–"/>
                <a:defRPr sz="1600">
                  <a:solidFill>
                    <a:schemeClr val="dk1"/>
                  </a:solidFill>
                </a:defRPr>
              </a:lvl5pPr>
              <a:lvl6pPr marL="2513927" indent="-229985" algn="r" rtl="1" fontAlgn="base">
                <a:spcBef>
                  <a:spcPct val="20000"/>
                </a:spcBef>
                <a:spcAft>
                  <a:spcPct val="0"/>
                </a:spcAft>
                <a:buClr>
                  <a:schemeClr val="tx2"/>
                </a:buClr>
                <a:buFont typeface="Arial" pitchFamily="34" charset="0"/>
                <a:buChar char="–"/>
                <a:defRPr sz="1600">
                  <a:solidFill>
                    <a:schemeClr val="dk1"/>
                  </a:solidFill>
                </a:defRPr>
              </a:lvl6pPr>
              <a:lvl7pPr marL="2970718" indent="-229985" algn="r" rtl="1" fontAlgn="base">
                <a:spcBef>
                  <a:spcPct val="20000"/>
                </a:spcBef>
                <a:spcAft>
                  <a:spcPct val="0"/>
                </a:spcAft>
                <a:buClr>
                  <a:schemeClr val="tx2"/>
                </a:buClr>
                <a:buFont typeface="Arial" pitchFamily="34" charset="0"/>
                <a:buChar char="–"/>
                <a:defRPr sz="1600">
                  <a:solidFill>
                    <a:schemeClr val="dk1"/>
                  </a:solidFill>
                </a:defRPr>
              </a:lvl7pPr>
              <a:lvl8pPr marL="3427507" indent="-229985" algn="r" rtl="1" fontAlgn="base">
                <a:spcBef>
                  <a:spcPct val="20000"/>
                </a:spcBef>
                <a:spcAft>
                  <a:spcPct val="0"/>
                </a:spcAft>
                <a:buClr>
                  <a:schemeClr val="tx2"/>
                </a:buClr>
                <a:buFont typeface="Arial" pitchFamily="34" charset="0"/>
                <a:buChar char="–"/>
                <a:defRPr sz="1600">
                  <a:solidFill>
                    <a:schemeClr val="dk1"/>
                  </a:solidFill>
                </a:defRPr>
              </a:lvl8pPr>
              <a:lvl9pPr marL="3884295" indent="-229985" algn="r" rtl="1" fontAlgn="base">
                <a:spcBef>
                  <a:spcPct val="20000"/>
                </a:spcBef>
                <a:spcAft>
                  <a:spcPct val="0"/>
                </a:spcAft>
                <a:buClr>
                  <a:schemeClr val="tx2"/>
                </a:buClr>
                <a:buFont typeface="Arial" pitchFamily="34" charset="0"/>
                <a:buChar char="–"/>
                <a:defRPr sz="1600">
                  <a:solidFill>
                    <a:schemeClr val="dk1"/>
                  </a:solidFill>
                </a:defRPr>
              </a:lvl9pPr>
            </a:lstStyle>
            <a:p>
              <a:pPr marL="0" indent="0" algn="ctr">
                <a:spcAft>
                  <a:spcPts val="0"/>
                </a:spcAft>
                <a:buNone/>
                <a:defRPr/>
              </a:pPr>
              <a:r>
                <a:rPr lang="ar-EG" sz="1114" dirty="0">
                  <a:solidFill>
                    <a:srgbClr val="C00000"/>
                  </a:solidFill>
                  <a:cs typeface="Arial" panose="020B0604020202020204" pitchFamily="34" charset="0"/>
                </a:rPr>
                <a:t>إمكانية تحقيق تكامل اقتصادى</a:t>
              </a:r>
            </a:p>
            <a:p>
              <a:pPr marL="0" indent="0" algn="ctr">
                <a:spcAft>
                  <a:spcPts val="0"/>
                </a:spcAft>
                <a:buNone/>
                <a:defRPr/>
              </a:pPr>
              <a:r>
                <a:rPr lang="ar-EG" sz="1114" dirty="0">
                  <a:solidFill>
                    <a:srgbClr val="C00000"/>
                  </a:solidFill>
                  <a:cs typeface="Arial" panose="020B0604020202020204" pitchFamily="34" charset="0"/>
                </a:rPr>
                <a:t> </a:t>
              </a:r>
              <a:r>
                <a:rPr lang="ar-EG" sz="1114" dirty="0">
                  <a:solidFill>
                    <a:prstClr val="black"/>
                  </a:solidFill>
                  <a:cs typeface="Arial" panose="020B0604020202020204" pitchFamily="34" charset="0"/>
                </a:rPr>
                <a:t>مع المناطق الصناعية القائمة والمقترحة </a:t>
              </a:r>
            </a:p>
          </p:txBody>
        </p:sp>
        <p:pic>
          <p:nvPicPr>
            <p:cNvPr id="67" name="Picture 26" descr="Countryside, crop, estate, farm, land, landscape, villa icon - Download on  Iconfinder">
              <a:extLst>
                <a:ext uri="{FF2B5EF4-FFF2-40B4-BE49-F238E27FC236}">
                  <a16:creationId xmlns:a16="http://schemas.microsoft.com/office/drawing/2014/main" id="{71FE2654-FD29-439C-9848-9E0E7D88423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2094"/>
            <a:stretch/>
          </p:blipFill>
          <p:spPr bwMode="auto">
            <a:xfrm>
              <a:off x="4196137" y="1379117"/>
              <a:ext cx="1323209" cy="117262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0" descr="ناقلات الحرة عشوائية جزء التروس-متفرقات المتجهات-ناقل حر تحميل مجاني">
              <a:extLst>
                <a:ext uri="{FF2B5EF4-FFF2-40B4-BE49-F238E27FC236}">
                  <a16:creationId xmlns:a16="http://schemas.microsoft.com/office/drawing/2014/main" id="{3FE386D1-5633-4299-A385-8815D1B8CB69}"/>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 r="47294"/>
            <a:stretch/>
          </p:blipFill>
          <p:spPr bwMode="auto">
            <a:xfrm>
              <a:off x="2496638" y="1178162"/>
              <a:ext cx="1334359" cy="12937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2" descr="Completed works - Michele Mancini">
              <a:extLst>
                <a:ext uri="{FF2B5EF4-FFF2-40B4-BE49-F238E27FC236}">
                  <a16:creationId xmlns:a16="http://schemas.microsoft.com/office/drawing/2014/main" id="{5261A5D9-18D4-4CDE-B765-FB797A9AFC2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00436" y="1388956"/>
              <a:ext cx="1279298" cy="102990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4558753" y="-2210586"/>
            <a:ext cx="1638590" cy="288092"/>
          </a:xfrm>
          <a:prstGeom prst="rect">
            <a:avLst/>
          </a:prstGeom>
        </p:spPr>
        <p:txBody>
          <a:bodyPr wrap="none">
            <a:spAutoFit/>
          </a:bodyPr>
          <a:lstStyle/>
          <a:p>
            <a:pPr defTabSz="727314">
              <a:defRPr/>
            </a:pPr>
            <a:r>
              <a:rPr lang="ar-EG" sz="1272" dirty="0">
                <a:solidFill>
                  <a:prstClr val="black"/>
                </a:solidFill>
                <a:latin typeface="Calibri"/>
                <a:cs typeface="Arial" panose="020B0604020202020204" pitchFamily="34" charset="0"/>
              </a:rPr>
              <a:t>فئة المشروعات كبيرة الحجم</a:t>
            </a:r>
            <a:endParaRPr lang="en-US" sz="1272" dirty="0">
              <a:solidFill>
                <a:prstClr val="black"/>
              </a:solidFill>
              <a:latin typeface="Calibri"/>
            </a:endParaRPr>
          </a:p>
        </p:txBody>
      </p:sp>
      <p:sp>
        <p:nvSpPr>
          <p:cNvPr id="19" name="TextBox 18">
            <a:extLst>
              <a:ext uri="{FF2B5EF4-FFF2-40B4-BE49-F238E27FC236}">
                <a16:creationId xmlns:a16="http://schemas.microsoft.com/office/drawing/2014/main" id="{24758C4B-9890-4DC2-857F-CD3BC65A85B8}"/>
              </a:ext>
            </a:extLst>
          </p:cNvPr>
          <p:cNvSpPr txBox="1"/>
          <p:nvPr/>
        </p:nvSpPr>
        <p:spPr>
          <a:xfrm>
            <a:off x="-3444364" y="3503086"/>
            <a:ext cx="798602" cy="337144"/>
          </a:xfrm>
          <a:prstGeom prst="rect">
            <a:avLst/>
          </a:prstGeom>
          <a:noFill/>
        </p:spPr>
        <p:txBody>
          <a:bodyPr wrap="square" rtlCol="0">
            <a:spAutoFit/>
          </a:bodyPr>
          <a:lstStyle/>
          <a:p>
            <a:pPr algn="ctr" defTabSz="855321" rtl="1">
              <a:defRPr/>
            </a:pPr>
            <a:r>
              <a:rPr lang="ar-EG" altLang="ko-KR" sz="1591" dirty="0">
                <a:solidFill>
                  <a:prstClr val="white"/>
                </a:solidFill>
                <a:latin typeface="Bahij Janna" panose="02040503050201020203" pitchFamily="18" charset="-78"/>
                <a:ea typeface="Arial Unicode MS"/>
                <a:cs typeface="Bahij Janna" panose="02040503050201020203" pitchFamily="18" charset="-78"/>
              </a:rPr>
              <a:t>المبادرات </a:t>
            </a:r>
            <a:endParaRPr lang="ko-KR" altLang="en-US" sz="1591" dirty="0">
              <a:solidFill>
                <a:prstClr val="white"/>
              </a:solidFill>
              <a:latin typeface="Bahij Janna" panose="02040503050201020203" pitchFamily="18" charset="-78"/>
              <a:ea typeface="Arial Unicode MS"/>
              <a:cs typeface="Bahij Janna" panose="02040503050201020203" pitchFamily="18" charset="-78"/>
            </a:endParaRPr>
          </a:p>
        </p:txBody>
      </p:sp>
      <p:grpSp>
        <p:nvGrpSpPr>
          <p:cNvPr id="28" name="Group 27">
            <a:extLst>
              <a:ext uri="{FF2B5EF4-FFF2-40B4-BE49-F238E27FC236}">
                <a16:creationId xmlns:a16="http://schemas.microsoft.com/office/drawing/2014/main" id="{6A8AF591-22B7-4051-890B-622F9627671F}"/>
              </a:ext>
            </a:extLst>
          </p:cNvPr>
          <p:cNvGrpSpPr/>
          <p:nvPr/>
        </p:nvGrpSpPr>
        <p:grpSpPr>
          <a:xfrm>
            <a:off x="2756571" y="4801595"/>
            <a:ext cx="6571993" cy="3157093"/>
            <a:chOff x="699697" y="1300396"/>
            <a:chExt cx="11030861" cy="3830084"/>
          </a:xfrm>
        </p:grpSpPr>
        <p:sp>
          <p:nvSpPr>
            <p:cNvPr id="29" name="Rectangle 28">
              <a:extLst>
                <a:ext uri="{FF2B5EF4-FFF2-40B4-BE49-F238E27FC236}">
                  <a16:creationId xmlns:a16="http://schemas.microsoft.com/office/drawing/2014/main" id="{77C08BFA-099D-4901-95B0-1E2EBAB8B544}"/>
                </a:ext>
              </a:extLst>
            </p:cNvPr>
            <p:cNvSpPr/>
            <p:nvPr/>
          </p:nvSpPr>
          <p:spPr>
            <a:xfrm>
              <a:off x="907272" y="3676450"/>
              <a:ext cx="10725758" cy="1454030"/>
            </a:xfrm>
            <a:prstGeom prst="rect">
              <a:avLst/>
            </a:prstGeom>
            <a:noFill/>
            <a:ln w="28575">
              <a:solidFill>
                <a:srgbClr val="AF7D7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endParaRPr lang="en-US" sz="1432">
                <a:solidFill>
                  <a:prstClr val="white"/>
                </a:solidFill>
                <a:latin typeface="Calibri"/>
              </a:endParaRPr>
            </a:p>
          </p:txBody>
        </p:sp>
        <p:sp>
          <p:nvSpPr>
            <p:cNvPr id="32" name="Rectangle 31">
              <a:extLst>
                <a:ext uri="{FF2B5EF4-FFF2-40B4-BE49-F238E27FC236}">
                  <a16:creationId xmlns:a16="http://schemas.microsoft.com/office/drawing/2014/main" id="{1E7C3D2A-846B-4420-93DB-2313381DE887}"/>
                </a:ext>
              </a:extLst>
            </p:cNvPr>
            <p:cNvSpPr/>
            <p:nvPr/>
          </p:nvSpPr>
          <p:spPr>
            <a:xfrm>
              <a:off x="6715598" y="1300396"/>
              <a:ext cx="4917432" cy="340074"/>
            </a:xfrm>
            <a:prstGeom prst="rect">
              <a:avLst/>
            </a:prstGeom>
            <a:solidFill>
              <a:srgbClr val="740000"/>
            </a:solidFill>
            <a:ln>
              <a:solidFill>
                <a:srgbClr val="7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r>
                <a:rPr lang="ar-EG" sz="1432" b="1" dirty="0">
                  <a:solidFill>
                    <a:prstClr val="white"/>
                  </a:solidFill>
                  <a:latin typeface="Bahij Janna" panose="02040503050201020203" pitchFamily="18" charset="-78"/>
                  <a:cs typeface="Bahij Janna" panose="02040503050201020203" pitchFamily="18" charset="-78"/>
                </a:rPr>
                <a:t>الميزة التنافسية </a:t>
              </a:r>
              <a:endParaRPr lang="en-US" sz="1432" b="1" dirty="0">
                <a:solidFill>
                  <a:prstClr val="white"/>
                </a:solidFill>
                <a:latin typeface="Bahij Janna" panose="02040503050201020203" pitchFamily="18" charset="-78"/>
                <a:cs typeface="Bahij Janna" panose="02040503050201020203" pitchFamily="18" charset="-78"/>
              </a:endParaRPr>
            </a:p>
          </p:txBody>
        </p:sp>
        <p:sp>
          <p:nvSpPr>
            <p:cNvPr id="30" name="Rectangle 29">
              <a:extLst>
                <a:ext uri="{FF2B5EF4-FFF2-40B4-BE49-F238E27FC236}">
                  <a16:creationId xmlns:a16="http://schemas.microsoft.com/office/drawing/2014/main" id="{6ABCDB3F-F540-4FE6-8DAB-0762D4704D70}"/>
                </a:ext>
              </a:extLst>
            </p:cNvPr>
            <p:cNvSpPr/>
            <p:nvPr/>
          </p:nvSpPr>
          <p:spPr>
            <a:xfrm>
              <a:off x="699697" y="1586884"/>
              <a:ext cx="11030861" cy="1906886"/>
            </a:xfrm>
            <a:prstGeom prst="rect">
              <a:avLst/>
            </a:prstGeom>
            <a:noFill/>
            <a:ln w="28575">
              <a:solidFill>
                <a:srgbClr val="74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endParaRPr lang="en-US" sz="1432">
                <a:solidFill>
                  <a:prstClr val="white"/>
                </a:solidFill>
                <a:latin typeface="Calibri"/>
              </a:endParaRPr>
            </a:p>
          </p:txBody>
        </p:sp>
        <p:sp>
          <p:nvSpPr>
            <p:cNvPr id="31" name="Rectangle 30">
              <a:extLst>
                <a:ext uri="{FF2B5EF4-FFF2-40B4-BE49-F238E27FC236}">
                  <a16:creationId xmlns:a16="http://schemas.microsoft.com/office/drawing/2014/main" id="{DE0601CF-3C9B-4503-8454-9468D6A0B78F}"/>
                </a:ext>
              </a:extLst>
            </p:cNvPr>
            <p:cNvSpPr/>
            <p:nvPr/>
          </p:nvSpPr>
          <p:spPr>
            <a:xfrm>
              <a:off x="7851004" y="3558426"/>
              <a:ext cx="3547216" cy="236048"/>
            </a:xfrm>
            <a:prstGeom prst="rect">
              <a:avLst/>
            </a:prstGeom>
            <a:solidFill>
              <a:srgbClr val="0070C0"/>
            </a:solidFill>
            <a:ln>
              <a:solidFill>
                <a:srgbClr val="AF7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r>
                <a:rPr lang="ar-EG" sz="1432" b="1" dirty="0">
                  <a:solidFill>
                    <a:prstClr val="white"/>
                  </a:solidFill>
                  <a:latin typeface="Bahij Janna" panose="02040503050201020203" pitchFamily="18" charset="-78"/>
                  <a:cs typeface="Bahij Janna" panose="02040503050201020203" pitchFamily="18" charset="-78"/>
                </a:rPr>
                <a:t>الفئة المستفيدة</a:t>
              </a:r>
              <a:endParaRPr lang="en-US" sz="1432" b="1" dirty="0">
                <a:solidFill>
                  <a:prstClr val="white"/>
                </a:solidFill>
                <a:latin typeface="Bahij Janna" panose="02040503050201020203" pitchFamily="18" charset="-78"/>
                <a:cs typeface="Bahij Janna" panose="02040503050201020203" pitchFamily="18" charset="-78"/>
              </a:endParaRPr>
            </a:p>
          </p:txBody>
        </p:sp>
      </p:grpSp>
      <p:sp>
        <p:nvSpPr>
          <p:cNvPr id="42" name="Rectangle 41">
            <a:extLst>
              <a:ext uri="{FF2B5EF4-FFF2-40B4-BE49-F238E27FC236}">
                <a16:creationId xmlns:a16="http://schemas.microsoft.com/office/drawing/2014/main" id="{CD1AE754-2218-409F-8916-EC915C0D17B2}"/>
              </a:ext>
            </a:extLst>
          </p:cNvPr>
          <p:cNvSpPr/>
          <p:nvPr/>
        </p:nvSpPr>
        <p:spPr>
          <a:xfrm>
            <a:off x="6398423" y="3006733"/>
            <a:ext cx="5952829" cy="333217"/>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727314" rtl="1">
              <a:defRPr/>
            </a:pPr>
            <a:r>
              <a:rPr lang="ar-EG" sz="1591" b="1" dirty="0">
                <a:solidFill>
                  <a:prstClr val="black"/>
                </a:solidFill>
                <a:latin typeface="Bahij Janna" panose="02040503050201020203" pitchFamily="18" charset="-78"/>
                <a:ea typeface="Arial Unicode MS"/>
                <a:cs typeface="Bahij Janna" panose="02040503050201020203" pitchFamily="18" charset="-78"/>
              </a:rPr>
              <a:t>اسم المشروع / </a:t>
            </a:r>
            <a:r>
              <a:rPr lang="ar-EG" sz="1432" b="1" dirty="0">
                <a:solidFill>
                  <a:prstClr val="black"/>
                </a:solidFill>
                <a:latin typeface="Calibri"/>
                <a:cs typeface="Arial" panose="020B0604020202020204" pitchFamily="34" charset="0"/>
              </a:rPr>
              <a:t>تطوير منطقة العكرشة  القرارالجمهوري رقم 2020/555  بمركز الخانكة</a:t>
            </a:r>
            <a:endParaRPr lang="ar-EG" sz="1432" b="1" dirty="0">
              <a:solidFill>
                <a:prstClr val="black"/>
              </a:solidFill>
              <a:latin typeface="Bahij Janna" panose="02040503050201020203" pitchFamily="18" charset="-78"/>
              <a:ea typeface="Arial Unicode MS"/>
              <a:cs typeface="Bahij Janna" panose="02040503050201020203" pitchFamily="18" charset="-78"/>
            </a:endParaRPr>
          </a:p>
        </p:txBody>
      </p:sp>
      <p:sp>
        <p:nvSpPr>
          <p:cNvPr id="43" name="Rectangle 42">
            <a:extLst>
              <a:ext uri="{FF2B5EF4-FFF2-40B4-BE49-F238E27FC236}">
                <a16:creationId xmlns:a16="http://schemas.microsoft.com/office/drawing/2014/main" id="{77C08BFA-099D-4901-95B0-1E2EBAB8B544}"/>
              </a:ext>
            </a:extLst>
          </p:cNvPr>
          <p:cNvSpPr/>
          <p:nvPr/>
        </p:nvSpPr>
        <p:spPr>
          <a:xfrm>
            <a:off x="9442216" y="3662216"/>
            <a:ext cx="2890130" cy="4311401"/>
          </a:xfrm>
          <a:prstGeom prst="rect">
            <a:avLst/>
          </a:prstGeom>
          <a:noFill/>
          <a:ln w="28575">
            <a:solidFill>
              <a:srgbClr val="AF7D7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endParaRPr lang="en-US" sz="1432">
              <a:solidFill>
                <a:prstClr val="white"/>
              </a:solidFill>
              <a:latin typeface="Calibri"/>
            </a:endParaRPr>
          </a:p>
        </p:txBody>
      </p:sp>
      <p:sp>
        <p:nvSpPr>
          <p:cNvPr id="44" name="Rectangle 43">
            <a:extLst>
              <a:ext uri="{FF2B5EF4-FFF2-40B4-BE49-F238E27FC236}">
                <a16:creationId xmlns:a16="http://schemas.microsoft.com/office/drawing/2014/main" id="{DE0601CF-3C9B-4503-8454-9468D6A0B78F}"/>
              </a:ext>
            </a:extLst>
          </p:cNvPr>
          <p:cNvSpPr/>
          <p:nvPr/>
        </p:nvSpPr>
        <p:spPr>
          <a:xfrm>
            <a:off x="9730546" y="3465487"/>
            <a:ext cx="2573277" cy="299884"/>
          </a:xfrm>
          <a:prstGeom prst="rect">
            <a:avLst/>
          </a:prstGeom>
          <a:solidFill>
            <a:schemeClr val="accent4">
              <a:lumMod val="75000"/>
            </a:schemeClr>
          </a:solidFill>
          <a:ln>
            <a:solidFill>
              <a:srgbClr val="AF7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r>
              <a:rPr lang="ar-EG" sz="1272" b="1" dirty="0">
                <a:solidFill>
                  <a:prstClr val="white"/>
                </a:solidFill>
                <a:latin typeface="Bahij Janna" panose="02040503050201020203" pitchFamily="18" charset="-78"/>
                <a:cs typeface="Bahij Janna" panose="02040503050201020203" pitchFamily="18" charset="-78"/>
              </a:rPr>
              <a:t>فكرة المشروع </a:t>
            </a:r>
            <a:endParaRPr lang="en-US" sz="1272" b="1" dirty="0">
              <a:solidFill>
                <a:prstClr val="white"/>
              </a:solidFill>
              <a:latin typeface="Bahij Janna" panose="02040503050201020203" pitchFamily="18" charset="-78"/>
              <a:cs typeface="Bahij Janna" panose="02040503050201020203" pitchFamily="18" charset="-78"/>
            </a:endParaRPr>
          </a:p>
        </p:txBody>
      </p:sp>
      <p:grpSp>
        <p:nvGrpSpPr>
          <p:cNvPr id="84" name="Group 83"/>
          <p:cNvGrpSpPr/>
          <p:nvPr/>
        </p:nvGrpSpPr>
        <p:grpSpPr>
          <a:xfrm>
            <a:off x="5879527" y="3391130"/>
            <a:ext cx="3564147" cy="1338963"/>
            <a:chOff x="146581" y="1901850"/>
            <a:chExt cx="11341159" cy="4693120"/>
          </a:xfrm>
        </p:grpSpPr>
        <p:grpSp>
          <p:nvGrpSpPr>
            <p:cNvPr id="85" name="Group 84">
              <a:extLst>
                <a:ext uri="{FF2B5EF4-FFF2-40B4-BE49-F238E27FC236}">
                  <a16:creationId xmlns:a16="http://schemas.microsoft.com/office/drawing/2014/main" id="{BD4C8FBB-8991-43C7-ADE4-89F993DFB0A2}"/>
                </a:ext>
              </a:extLst>
            </p:cNvPr>
            <p:cNvGrpSpPr/>
            <p:nvPr/>
          </p:nvGrpSpPr>
          <p:grpSpPr>
            <a:xfrm rot="19629244">
              <a:off x="7303733" y="1901850"/>
              <a:ext cx="4184007" cy="4562935"/>
              <a:chOff x="7415712" y="1832630"/>
              <a:chExt cx="4184007" cy="4562935"/>
            </a:xfrm>
          </p:grpSpPr>
          <p:grpSp>
            <p:nvGrpSpPr>
              <p:cNvPr id="100" name="Group 99">
                <a:extLst>
                  <a:ext uri="{FF2B5EF4-FFF2-40B4-BE49-F238E27FC236}">
                    <a16:creationId xmlns:a16="http://schemas.microsoft.com/office/drawing/2014/main" id="{BF61C5B0-A81D-417A-A3AF-CE33CC9611E5}"/>
                  </a:ext>
                </a:extLst>
              </p:cNvPr>
              <p:cNvGrpSpPr/>
              <p:nvPr/>
            </p:nvGrpSpPr>
            <p:grpSpPr>
              <a:xfrm>
                <a:off x="7415712" y="1832630"/>
                <a:ext cx="4184007" cy="4562935"/>
                <a:chOff x="7415712" y="1832630"/>
                <a:chExt cx="4184007" cy="4562935"/>
              </a:xfrm>
            </p:grpSpPr>
            <p:grpSp>
              <p:nvGrpSpPr>
                <p:cNvPr id="102" name="Group 101">
                  <a:extLst>
                    <a:ext uri="{FF2B5EF4-FFF2-40B4-BE49-F238E27FC236}">
                      <a16:creationId xmlns:a16="http://schemas.microsoft.com/office/drawing/2014/main" id="{7E9CDBB2-F32D-41E0-94EB-B27E0B0830D5}"/>
                    </a:ext>
                  </a:extLst>
                </p:cNvPr>
                <p:cNvGrpSpPr/>
                <p:nvPr/>
              </p:nvGrpSpPr>
              <p:grpSpPr>
                <a:xfrm>
                  <a:off x="7415712" y="1832630"/>
                  <a:ext cx="4184007" cy="4336281"/>
                  <a:chOff x="7704193" y="2237656"/>
                  <a:chExt cx="3035355" cy="3145824"/>
                </a:xfrm>
              </p:grpSpPr>
              <p:sp>
                <p:nvSpPr>
                  <p:cNvPr id="107" name="Partial Circle 3">
                    <a:extLst>
                      <a:ext uri="{FF2B5EF4-FFF2-40B4-BE49-F238E27FC236}">
                        <a16:creationId xmlns:a16="http://schemas.microsoft.com/office/drawing/2014/main" id="{23EEC4EF-7E5C-4FD3-BD10-6AB790661A48}"/>
                      </a:ext>
                    </a:extLst>
                  </p:cNvPr>
                  <p:cNvSpPr/>
                  <p:nvPr/>
                </p:nvSpPr>
                <p:spPr>
                  <a:xfrm rot="7973298">
                    <a:off x="8939346" y="2127837"/>
                    <a:ext cx="1690384" cy="1910021"/>
                  </a:xfrm>
                  <a:custGeom>
                    <a:avLst/>
                    <a:gdLst>
                      <a:gd name="connsiteX0" fmla="*/ 129881 w 2209800"/>
                      <a:gd name="connsiteY0" fmla="*/ 601962 h 2273300"/>
                      <a:gd name="connsiteX1" fmla="*/ 1104900 w 2209800"/>
                      <a:gd name="connsiteY1" fmla="*/ 0 h 2273300"/>
                      <a:gd name="connsiteX2" fmla="*/ 1104900 w 2209800"/>
                      <a:gd name="connsiteY2" fmla="*/ 1136650 h 2273300"/>
                      <a:gd name="connsiteX3" fmla="*/ 129881 w 2209800"/>
                      <a:gd name="connsiteY3" fmla="*/ 601962 h 2273300"/>
                      <a:gd name="connsiteX0" fmla="*/ 0 w 975019"/>
                      <a:gd name="connsiteY0" fmla="*/ 601962 h 1136650"/>
                      <a:gd name="connsiteX1" fmla="*/ 975019 w 975019"/>
                      <a:gd name="connsiteY1" fmla="*/ 0 h 1136650"/>
                      <a:gd name="connsiteX2" fmla="*/ 975019 w 975019"/>
                      <a:gd name="connsiteY2" fmla="*/ 1136650 h 1136650"/>
                      <a:gd name="connsiteX3" fmla="*/ 644608 w 975019"/>
                      <a:gd name="connsiteY3" fmla="*/ 958218 h 1136650"/>
                      <a:gd name="connsiteX4" fmla="*/ 0 w 975019"/>
                      <a:gd name="connsiteY4" fmla="*/ 601962 h 1136650"/>
                      <a:gd name="connsiteX0" fmla="*/ 0 w 1355381"/>
                      <a:gd name="connsiteY0" fmla="*/ 601962 h 1910021"/>
                      <a:gd name="connsiteX1" fmla="*/ 975019 w 1355381"/>
                      <a:gd name="connsiteY1" fmla="*/ 0 h 1910021"/>
                      <a:gd name="connsiteX2" fmla="*/ 975019 w 1355381"/>
                      <a:gd name="connsiteY2" fmla="*/ 1136650 h 1910021"/>
                      <a:gd name="connsiteX3" fmla="*/ 1355381 w 1355381"/>
                      <a:gd name="connsiteY3" fmla="*/ 1910021 h 1910021"/>
                      <a:gd name="connsiteX4" fmla="*/ 0 w 1355381"/>
                      <a:gd name="connsiteY4" fmla="*/ 601962 h 1910021"/>
                      <a:gd name="connsiteX0" fmla="*/ 0 w 1690384"/>
                      <a:gd name="connsiteY0" fmla="*/ 601962 h 1910021"/>
                      <a:gd name="connsiteX1" fmla="*/ 975019 w 1690384"/>
                      <a:gd name="connsiteY1" fmla="*/ 0 h 1910021"/>
                      <a:gd name="connsiteX2" fmla="*/ 1690384 w 1690384"/>
                      <a:gd name="connsiteY2" fmla="*/ 1720181 h 1910021"/>
                      <a:gd name="connsiteX3" fmla="*/ 1355381 w 1690384"/>
                      <a:gd name="connsiteY3" fmla="*/ 1910021 h 1910021"/>
                      <a:gd name="connsiteX4" fmla="*/ 0 w 1690384"/>
                      <a:gd name="connsiteY4" fmla="*/ 601962 h 19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384" h="1910021">
                        <a:moveTo>
                          <a:pt x="0" y="601962"/>
                        </a:moveTo>
                        <a:cubicBezTo>
                          <a:pt x="191989" y="231455"/>
                          <a:pt x="566884" y="0"/>
                          <a:pt x="975019" y="0"/>
                        </a:cubicBezTo>
                        <a:lnTo>
                          <a:pt x="1690384" y="1720181"/>
                        </a:lnTo>
                        <a:lnTo>
                          <a:pt x="1355381" y="1910021"/>
                        </a:lnTo>
                        <a:lnTo>
                          <a:pt x="0" y="601962"/>
                        </a:lnTo>
                        <a:close/>
                      </a:path>
                    </a:pathLst>
                  </a:custGeom>
                  <a:solidFill>
                    <a:srgbClr val="79C9FF"/>
                  </a:solidFill>
                  <a:ln>
                    <a:noFill/>
                  </a:ln>
                </p:spPr>
                <p:style>
                  <a:lnRef idx="0">
                    <a:scrgbClr r="0" g="0" b="0"/>
                  </a:lnRef>
                  <a:fillRef idx="0">
                    <a:scrgbClr r="0" g="0" b="0"/>
                  </a:fillRef>
                  <a:effectRef idx="0">
                    <a:scrgbClr r="0" g="0" b="0"/>
                  </a:effectRef>
                  <a:fontRef idx="minor">
                    <a:schemeClr val="lt1"/>
                  </a:fontRef>
                </p:style>
                <p:txBody>
                  <a:bodyPr rtlCol="1" anchor="ctr"/>
                  <a:lstStyle/>
                  <a:p>
                    <a:pPr algn="ctr" defTabSz="727314">
                      <a:defRPr/>
                    </a:pPr>
                    <a:endParaRPr lang="ar-EG" sz="557">
                      <a:solidFill>
                        <a:prstClr val="black"/>
                      </a:solidFill>
                      <a:latin typeface="Calibri"/>
                      <a:cs typeface="Arial" panose="020B0604020202020204" pitchFamily="34" charset="0"/>
                    </a:endParaRPr>
                  </a:p>
                </p:txBody>
              </p:sp>
              <p:sp>
                <p:nvSpPr>
                  <p:cNvPr id="108" name="Partial Circle 3">
                    <a:extLst>
                      <a:ext uri="{FF2B5EF4-FFF2-40B4-BE49-F238E27FC236}">
                        <a16:creationId xmlns:a16="http://schemas.microsoft.com/office/drawing/2014/main" id="{C2DC34AB-AFF3-4A8F-99E7-B95F9630350D}"/>
                      </a:ext>
                    </a:extLst>
                  </p:cNvPr>
                  <p:cNvSpPr/>
                  <p:nvPr/>
                </p:nvSpPr>
                <p:spPr>
                  <a:xfrm rot="9484549">
                    <a:off x="8568308" y="3026987"/>
                    <a:ext cx="1247054" cy="1300895"/>
                  </a:xfrm>
                  <a:custGeom>
                    <a:avLst/>
                    <a:gdLst>
                      <a:gd name="connsiteX0" fmla="*/ 129881 w 2209800"/>
                      <a:gd name="connsiteY0" fmla="*/ 601962 h 2273300"/>
                      <a:gd name="connsiteX1" fmla="*/ 1104900 w 2209800"/>
                      <a:gd name="connsiteY1" fmla="*/ 0 h 2273300"/>
                      <a:gd name="connsiteX2" fmla="*/ 1104900 w 2209800"/>
                      <a:gd name="connsiteY2" fmla="*/ 1136650 h 2273300"/>
                      <a:gd name="connsiteX3" fmla="*/ 129881 w 2209800"/>
                      <a:gd name="connsiteY3" fmla="*/ 601962 h 2273300"/>
                      <a:gd name="connsiteX0" fmla="*/ 0 w 975019"/>
                      <a:gd name="connsiteY0" fmla="*/ 601962 h 1136650"/>
                      <a:gd name="connsiteX1" fmla="*/ 975019 w 975019"/>
                      <a:gd name="connsiteY1" fmla="*/ 0 h 1136650"/>
                      <a:gd name="connsiteX2" fmla="*/ 975019 w 975019"/>
                      <a:gd name="connsiteY2" fmla="*/ 1136650 h 1136650"/>
                      <a:gd name="connsiteX3" fmla="*/ 644608 w 975019"/>
                      <a:gd name="connsiteY3" fmla="*/ 958218 h 1136650"/>
                      <a:gd name="connsiteX4" fmla="*/ 0 w 975019"/>
                      <a:gd name="connsiteY4" fmla="*/ 601962 h 1136650"/>
                      <a:gd name="connsiteX0" fmla="*/ 0 w 1355381"/>
                      <a:gd name="connsiteY0" fmla="*/ 601962 h 1910021"/>
                      <a:gd name="connsiteX1" fmla="*/ 975019 w 1355381"/>
                      <a:gd name="connsiteY1" fmla="*/ 0 h 1910021"/>
                      <a:gd name="connsiteX2" fmla="*/ 975019 w 1355381"/>
                      <a:gd name="connsiteY2" fmla="*/ 1136650 h 1910021"/>
                      <a:gd name="connsiteX3" fmla="*/ 1355381 w 1355381"/>
                      <a:gd name="connsiteY3" fmla="*/ 1910021 h 1910021"/>
                      <a:gd name="connsiteX4" fmla="*/ 0 w 1355381"/>
                      <a:gd name="connsiteY4" fmla="*/ 601962 h 1910021"/>
                      <a:gd name="connsiteX0" fmla="*/ 0 w 1690384"/>
                      <a:gd name="connsiteY0" fmla="*/ 601962 h 1910021"/>
                      <a:gd name="connsiteX1" fmla="*/ 975019 w 1690384"/>
                      <a:gd name="connsiteY1" fmla="*/ 0 h 1910021"/>
                      <a:gd name="connsiteX2" fmla="*/ 1690384 w 1690384"/>
                      <a:gd name="connsiteY2" fmla="*/ 1720181 h 1910021"/>
                      <a:gd name="connsiteX3" fmla="*/ 1355381 w 1690384"/>
                      <a:gd name="connsiteY3" fmla="*/ 1910021 h 1910021"/>
                      <a:gd name="connsiteX4" fmla="*/ 0 w 1690384"/>
                      <a:gd name="connsiteY4" fmla="*/ 601962 h 1910021"/>
                      <a:gd name="connsiteX0" fmla="*/ 0 w 1742521"/>
                      <a:gd name="connsiteY0" fmla="*/ 694041 h 1910021"/>
                      <a:gd name="connsiteX1" fmla="*/ 1027156 w 1742521"/>
                      <a:gd name="connsiteY1" fmla="*/ 0 h 1910021"/>
                      <a:gd name="connsiteX2" fmla="*/ 1742521 w 1742521"/>
                      <a:gd name="connsiteY2" fmla="*/ 1720181 h 1910021"/>
                      <a:gd name="connsiteX3" fmla="*/ 1407518 w 1742521"/>
                      <a:gd name="connsiteY3" fmla="*/ 1910021 h 1910021"/>
                      <a:gd name="connsiteX4" fmla="*/ 0 w 1742521"/>
                      <a:gd name="connsiteY4" fmla="*/ 694041 h 1910021"/>
                      <a:gd name="connsiteX0" fmla="*/ 0 w 1859605"/>
                      <a:gd name="connsiteY0" fmla="*/ 694041 h 1910021"/>
                      <a:gd name="connsiteX1" fmla="*/ 1027156 w 1859605"/>
                      <a:gd name="connsiteY1" fmla="*/ 0 h 1910021"/>
                      <a:gd name="connsiteX2" fmla="*/ 1859606 w 1859605"/>
                      <a:gd name="connsiteY2" fmla="*/ 1616554 h 1910021"/>
                      <a:gd name="connsiteX3" fmla="*/ 1407518 w 1859605"/>
                      <a:gd name="connsiteY3" fmla="*/ 1910021 h 1910021"/>
                      <a:gd name="connsiteX4" fmla="*/ 0 w 1859605"/>
                      <a:gd name="connsiteY4" fmla="*/ 694041 h 1910021"/>
                      <a:gd name="connsiteX0" fmla="*/ 0 w 1830969"/>
                      <a:gd name="connsiteY0" fmla="*/ 660342 h 1910021"/>
                      <a:gd name="connsiteX1" fmla="*/ 998518 w 1830969"/>
                      <a:gd name="connsiteY1" fmla="*/ 0 h 1910021"/>
                      <a:gd name="connsiteX2" fmla="*/ 1830968 w 1830969"/>
                      <a:gd name="connsiteY2" fmla="*/ 1616554 h 1910021"/>
                      <a:gd name="connsiteX3" fmla="*/ 1378880 w 1830969"/>
                      <a:gd name="connsiteY3" fmla="*/ 1910021 h 1910021"/>
                      <a:gd name="connsiteX4" fmla="*/ 0 w 1830969"/>
                      <a:gd name="connsiteY4" fmla="*/ 660342 h 19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969" h="1910021">
                        <a:moveTo>
                          <a:pt x="0" y="660342"/>
                        </a:moveTo>
                        <a:cubicBezTo>
                          <a:pt x="191989" y="289835"/>
                          <a:pt x="590383" y="0"/>
                          <a:pt x="998518" y="0"/>
                        </a:cubicBezTo>
                        <a:lnTo>
                          <a:pt x="1830968" y="1616554"/>
                        </a:lnTo>
                        <a:lnTo>
                          <a:pt x="1378880" y="1910021"/>
                        </a:lnTo>
                        <a:lnTo>
                          <a:pt x="0" y="660342"/>
                        </a:lnTo>
                        <a:close/>
                      </a:path>
                    </a:pathLst>
                  </a:custGeom>
                  <a:solidFill>
                    <a:srgbClr val="F9A88F"/>
                  </a:solidFill>
                  <a:ln>
                    <a:noFill/>
                  </a:ln>
                </p:spPr>
                <p:style>
                  <a:lnRef idx="0">
                    <a:scrgbClr r="0" g="0" b="0"/>
                  </a:lnRef>
                  <a:fillRef idx="0">
                    <a:scrgbClr r="0" g="0" b="0"/>
                  </a:fillRef>
                  <a:effectRef idx="0">
                    <a:scrgbClr r="0" g="0" b="0"/>
                  </a:effectRef>
                  <a:fontRef idx="minor">
                    <a:schemeClr val="lt1"/>
                  </a:fontRef>
                </p:style>
                <p:txBody>
                  <a:bodyPr rtlCol="1" anchor="ctr"/>
                  <a:lstStyle/>
                  <a:p>
                    <a:pPr algn="ctr" defTabSz="727314">
                      <a:defRPr/>
                    </a:pPr>
                    <a:endParaRPr lang="ar-EG" sz="557">
                      <a:solidFill>
                        <a:prstClr val="black"/>
                      </a:solidFill>
                      <a:latin typeface="Calibri"/>
                      <a:cs typeface="Arial" panose="020B0604020202020204" pitchFamily="34" charset="0"/>
                    </a:endParaRPr>
                  </a:p>
                </p:txBody>
              </p:sp>
              <p:sp>
                <p:nvSpPr>
                  <p:cNvPr id="109" name="Partial Circle 3">
                    <a:extLst>
                      <a:ext uri="{FF2B5EF4-FFF2-40B4-BE49-F238E27FC236}">
                        <a16:creationId xmlns:a16="http://schemas.microsoft.com/office/drawing/2014/main" id="{F631C893-DB35-48B0-8E96-66A70D2148A3}"/>
                      </a:ext>
                    </a:extLst>
                  </p:cNvPr>
                  <p:cNvSpPr/>
                  <p:nvPr/>
                </p:nvSpPr>
                <p:spPr>
                  <a:xfrm rot="10597531">
                    <a:off x="8190481" y="3479941"/>
                    <a:ext cx="1021879" cy="1069037"/>
                  </a:xfrm>
                  <a:custGeom>
                    <a:avLst/>
                    <a:gdLst>
                      <a:gd name="connsiteX0" fmla="*/ 129881 w 2209800"/>
                      <a:gd name="connsiteY0" fmla="*/ 601962 h 2273300"/>
                      <a:gd name="connsiteX1" fmla="*/ 1104900 w 2209800"/>
                      <a:gd name="connsiteY1" fmla="*/ 0 h 2273300"/>
                      <a:gd name="connsiteX2" fmla="*/ 1104900 w 2209800"/>
                      <a:gd name="connsiteY2" fmla="*/ 1136650 h 2273300"/>
                      <a:gd name="connsiteX3" fmla="*/ 129881 w 2209800"/>
                      <a:gd name="connsiteY3" fmla="*/ 601962 h 2273300"/>
                      <a:gd name="connsiteX0" fmla="*/ 0 w 975019"/>
                      <a:gd name="connsiteY0" fmla="*/ 601962 h 1136650"/>
                      <a:gd name="connsiteX1" fmla="*/ 975019 w 975019"/>
                      <a:gd name="connsiteY1" fmla="*/ 0 h 1136650"/>
                      <a:gd name="connsiteX2" fmla="*/ 975019 w 975019"/>
                      <a:gd name="connsiteY2" fmla="*/ 1136650 h 1136650"/>
                      <a:gd name="connsiteX3" fmla="*/ 644608 w 975019"/>
                      <a:gd name="connsiteY3" fmla="*/ 958218 h 1136650"/>
                      <a:gd name="connsiteX4" fmla="*/ 0 w 975019"/>
                      <a:gd name="connsiteY4" fmla="*/ 601962 h 1136650"/>
                      <a:gd name="connsiteX0" fmla="*/ 0 w 1355381"/>
                      <a:gd name="connsiteY0" fmla="*/ 601962 h 1910021"/>
                      <a:gd name="connsiteX1" fmla="*/ 975019 w 1355381"/>
                      <a:gd name="connsiteY1" fmla="*/ 0 h 1910021"/>
                      <a:gd name="connsiteX2" fmla="*/ 975019 w 1355381"/>
                      <a:gd name="connsiteY2" fmla="*/ 1136650 h 1910021"/>
                      <a:gd name="connsiteX3" fmla="*/ 1355381 w 1355381"/>
                      <a:gd name="connsiteY3" fmla="*/ 1910021 h 1910021"/>
                      <a:gd name="connsiteX4" fmla="*/ 0 w 1355381"/>
                      <a:gd name="connsiteY4" fmla="*/ 601962 h 1910021"/>
                      <a:gd name="connsiteX0" fmla="*/ 0 w 1690384"/>
                      <a:gd name="connsiteY0" fmla="*/ 601962 h 1910021"/>
                      <a:gd name="connsiteX1" fmla="*/ 975019 w 1690384"/>
                      <a:gd name="connsiteY1" fmla="*/ 0 h 1910021"/>
                      <a:gd name="connsiteX2" fmla="*/ 1690384 w 1690384"/>
                      <a:gd name="connsiteY2" fmla="*/ 1720181 h 1910021"/>
                      <a:gd name="connsiteX3" fmla="*/ 1355381 w 1690384"/>
                      <a:gd name="connsiteY3" fmla="*/ 1910021 h 1910021"/>
                      <a:gd name="connsiteX4" fmla="*/ 0 w 1690384"/>
                      <a:gd name="connsiteY4" fmla="*/ 601962 h 1910021"/>
                      <a:gd name="connsiteX0" fmla="*/ 0 w 1742521"/>
                      <a:gd name="connsiteY0" fmla="*/ 694041 h 1910021"/>
                      <a:gd name="connsiteX1" fmla="*/ 1027156 w 1742521"/>
                      <a:gd name="connsiteY1" fmla="*/ 0 h 1910021"/>
                      <a:gd name="connsiteX2" fmla="*/ 1742521 w 1742521"/>
                      <a:gd name="connsiteY2" fmla="*/ 1720181 h 1910021"/>
                      <a:gd name="connsiteX3" fmla="*/ 1407518 w 1742521"/>
                      <a:gd name="connsiteY3" fmla="*/ 1910021 h 1910021"/>
                      <a:gd name="connsiteX4" fmla="*/ 0 w 1742521"/>
                      <a:gd name="connsiteY4" fmla="*/ 694041 h 1910021"/>
                      <a:gd name="connsiteX0" fmla="*/ 0 w 1859605"/>
                      <a:gd name="connsiteY0" fmla="*/ 694041 h 1910021"/>
                      <a:gd name="connsiteX1" fmla="*/ 1027156 w 1859605"/>
                      <a:gd name="connsiteY1" fmla="*/ 0 h 1910021"/>
                      <a:gd name="connsiteX2" fmla="*/ 1859606 w 1859605"/>
                      <a:gd name="connsiteY2" fmla="*/ 1616554 h 1910021"/>
                      <a:gd name="connsiteX3" fmla="*/ 1407518 w 1859605"/>
                      <a:gd name="connsiteY3" fmla="*/ 1910021 h 1910021"/>
                      <a:gd name="connsiteX4" fmla="*/ 0 w 1859605"/>
                      <a:gd name="connsiteY4" fmla="*/ 694041 h 1910021"/>
                      <a:gd name="connsiteX0" fmla="*/ 0 w 1830969"/>
                      <a:gd name="connsiteY0" fmla="*/ 660342 h 1910021"/>
                      <a:gd name="connsiteX1" fmla="*/ 998518 w 1830969"/>
                      <a:gd name="connsiteY1" fmla="*/ 0 h 1910021"/>
                      <a:gd name="connsiteX2" fmla="*/ 1830968 w 1830969"/>
                      <a:gd name="connsiteY2" fmla="*/ 1616554 h 1910021"/>
                      <a:gd name="connsiteX3" fmla="*/ 1378880 w 1830969"/>
                      <a:gd name="connsiteY3" fmla="*/ 1910021 h 1910021"/>
                      <a:gd name="connsiteX4" fmla="*/ 0 w 1830969"/>
                      <a:gd name="connsiteY4" fmla="*/ 660342 h 1910021"/>
                      <a:gd name="connsiteX0" fmla="*/ 0 w 1934094"/>
                      <a:gd name="connsiteY0" fmla="*/ 660342 h 1910021"/>
                      <a:gd name="connsiteX1" fmla="*/ 998518 w 1934094"/>
                      <a:gd name="connsiteY1" fmla="*/ 0 h 1910021"/>
                      <a:gd name="connsiteX2" fmla="*/ 1934094 w 1934094"/>
                      <a:gd name="connsiteY2" fmla="*/ 1477944 h 1910021"/>
                      <a:gd name="connsiteX3" fmla="*/ 1378880 w 1934094"/>
                      <a:gd name="connsiteY3" fmla="*/ 1910021 h 1910021"/>
                      <a:gd name="connsiteX4" fmla="*/ 0 w 1934094"/>
                      <a:gd name="connsiteY4" fmla="*/ 660342 h 1910021"/>
                      <a:gd name="connsiteX0" fmla="*/ 0 w 1934094"/>
                      <a:gd name="connsiteY0" fmla="*/ 185094 h 1434773"/>
                      <a:gd name="connsiteX1" fmla="*/ 1497263 w 1934094"/>
                      <a:gd name="connsiteY1" fmla="*/ 114826 h 1434773"/>
                      <a:gd name="connsiteX2" fmla="*/ 1934094 w 1934094"/>
                      <a:gd name="connsiteY2" fmla="*/ 1002696 h 1434773"/>
                      <a:gd name="connsiteX3" fmla="*/ 1378880 w 1934094"/>
                      <a:gd name="connsiteY3" fmla="*/ 1434773 h 1434773"/>
                      <a:gd name="connsiteX4" fmla="*/ 0 w 1934094"/>
                      <a:gd name="connsiteY4" fmla="*/ 185094 h 1434773"/>
                      <a:gd name="connsiteX0" fmla="*/ 0 w 1677812"/>
                      <a:gd name="connsiteY0" fmla="*/ 267511 h 1339304"/>
                      <a:gd name="connsiteX1" fmla="*/ 1240981 w 1677812"/>
                      <a:gd name="connsiteY1" fmla="*/ 19357 h 1339304"/>
                      <a:gd name="connsiteX2" fmla="*/ 1677812 w 1677812"/>
                      <a:gd name="connsiteY2" fmla="*/ 907227 h 1339304"/>
                      <a:gd name="connsiteX3" fmla="*/ 1122598 w 1677812"/>
                      <a:gd name="connsiteY3" fmla="*/ 1339304 h 1339304"/>
                      <a:gd name="connsiteX4" fmla="*/ 0 w 1677812"/>
                      <a:gd name="connsiteY4" fmla="*/ 267511 h 1339304"/>
                      <a:gd name="connsiteX0" fmla="*/ 0 w 1677812"/>
                      <a:gd name="connsiteY0" fmla="*/ 656889 h 1728682"/>
                      <a:gd name="connsiteX1" fmla="*/ 1057096 w 1677812"/>
                      <a:gd name="connsiteY1" fmla="*/ 0 h 1728682"/>
                      <a:gd name="connsiteX2" fmla="*/ 1677812 w 1677812"/>
                      <a:gd name="connsiteY2" fmla="*/ 1296605 h 1728682"/>
                      <a:gd name="connsiteX3" fmla="*/ 1122598 w 1677812"/>
                      <a:gd name="connsiteY3" fmla="*/ 1728682 h 1728682"/>
                      <a:gd name="connsiteX4" fmla="*/ 0 w 1677812"/>
                      <a:gd name="connsiteY4" fmla="*/ 656889 h 1728682"/>
                      <a:gd name="connsiteX0" fmla="*/ 1 w 1936975"/>
                      <a:gd name="connsiteY0" fmla="*/ 379190 h 1728682"/>
                      <a:gd name="connsiteX1" fmla="*/ 1316259 w 1936975"/>
                      <a:gd name="connsiteY1" fmla="*/ 0 h 1728682"/>
                      <a:gd name="connsiteX2" fmla="*/ 1936975 w 1936975"/>
                      <a:gd name="connsiteY2" fmla="*/ 1296605 h 1728682"/>
                      <a:gd name="connsiteX3" fmla="*/ 1381761 w 1936975"/>
                      <a:gd name="connsiteY3" fmla="*/ 1728682 h 1728682"/>
                      <a:gd name="connsiteX4" fmla="*/ 1 w 1936975"/>
                      <a:gd name="connsiteY4" fmla="*/ 379190 h 1728682"/>
                      <a:gd name="connsiteX0" fmla="*/ 0 w 1936974"/>
                      <a:gd name="connsiteY0" fmla="*/ 676871 h 2026363"/>
                      <a:gd name="connsiteX1" fmla="*/ 1163240 w 1936974"/>
                      <a:gd name="connsiteY1" fmla="*/ 0 h 2026363"/>
                      <a:gd name="connsiteX2" fmla="*/ 1936974 w 1936974"/>
                      <a:gd name="connsiteY2" fmla="*/ 1594286 h 2026363"/>
                      <a:gd name="connsiteX3" fmla="*/ 1381760 w 1936974"/>
                      <a:gd name="connsiteY3" fmla="*/ 2026363 h 2026363"/>
                      <a:gd name="connsiteX4" fmla="*/ 0 w 1936974"/>
                      <a:gd name="connsiteY4" fmla="*/ 676871 h 202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974" h="2026363">
                        <a:moveTo>
                          <a:pt x="0" y="676871"/>
                        </a:moveTo>
                        <a:cubicBezTo>
                          <a:pt x="191989" y="306364"/>
                          <a:pt x="755105" y="0"/>
                          <a:pt x="1163240" y="0"/>
                        </a:cubicBezTo>
                        <a:lnTo>
                          <a:pt x="1936974" y="1594286"/>
                        </a:lnTo>
                        <a:lnTo>
                          <a:pt x="1381760" y="2026363"/>
                        </a:lnTo>
                        <a:lnTo>
                          <a:pt x="0" y="676871"/>
                        </a:lnTo>
                        <a:close/>
                      </a:path>
                    </a:pathLst>
                  </a:custGeom>
                  <a:solidFill>
                    <a:srgbClr val="AED6AA"/>
                  </a:solidFill>
                  <a:ln>
                    <a:noFill/>
                  </a:ln>
                </p:spPr>
                <p:style>
                  <a:lnRef idx="0">
                    <a:scrgbClr r="0" g="0" b="0"/>
                  </a:lnRef>
                  <a:fillRef idx="0">
                    <a:scrgbClr r="0" g="0" b="0"/>
                  </a:fillRef>
                  <a:effectRef idx="0">
                    <a:scrgbClr r="0" g="0" b="0"/>
                  </a:effectRef>
                  <a:fontRef idx="minor">
                    <a:schemeClr val="lt1"/>
                  </a:fontRef>
                </p:style>
                <p:txBody>
                  <a:bodyPr rtlCol="1" anchor="ctr"/>
                  <a:lstStyle/>
                  <a:p>
                    <a:pPr algn="ctr" defTabSz="727314">
                      <a:defRPr/>
                    </a:pPr>
                    <a:endParaRPr lang="ar-EG" sz="557">
                      <a:solidFill>
                        <a:prstClr val="black"/>
                      </a:solidFill>
                      <a:latin typeface="Calibri"/>
                      <a:cs typeface="Arial" panose="020B0604020202020204" pitchFamily="34" charset="0"/>
                    </a:endParaRPr>
                  </a:p>
                </p:txBody>
              </p:sp>
              <p:sp>
                <p:nvSpPr>
                  <p:cNvPr id="110" name="Partial Circle 3">
                    <a:extLst>
                      <a:ext uri="{FF2B5EF4-FFF2-40B4-BE49-F238E27FC236}">
                        <a16:creationId xmlns:a16="http://schemas.microsoft.com/office/drawing/2014/main" id="{94366D2A-BBDB-4B45-B6BE-A5BEB0AE1BEE}"/>
                      </a:ext>
                    </a:extLst>
                  </p:cNvPr>
                  <p:cNvSpPr/>
                  <p:nvPr/>
                </p:nvSpPr>
                <p:spPr>
                  <a:xfrm rot="11420293">
                    <a:off x="7704193" y="3797893"/>
                    <a:ext cx="1388008" cy="1585587"/>
                  </a:xfrm>
                  <a:custGeom>
                    <a:avLst/>
                    <a:gdLst>
                      <a:gd name="connsiteX0" fmla="*/ 129881 w 2209800"/>
                      <a:gd name="connsiteY0" fmla="*/ 601962 h 2273300"/>
                      <a:gd name="connsiteX1" fmla="*/ 1104900 w 2209800"/>
                      <a:gd name="connsiteY1" fmla="*/ 0 h 2273300"/>
                      <a:gd name="connsiteX2" fmla="*/ 1104900 w 2209800"/>
                      <a:gd name="connsiteY2" fmla="*/ 1136650 h 2273300"/>
                      <a:gd name="connsiteX3" fmla="*/ 129881 w 2209800"/>
                      <a:gd name="connsiteY3" fmla="*/ 601962 h 2273300"/>
                      <a:gd name="connsiteX0" fmla="*/ 0 w 975019"/>
                      <a:gd name="connsiteY0" fmla="*/ 601962 h 1136650"/>
                      <a:gd name="connsiteX1" fmla="*/ 975019 w 975019"/>
                      <a:gd name="connsiteY1" fmla="*/ 0 h 1136650"/>
                      <a:gd name="connsiteX2" fmla="*/ 975019 w 975019"/>
                      <a:gd name="connsiteY2" fmla="*/ 1136650 h 1136650"/>
                      <a:gd name="connsiteX3" fmla="*/ 644608 w 975019"/>
                      <a:gd name="connsiteY3" fmla="*/ 958218 h 1136650"/>
                      <a:gd name="connsiteX4" fmla="*/ 0 w 975019"/>
                      <a:gd name="connsiteY4" fmla="*/ 601962 h 1136650"/>
                      <a:gd name="connsiteX0" fmla="*/ 0 w 1355381"/>
                      <a:gd name="connsiteY0" fmla="*/ 601962 h 1910021"/>
                      <a:gd name="connsiteX1" fmla="*/ 975019 w 1355381"/>
                      <a:gd name="connsiteY1" fmla="*/ 0 h 1910021"/>
                      <a:gd name="connsiteX2" fmla="*/ 975019 w 1355381"/>
                      <a:gd name="connsiteY2" fmla="*/ 1136650 h 1910021"/>
                      <a:gd name="connsiteX3" fmla="*/ 1355381 w 1355381"/>
                      <a:gd name="connsiteY3" fmla="*/ 1910021 h 1910021"/>
                      <a:gd name="connsiteX4" fmla="*/ 0 w 1355381"/>
                      <a:gd name="connsiteY4" fmla="*/ 601962 h 1910021"/>
                      <a:gd name="connsiteX0" fmla="*/ 0 w 1690384"/>
                      <a:gd name="connsiteY0" fmla="*/ 601962 h 1910021"/>
                      <a:gd name="connsiteX1" fmla="*/ 975019 w 1690384"/>
                      <a:gd name="connsiteY1" fmla="*/ 0 h 1910021"/>
                      <a:gd name="connsiteX2" fmla="*/ 1690384 w 1690384"/>
                      <a:gd name="connsiteY2" fmla="*/ 1720181 h 1910021"/>
                      <a:gd name="connsiteX3" fmla="*/ 1355381 w 1690384"/>
                      <a:gd name="connsiteY3" fmla="*/ 1910021 h 1910021"/>
                      <a:gd name="connsiteX4" fmla="*/ 0 w 1690384"/>
                      <a:gd name="connsiteY4" fmla="*/ 601962 h 1910021"/>
                      <a:gd name="connsiteX0" fmla="*/ 0 w 1690384"/>
                      <a:gd name="connsiteY0" fmla="*/ 423546 h 1731605"/>
                      <a:gd name="connsiteX1" fmla="*/ 1099466 w 1690384"/>
                      <a:gd name="connsiteY1" fmla="*/ 0 h 1731605"/>
                      <a:gd name="connsiteX2" fmla="*/ 1690384 w 1690384"/>
                      <a:gd name="connsiteY2" fmla="*/ 1541765 h 1731605"/>
                      <a:gd name="connsiteX3" fmla="*/ 1355381 w 1690384"/>
                      <a:gd name="connsiteY3" fmla="*/ 1731605 h 1731605"/>
                      <a:gd name="connsiteX4" fmla="*/ 0 w 1690384"/>
                      <a:gd name="connsiteY4" fmla="*/ 423546 h 1731605"/>
                      <a:gd name="connsiteX0" fmla="*/ 0 w 1439980"/>
                      <a:gd name="connsiteY0" fmla="*/ 529615 h 1731605"/>
                      <a:gd name="connsiteX1" fmla="*/ 849062 w 1439980"/>
                      <a:gd name="connsiteY1" fmla="*/ 0 h 1731605"/>
                      <a:gd name="connsiteX2" fmla="*/ 1439980 w 1439980"/>
                      <a:gd name="connsiteY2" fmla="*/ 1541765 h 1731605"/>
                      <a:gd name="connsiteX3" fmla="*/ 1104977 w 1439980"/>
                      <a:gd name="connsiteY3" fmla="*/ 1731605 h 1731605"/>
                      <a:gd name="connsiteX4" fmla="*/ 0 w 1439980"/>
                      <a:gd name="connsiteY4" fmla="*/ 529615 h 1731605"/>
                      <a:gd name="connsiteX0" fmla="*/ 0 w 1439980"/>
                      <a:gd name="connsiteY0" fmla="*/ 529615 h 1743465"/>
                      <a:gd name="connsiteX1" fmla="*/ 849062 w 1439980"/>
                      <a:gd name="connsiteY1" fmla="*/ 0 h 1743465"/>
                      <a:gd name="connsiteX2" fmla="*/ 1439980 w 1439980"/>
                      <a:gd name="connsiteY2" fmla="*/ 1541765 h 1743465"/>
                      <a:gd name="connsiteX3" fmla="*/ 1084328 w 1439980"/>
                      <a:gd name="connsiteY3" fmla="*/ 1743465 h 1743465"/>
                      <a:gd name="connsiteX4" fmla="*/ 0 w 1439980"/>
                      <a:gd name="connsiteY4" fmla="*/ 529615 h 1743465"/>
                      <a:gd name="connsiteX0" fmla="*/ 0 w 1388008"/>
                      <a:gd name="connsiteY0" fmla="*/ 529615 h 1743465"/>
                      <a:gd name="connsiteX1" fmla="*/ 849062 w 1388008"/>
                      <a:gd name="connsiteY1" fmla="*/ 0 h 1743465"/>
                      <a:gd name="connsiteX2" fmla="*/ 1388008 w 1388008"/>
                      <a:gd name="connsiteY2" fmla="*/ 1546901 h 1743465"/>
                      <a:gd name="connsiteX3" fmla="*/ 1084328 w 1388008"/>
                      <a:gd name="connsiteY3" fmla="*/ 1743465 h 1743465"/>
                      <a:gd name="connsiteX4" fmla="*/ 0 w 1388008"/>
                      <a:gd name="connsiteY4" fmla="*/ 529615 h 1743465"/>
                      <a:gd name="connsiteX0" fmla="*/ 0 w 1388008"/>
                      <a:gd name="connsiteY0" fmla="*/ 529615 h 1769738"/>
                      <a:gd name="connsiteX1" fmla="*/ 849062 w 1388008"/>
                      <a:gd name="connsiteY1" fmla="*/ 0 h 1769738"/>
                      <a:gd name="connsiteX2" fmla="*/ 1388008 w 1388008"/>
                      <a:gd name="connsiteY2" fmla="*/ 1546901 h 1769738"/>
                      <a:gd name="connsiteX3" fmla="*/ 1075072 w 1388008"/>
                      <a:gd name="connsiteY3" fmla="*/ 1769738 h 1769738"/>
                      <a:gd name="connsiteX4" fmla="*/ 0 w 1388008"/>
                      <a:gd name="connsiteY4" fmla="*/ 529615 h 176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008" h="1769738">
                        <a:moveTo>
                          <a:pt x="0" y="529615"/>
                        </a:moveTo>
                        <a:cubicBezTo>
                          <a:pt x="191989" y="159108"/>
                          <a:pt x="440927" y="0"/>
                          <a:pt x="849062" y="0"/>
                        </a:cubicBezTo>
                        <a:lnTo>
                          <a:pt x="1388008" y="1546901"/>
                        </a:lnTo>
                        <a:lnTo>
                          <a:pt x="1075072" y="1769738"/>
                        </a:lnTo>
                        <a:lnTo>
                          <a:pt x="0" y="529615"/>
                        </a:lnTo>
                        <a:close/>
                      </a:path>
                    </a:pathLst>
                  </a:custGeom>
                  <a:solidFill>
                    <a:srgbClr val="FEE5A8"/>
                  </a:solidFill>
                  <a:ln>
                    <a:noFill/>
                  </a:ln>
                </p:spPr>
                <p:style>
                  <a:lnRef idx="0">
                    <a:scrgbClr r="0" g="0" b="0"/>
                  </a:lnRef>
                  <a:fillRef idx="0">
                    <a:scrgbClr r="0" g="0" b="0"/>
                  </a:fillRef>
                  <a:effectRef idx="0">
                    <a:scrgbClr r="0" g="0" b="0"/>
                  </a:effectRef>
                  <a:fontRef idx="minor">
                    <a:schemeClr val="lt1"/>
                  </a:fontRef>
                </p:style>
                <p:txBody>
                  <a:bodyPr rtlCol="1" anchor="ctr"/>
                  <a:lstStyle/>
                  <a:p>
                    <a:pPr algn="ctr" defTabSz="727314">
                      <a:defRPr/>
                    </a:pPr>
                    <a:endParaRPr lang="ar-EG" sz="557">
                      <a:solidFill>
                        <a:prstClr val="black"/>
                      </a:solidFill>
                      <a:latin typeface="Calibri"/>
                      <a:cs typeface="Arial" panose="020B0604020202020204" pitchFamily="34" charset="0"/>
                    </a:endParaRPr>
                  </a:p>
                </p:txBody>
              </p:sp>
            </p:grpSp>
            <p:sp>
              <p:nvSpPr>
                <p:cNvPr id="103" name="TextBox 102">
                  <a:extLst>
                    <a:ext uri="{FF2B5EF4-FFF2-40B4-BE49-F238E27FC236}">
                      <a16:creationId xmlns:a16="http://schemas.microsoft.com/office/drawing/2014/main" id="{2B18B274-7ED1-410C-A017-5BCD15FF3B66}"/>
                    </a:ext>
                  </a:extLst>
                </p:cNvPr>
                <p:cNvSpPr txBox="1"/>
                <p:nvPr/>
              </p:nvSpPr>
              <p:spPr>
                <a:xfrm rot="4120173">
                  <a:off x="7024629" y="4489337"/>
                  <a:ext cx="2427494" cy="1384961"/>
                </a:xfrm>
                <a:prstGeom prst="rect">
                  <a:avLst/>
                </a:prstGeom>
                <a:noFill/>
              </p:spPr>
              <p:txBody>
                <a:bodyPr wrap="square">
                  <a:spAutoFit/>
                </a:bodyPr>
                <a:lstStyle/>
                <a:p>
                  <a:pPr algn="ctr" defTabSz="727314" rtl="1">
                    <a:defRPr/>
                  </a:pPr>
                  <a:r>
                    <a:rPr lang="ar-EG" sz="557" b="1" dirty="0">
                      <a:solidFill>
                        <a:prstClr val="black"/>
                      </a:solidFill>
                      <a:latin typeface="Simplified Arabic" panose="02010000000000000000" pitchFamily="2" charset="-78"/>
                      <a:ea typeface="Calibri" panose="020F0502020204030204" pitchFamily="34" charset="0"/>
                      <a:cs typeface="Arial" panose="020B0604020202020204" pitchFamily="34" charset="0"/>
                    </a:rPr>
                    <a:t>خدمات انتاجية متطورة داعمة و عنقود صناعي متخصص</a:t>
                  </a:r>
                </a:p>
              </p:txBody>
            </p:sp>
            <p:sp>
              <p:nvSpPr>
                <p:cNvPr id="104" name="TextBox 103">
                  <a:extLst>
                    <a:ext uri="{FF2B5EF4-FFF2-40B4-BE49-F238E27FC236}">
                      <a16:creationId xmlns:a16="http://schemas.microsoft.com/office/drawing/2014/main" id="{E8274423-1240-4CDB-968C-ADAED4E7A21D}"/>
                    </a:ext>
                  </a:extLst>
                </p:cNvPr>
                <p:cNvSpPr txBox="1"/>
                <p:nvPr/>
              </p:nvSpPr>
              <p:spPr>
                <a:xfrm rot="1926905">
                  <a:off x="8371076" y="3382891"/>
                  <a:ext cx="2118782" cy="924595"/>
                </a:xfrm>
                <a:prstGeom prst="rect">
                  <a:avLst/>
                </a:prstGeom>
                <a:noFill/>
              </p:spPr>
              <p:txBody>
                <a:bodyPr wrap="square">
                  <a:spAutoFit/>
                </a:bodyPr>
                <a:lstStyle/>
                <a:p>
                  <a:pPr algn="ctr" defTabSz="727314" rtl="1">
                    <a:defRPr/>
                  </a:pPr>
                  <a:r>
                    <a:rPr lang="ar-EG" sz="557" b="1" dirty="0">
                      <a:solidFill>
                        <a:prstClr val="black"/>
                      </a:solidFill>
                      <a:latin typeface="Simplified Arabic" panose="02010000000000000000" pitchFamily="2" charset="-78"/>
                      <a:ea typeface="Calibri" panose="020F0502020204030204" pitchFamily="34" charset="0"/>
                      <a:cs typeface="Arial" panose="020B0604020202020204" pitchFamily="34" charset="0"/>
                    </a:rPr>
                    <a:t>ميدان صناعي إيكولوجي</a:t>
                  </a:r>
                </a:p>
              </p:txBody>
            </p:sp>
            <p:sp>
              <p:nvSpPr>
                <p:cNvPr id="105" name="TextBox 104">
                  <a:extLst>
                    <a:ext uri="{FF2B5EF4-FFF2-40B4-BE49-F238E27FC236}">
                      <a16:creationId xmlns:a16="http://schemas.microsoft.com/office/drawing/2014/main" id="{B29B7071-A20D-4002-9FA7-11F26243845F}"/>
                    </a:ext>
                  </a:extLst>
                </p:cNvPr>
                <p:cNvSpPr txBox="1"/>
                <p:nvPr/>
              </p:nvSpPr>
              <p:spPr>
                <a:xfrm rot="1037960">
                  <a:off x="9208648" y="2423273"/>
                  <a:ext cx="2283830" cy="1525558"/>
                </a:xfrm>
                <a:prstGeom prst="rect">
                  <a:avLst/>
                </a:prstGeom>
                <a:noFill/>
              </p:spPr>
              <p:txBody>
                <a:bodyPr wrap="square">
                  <a:spAutoFit/>
                </a:bodyPr>
                <a:lstStyle/>
                <a:p>
                  <a:pPr algn="ctr" defTabSz="727314" rtl="1">
                    <a:defRPr/>
                  </a:pPr>
                  <a:r>
                    <a:rPr lang="ar-EG" sz="557" b="1" dirty="0">
                      <a:solidFill>
                        <a:prstClr val="black"/>
                      </a:solidFill>
                      <a:latin typeface="Simplified Arabic" panose="02010000000000000000" pitchFamily="2" charset="-78"/>
                      <a:ea typeface="Calibri" panose="020F0502020204030204" pitchFamily="34" charset="0"/>
                      <a:cs typeface="Arial" panose="020B0604020202020204" pitchFamily="34" charset="0"/>
                    </a:rPr>
                    <a:t>ذو قدرات بشرية وصناعية متميزة متكاملة مع النطاق المحيط</a:t>
                  </a:r>
                </a:p>
              </p:txBody>
            </p:sp>
            <p:sp>
              <p:nvSpPr>
                <p:cNvPr id="106" name="TextBox 105">
                  <a:extLst>
                    <a:ext uri="{FF2B5EF4-FFF2-40B4-BE49-F238E27FC236}">
                      <a16:creationId xmlns:a16="http://schemas.microsoft.com/office/drawing/2014/main" id="{F5BC4CB6-82C0-4CE6-AB1A-09AC5E2D7E33}"/>
                    </a:ext>
                  </a:extLst>
                </p:cNvPr>
                <p:cNvSpPr txBox="1"/>
                <p:nvPr/>
              </p:nvSpPr>
              <p:spPr>
                <a:xfrm rot="2650775">
                  <a:off x="7995833" y="3857219"/>
                  <a:ext cx="1677850" cy="924595"/>
                </a:xfrm>
                <a:prstGeom prst="rect">
                  <a:avLst/>
                </a:prstGeom>
                <a:noFill/>
              </p:spPr>
              <p:txBody>
                <a:bodyPr wrap="square">
                  <a:spAutoFit/>
                </a:bodyPr>
                <a:lstStyle/>
                <a:p>
                  <a:pPr algn="ctr" defTabSz="727314" rtl="1">
                    <a:defRPr/>
                  </a:pPr>
                  <a:r>
                    <a:rPr lang="ar-EG" sz="557" b="1" dirty="0">
                      <a:solidFill>
                        <a:prstClr val="black"/>
                      </a:solidFill>
                      <a:latin typeface="Simplified Arabic" panose="02010000000000000000" pitchFamily="2" charset="-78"/>
                      <a:ea typeface="Calibri" panose="020F0502020204030204" pitchFamily="34" charset="0"/>
                      <a:cs typeface="Arial" panose="020B0604020202020204" pitchFamily="34" charset="0"/>
                    </a:rPr>
                    <a:t>منطقة صناعية واعدة</a:t>
                  </a:r>
                </a:p>
              </p:txBody>
            </p:sp>
          </p:grpSp>
          <p:sp>
            <p:nvSpPr>
              <p:cNvPr id="101" name="Rectangle 100">
                <a:extLst>
                  <a:ext uri="{FF2B5EF4-FFF2-40B4-BE49-F238E27FC236}">
                    <a16:creationId xmlns:a16="http://schemas.microsoft.com/office/drawing/2014/main" id="{2622D9F3-0763-4C6C-9B67-AB4FCF4BBBD7}"/>
                  </a:ext>
                </a:extLst>
              </p:cNvPr>
              <p:cNvSpPr/>
              <p:nvPr/>
            </p:nvSpPr>
            <p:spPr>
              <a:xfrm>
                <a:off x="9553135" y="4746735"/>
                <a:ext cx="1829919" cy="624114"/>
              </a:xfrm>
              <a:prstGeom prst="rect">
                <a:avLst/>
              </a:prstGeom>
            </p:spPr>
            <p:txBody>
              <a:bodyPr wrap="square" anchor="ctr">
                <a:spAutoFit/>
              </a:bodyPr>
              <a:lstStyle/>
              <a:p>
                <a:pPr algn="ctr" defTabSz="969509" rtl="1">
                  <a:defRPr/>
                </a:pPr>
                <a:r>
                  <a:rPr lang="ar-EG" sz="557" b="1" dirty="0">
                    <a:solidFill>
                      <a:srgbClr val="C00000"/>
                    </a:solidFill>
                    <a:effectLst>
                      <a:outerShdw blurRad="38100" dist="38100" dir="2700000" algn="tl">
                        <a:srgbClr val="000000">
                          <a:alpha val="43137"/>
                        </a:srgbClr>
                      </a:outerShdw>
                    </a:effectLst>
                    <a:latin typeface="Simplified Arabic" panose="02010000000000000000" pitchFamily="2" charset="-78"/>
                    <a:ea typeface="Calibri" panose="020F0502020204030204" pitchFamily="34" charset="0"/>
                    <a:cs typeface="Arial" panose="020B0604020202020204" pitchFamily="34" charset="0"/>
                  </a:rPr>
                  <a:t>الرؤي القطاعية</a:t>
                </a:r>
              </a:p>
            </p:txBody>
          </p:sp>
        </p:grpSp>
        <p:grpSp>
          <p:nvGrpSpPr>
            <p:cNvPr id="86" name="Group 85">
              <a:extLst>
                <a:ext uri="{FF2B5EF4-FFF2-40B4-BE49-F238E27FC236}">
                  <a16:creationId xmlns:a16="http://schemas.microsoft.com/office/drawing/2014/main" id="{F290658B-55FB-4EA5-B556-9B00EF456FD4}"/>
                </a:ext>
              </a:extLst>
            </p:cNvPr>
            <p:cNvGrpSpPr/>
            <p:nvPr/>
          </p:nvGrpSpPr>
          <p:grpSpPr>
            <a:xfrm>
              <a:off x="4531773" y="2747801"/>
              <a:ext cx="3522333" cy="2672831"/>
              <a:chOff x="4905556" y="1181532"/>
              <a:chExt cx="4142908" cy="2902093"/>
            </a:xfrm>
          </p:grpSpPr>
          <p:sp>
            <p:nvSpPr>
              <p:cNvPr id="96" name="Isosceles Triangle 95">
                <a:extLst>
                  <a:ext uri="{FF2B5EF4-FFF2-40B4-BE49-F238E27FC236}">
                    <a16:creationId xmlns:a16="http://schemas.microsoft.com/office/drawing/2014/main" id="{A2447516-B3FA-4105-9BD9-D7EAE1E1DFF0}"/>
                  </a:ext>
                </a:extLst>
              </p:cNvPr>
              <p:cNvSpPr/>
              <p:nvPr/>
            </p:nvSpPr>
            <p:spPr>
              <a:xfrm rot="15881457">
                <a:off x="4929827" y="2064021"/>
                <a:ext cx="1678735" cy="1727277"/>
              </a:xfrm>
              <a:prstGeom prst="triangl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509" rtl="1">
                  <a:defRPr/>
                </a:pPr>
                <a:endParaRPr lang="en-US" sz="557">
                  <a:solidFill>
                    <a:prstClr val="white"/>
                  </a:solidFill>
                  <a:latin typeface="Calibri"/>
                </a:endParaRPr>
              </a:p>
            </p:txBody>
          </p:sp>
          <p:sp>
            <p:nvSpPr>
              <p:cNvPr id="97" name="Oval 96">
                <a:extLst>
                  <a:ext uri="{FF2B5EF4-FFF2-40B4-BE49-F238E27FC236}">
                    <a16:creationId xmlns:a16="http://schemas.microsoft.com/office/drawing/2014/main" id="{7785C8DF-FE34-436B-B762-48B01E29C7AD}"/>
                  </a:ext>
                </a:extLst>
              </p:cNvPr>
              <p:cNvSpPr/>
              <p:nvPr/>
            </p:nvSpPr>
            <p:spPr>
              <a:xfrm>
                <a:off x="6009905" y="1181532"/>
                <a:ext cx="2902093" cy="2902093"/>
              </a:xfrm>
              <a:prstGeom prst="ellipse">
                <a:avLst/>
              </a:prstGeom>
              <a:noFill/>
              <a:ln w="209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727314">
                  <a:defRPr/>
                </a:pPr>
                <a:endParaRPr lang="ar-EG" sz="557">
                  <a:solidFill>
                    <a:prstClr val="white"/>
                  </a:solidFill>
                  <a:latin typeface="Calibri"/>
                  <a:cs typeface="Arial" panose="020B0604020202020204" pitchFamily="34" charset="0"/>
                </a:endParaRPr>
              </a:p>
            </p:txBody>
          </p:sp>
          <p:sp>
            <p:nvSpPr>
              <p:cNvPr id="98" name="Oval 97">
                <a:extLst>
                  <a:ext uri="{FF2B5EF4-FFF2-40B4-BE49-F238E27FC236}">
                    <a16:creationId xmlns:a16="http://schemas.microsoft.com/office/drawing/2014/main" id="{7D6E9F9F-42B8-4444-AEB5-487383C3DEEE}"/>
                  </a:ext>
                </a:extLst>
              </p:cNvPr>
              <p:cNvSpPr/>
              <p:nvPr/>
            </p:nvSpPr>
            <p:spPr>
              <a:xfrm>
                <a:off x="6070145" y="1286359"/>
                <a:ext cx="2743200" cy="2743200"/>
              </a:xfrm>
              <a:prstGeom prst="ellipse">
                <a:avLst/>
              </a:prstGeom>
              <a:solidFill>
                <a:schemeClr val="bg1">
                  <a:lumMod val="95000"/>
                </a:schemeClr>
              </a:solidFill>
              <a:ln w="1682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727314">
                  <a:defRPr/>
                </a:pPr>
                <a:endParaRPr lang="ar-EG" sz="557">
                  <a:solidFill>
                    <a:prstClr val="white"/>
                  </a:solidFill>
                  <a:latin typeface="Calibri"/>
                  <a:cs typeface="Arial" panose="020B0604020202020204" pitchFamily="34" charset="0"/>
                </a:endParaRPr>
              </a:p>
            </p:txBody>
          </p:sp>
          <p:sp>
            <p:nvSpPr>
              <p:cNvPr id="99" name="Rectangle 98">
                <a:extLst>
                  <a:ext uri="{FF2B5EF4-FFF2-40B4-BE49-F238E27FC236}">
                    <a16:creationId xmlns:a16="http://schemas.microsoft.com/office/drawing/2014/main" id="{46ACD879-668F-46CB-B097-C4410593BB82}"/>
                  </a:ext>
                </a:extLst>
              </p:cNvPr>
              <p:cNvSpPr/>
              <p:nvPr/>
            </p:nvSpPr>
            <p:spPr>
              <a:xfrm>
                <a:off x="6419951" y="1552380"/>
                <a:ext cx="2628513" cy="2307464"/>
              </a:xfrm>
              <a:prstGeom prst="rect">
                <a:avLst/>
              </a:prstGeom>
            </p:spPr>
            <p:txBody>
              <a:bodyPr wrap="square" anchor="ctr">
                <a:spAutoFit/>
              </a:bodyPr>
              <a:lstStyle/>
              <a:p>
                <a:pPr algn="ctr" defTabSz="969509" rtl="1">
                  <a:defRPr/>
                </a:pPr>
                <a:r>
                  <a:rPr lang="ar-EG" sz="835" b="1" dirty="0">
                    <a:solidFill>
                      <a:srgbClr val="C00000"/>
                    </a:solidFill>
                    <a:effectLst>
                      <a:outerShdw blurRad="38100" dist="38100" dir="2700000" algn="tl">
                        <a:srgbClr val="000000">
                          <a:alpha val="43137"/>
                        </a:srgbClr>
                      </a:outerShdw>
                    </a:effectLst>
                    <a:latin typeface="Simplified Arabic" panose="02010000000000000000" pitchFamily="2" charset="-78"/>
                    <a:ea typeface="Calibri" panose="020F0502020204030204" pitchFamily="34" charset="0"/>
                    <a:cs typeface="Arial" panose="020B0604020202020204" pitchFamily="34" charset="0"/>
                  </a:rPr>
                  <a:t>الرؤية الشاملة </a:t>
                </a:r>
              </a:p>
              <a:p>
                <a:pPr algn="ctr" defTabSz="969509" rtl="1">
                  <a:defRPr/>
                </a:pPr>
                <a:r>
                  <a:rPr lang="ar-EG" sz="835" b="1" dirty="0">
                    <a:solidFill>
                      <a:prstClr val="black"/>
                    </a:solidFill>
                    <a:effectLst>
                      <a:outerShdw blurRad="38100" dist="38100" dir="2700000" algn="tl">
                        <a:srgbClr val="000000">
                          <a:alpha val="43137"/>
                        </a:srgbClr>
                      </a:outerShdw>
                    </a:effectLst>
                    <a:latin typeface="Simplified Arabic" panose="02010000000000000000" pitchFamily="2" charset="-78"/>
                    <a:ea typeface="Calibri" panose="020F0502020204030204" pitchFamily="34" charset="0"/>
                    <a:cs typeface="Arial" panose="020B0604020202020204" pitchFamily="34" charset="0"/>
                  </a:rPr>
                  <a:t>مركز صناعي متطور صديق للبيئة</a:t>
                </a:r>
                <a:r>
                  <a:rPr lang="ar-EG" sz="835" b="1" dirty="0">
                    <a:solidFill>
                      <a:prstClr val="black"/>
                    </a:solidFill>
                    <a:latin typeface="Arial" pitchFamily="34" charset="0"/>
                    <a:cs typeface="Arial" pitchFamily="34" charset="0"/>
                  </a:rPr>
                  <a:t> </a:t>
                </a:r>
              </a:p>
            </p:txBody>
          </p:sp>
        </p:grpSp>
        <p:grpSp>
          <p:nvGrpSpPr>
            <p:cNvPr id="87" name="Group 86">
              <a:extLst>
                <a:ext uri="{FF2B5EF4-FFF2-40B4-BE49-F238E27FC236}">
                  <a16:creationId xmlns:a16="http://schemas.microsoft.com/office/drawing/2014/main" id="{690BD99B-7459-4B12-8D77-576339CE1641}"/>
                </a:ext>
              </a:extLst>
            </p:cNvPr>
            <p:cNvGrpSpPr/>
            <p:nvPr/>
          </p:nvGrpSpPr>
          <p:grpSpPr>
            <a:xfrm>
              <a:off x="146581" y="2435370"/>
              <a:ext cx="6679295" cy="4159600"/>
              <a:chOff x="-57149" y="-881143"/>
              <a:chExt cx="7117033" cy="7252915"/>
            </a:xfrm>
          </p:grpSpPr>
          <p:pic>
            <p:nvPicPr>
              <p:cNvPr id="88" name="Picture 87" descr="Apec Diem Thuy Thai Nguyen Industrial Park becomes a new model industrial  park in Vietnam - The Leaders Online">
                <a:extLst>
                  <a:ext uri="{FF2B5EF4-FFF2-40B4-BE49-F238E27FC236}">
                    <a16:creationId xmlns:a16="http://schemas.microsoft.com/office/drawing/2014/main" id="{17C7138F-D3C6-4F34-8593-44C6C79EAC9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l="2186" t="-171685" r="-3264" b="96255"/>
              <a:stretch>
                <a:fillRect/>
              </a:stretch>
            </p:blipFill>
            <p:spPr bwMode="auto">
              <a:xfrm>
                <a:off x="552344" y="-881143"/>
                <a:ext cx="5238054" cy="4947819"/>
              </a:xfrm>
              <a:custGeom>
                <a:avLst/>
                <a:gdLst>
                  <a:gd name="connsiteX0" fmla="*/ 2619027 w 5238054"/>
                  <a:gd name="connsiteY0" fmla="*/ 0 h 4947819"/>
                  <a:gd name="connsiteX1" fmla="*/ 5238054 w 5238054"/>
                  <a:gd name="connsiteY1" fmla="*/ 2619027 h 4947819"/>
                  <a:gd name="connsiteX2" fmla="*/ 3867411 w 5238054"/>
                  <a:gd name="connsiteY2" fmla="*/ 4921952 h 4947819"/>
                  <a:gd name="connsiteX3" fmla="*/ 3813715 w 5238054"/>
                  <a:gd name="connsiteY3" fmla="*/ 4947819 h 4947819"/>
                  <a:gd name="connsiteX4" fmla="*/ 3765707 w 5238054"/>
                  <a:gd name="connsiteY4" fmla="*/ 4842202 h 4947819"/>
                  <a:gd name="connsiteX5" fmla="*/ 1337161 w 5238054"/>
                  <a:gd name="connsiteY5" fmla="*/ 4842202 h 4947819"/>
                  <a:gd name="connsiteX6" fmla="*/ 1318009 w 5238054"/>
                  <a:gd name="connsiteY6" fmla="*/ 4889976 h 4947819"/>
                  <a:gd name="connsiteX7" fmla="*/ 1154704 w 5238054"/>
                  <a:gd name="connsiteY7" fmla="*/ 4790765 h 4947819"/>
                  <a:gd name="connsiteX8" fmla="*/ 0 w 5238054"/>
                  <a:gd name="connsiteY8" fmla="*/ 2619027 h 4947819"/>
                  <a:gd name="connsiteX9" fmla="*/ 2619027 w 5238054"/>
                  <a:gd name="connsiteY9" fmla="*/ 0 h 494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054" h="4947819">
                    <a:moveTo>
                      <a:pt x="2619027" y="0"/>
                    </a:moveTo>
                    <a:cubicBezTo>
                      <a:pt x="4065476" y="0"/>
                      <a:pt x="5238054" y="1172578"/>
                      <a:pt x="5238054" y="2619027"/>
                    </a:cubicBezTo>
                    <a:cubicBezTo>
                      <a:pt x="5238054" y="3613461"/>
                      <a:pt x="4683828" y="4478447"/>
                      <a:pt x="3867411" y="4921952"/>
                    </a:cubicBezTo>
                    <a:lnTo>
                      <a:pt x="3813715" y="4947819"/>
                    </a:lnTo>
                    <a:lnTo>
                      <a:pt x="3765707" y="4842202"/>
                    </a:lnTo>
                    <a:lnTo>
                      <a:pt x="1337161" y="4842202"/>
                    </a:lnTo>
                    <a:lnTo>
                      <a:pt x="1318009" y="4889976"/>
                    </a:lnTo>
                    <a:lnTo>
                      <a:pt x="1154704" y="4790765"/>
                    </a:lnTo>
                    <a:cubicBezTo>
                      <a:pt x="458038" y="4320107"/>
                      <a:pt x="0" y="3523057"/>
                      <a:pt x="0" y="2619027"/>
                    </a:cubicBezTo>
                    <a:cubicBezTo>
                      <a:pt x="0" y="1172578"/>
                      <a:pt x="1172578" y="0"/>
                      <a:pt x="2619027" y="0"/>
                    </a:cubicBezTo>
                    <a:close/>
                  </a:path>
                </a:pathLst>
              </a:cu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9" name="Picture 88" descr="Criteria for identifying eco-industrial parks laid out">
                <a:extLst>
                  <a:ext uri="{FF2B5EF4-FFF2-40B4-BE49-F238E27FC236}">
                    <a16:creationId xmlns:a16="http://schemas.microsoft.com/office/drawing/2014/main" id="{64ED2989-E96D-4940-9BB6-BAE83EBD5D37}"/>
                  </a:ext>
                </a:extLst>
              </p:cNvPr>
              <p:cNvPicPr>
                <a:picLocks noChangeAspect="1" noChangeArrowheads="1"/>
              </p:cNvPicPr>
              <p:nvPr/>
            </p:nvPicPr>
            <p:blipFill>
              <a:blip r:embed="rId10">
                <a:extLst>
                  <a:ext uri="{28A0092B-C50C-407E-A947-70E740481C1C}">
                    <a14:useLocalDpi xmlns:a14="http://schemas.microsoft.com/office/drawing/2010/main"/>
                  </a:ext>
                </a:extLst>
              </a:blip>
              <a:srcRect l="31592" t="10734" r="22252" b="4041"/>
              <a:stretch>
                <a:fillRect/>
              </a:stretch>
            </p:blipFill>
            <p:spPr bwMode="auto">
              <a:xfrm>
                <a:off x="4433626" y="3471863"/>
                <a:ext cx="2626258" cy="2768645"/>
              </a:xfrm>
              <a:custGeom>
                <a:avLst/>
                <a:gdLst>
                  <a:gd name="connsiteX0" fmla="*/ 648654 w 2626258"/>
                  <a:gd name="connsiteY0" fmla="*/ 0 h 2768645"/>
                  <a:gd name="connsiteX1" fmla="*/ 2626258 w 2626258"/>
                  <a:gd name="connsiteY1" fmla="*/ 1186562 h 2768645"/>
                  <a:gd name="connsiteX2" fmla="*/ 2167453 w 2626258"/>
                  <a:gd name="connsiteY2" fmla="*/ 1771933 h 2768645"/>
                  <a:gd name="connsiteX3" fmla="*/ 1692829 w 2626258"/>
                  <a:gd name="connsiteY3" fmla="*/ 2341483 h 2768645"/>
                  <a:gd name="connsiteX4" fmla="*/ 1186562 w 2626258"/>
                  <a:gd name="connsiteY4" fmla="*/ 2768645 h 2768645"/>
                  <a:gd name="connsiteX5" fmla="*/ 0 w 2626258"/>
                  <a:gd name="connsiteY5" fmla="*/ 727758 h 276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6258" h="2768645">
                    <a:moveTo>
                      <a:pt x="648654" y="0"/>
                    </a:moveTo>
                    <a:lnTo>
                      <a:pt x="2626258" y="1186562"/>
                    </a:lnTo>
                    <a:lnTo>
                      <a:pt x="2167453" y="1771933"/>
                    </a:lnTo>
                    <a:lnTo>
                      <a:pt x="1692829" y="2341483"/>
                    </a:lnTo>
                    <a:lnTo>
                      <a:pt x="1186562" y="2768645"/>
                    </a:lnTo>
                    <a:lnTo>
                      <a:pt x="0" y="727758"/>
                    </a:lnTo>
                    <a:close/>
                  </a:path>
                </a:pathLst>
              </a:cu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0" name="Group 89">
                <a:extLst>
                  <a:ext uri="{FF2B5EF4-FFF2-40B4-BE49-F238E27FC236}">
                    <a16:creationId xmlns:a16="http://schemas.microsoft.com/office/drawing/2014/main" id="{64643662-AA29-4168-BF80-F1F540AB845A}"/>
                  </a:ext>
                </a:extLst>
              </p:cNvPr>
              <p:cNvGrpSpPr/>
              <p:nvPr/>
            </p:nvGrpSpPr>
            <p:grpSpPr>
              <a:xfrm>
                <a:off x="864258" y="-180576"/>
                <a:ext cx="4647415" cy="4485111"/>
                <a:chOff x="397570" y="-116383"/>
                <a:chExt cx="4647415" cy="4485111"/>
              </a:xfrm>
            </p:grpSpPr>
            <p:pic>
              <p:nvPicPr>
                <p:cNvPr id="93" name="Picture 4" descr="Flat Sun Icon. Sun Pictogram. Template Vector Illustration. Stock Vector -  Illustration of design, light: 143859053">
                  <a:extLst>
                    <a:ext uri="{FF2B5EF4-FFF2-40B4-BE49-F238E27FC236}">
                      <a16:creationId xmlns:a16="http://schemas.microsoft.com/office/drawing/2014/main" id="{528BD5AE-E019-4FDE-9FE3-5D07DC9E5616}"/>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4041" t="4458" r="2221" b="5079"/>
                <a:stretch/>
              </p:blipFill>
              <p:spPr bwMode="auto">
                <a:xfrm>
                  <a:off x="397570" y="-116383"/>
                  <a:ext cx="4647415" cy="4485111"/>
                </a:xfrm>
                <a:prstGeom prst="rect">
                  <a:avLst/>
                </a:prstGeom>
                <a:noFill/>
                <a:extLst>
                  <a:ext uri="{909E8E84-426E-40DD-AFC4-6F175D3DCCD1}">
                    <a14:hiddenFill xmlns:a14="http://schemas.microsoft.com/office/drawing/2010/main">
                      <a:solidFill>
                        <a:srgbClr val="FFFFFF"/>
                      </a:solidFill>
                    </a14:hiddenFill>
                  </a:ext>
                </a:extLst>
              </p:spPr>
            </p:pic>
            <p:sp>
              <p:nvSpPr>
                <p:cNvPr id="94" name="Oval 93">
                  <a:extLst>
                    <a:ext uri="{FF2B5EF4-FFF2-40B4-BE49-F238E27FC236}">
                      <a16:creationId xmlns:a16="http://schemas.microsoft.com/office/drawing/2014/main" id="{7D2FEF5C-A791-404F-A45F-0F2183FEE670}"/>
                    </a:ext>
                  </a:extLst>
                </p:cNvPr>
                <p:cNvSpPr/>
                <p:nvPr/>
              </p:nvSpPr>
              <p:spPr>
                <a:xfrm>
                  <a:off x="1318981" y="754663"/>
                  <a:ext cx="2853389" cy="2659341"/>
                </a:xfrm>
                <a:prstGeom prst="ellipse">
                  <a:avLst/>
                </a:prstGeom>
                <a:solidFill>
                  <a:schemeClr val="bg1">
                    <a:lumMod val="95000"/>
                  </a:schemeClr>
                </a:solidFill>
                <a:ln w="1682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727314">
                    <a:defRPr/>
                  </a:pPr>
                  <a:endParaRPr lang="ar-EG" sz="716">
                    <a:solidFill>
                      <a:prstClr val="white"/>
                    </a:solidFill>
                    <a:latin typeface="Calibri"/>
                    <a:cs typeface="Arial" panose="020B0604020202020204" pitchFamily="34" charset="0"/>
                  </a:endParaRPr>
                </a:p>
              </p:txBody>
            </p:sp>
            <p:sp>
              <p:nvSpPr>
                <p:cNvPr id="95" name="Rectangle 94">
                  <a:extLst>
                    <a:ext uri="{FF2B5EF4-FFF2-40B4-BE49-F238E27FC236}">
                      <a16:creationId xmlns:a16="http://schemas.microsoft.com/office/drawing/2014/main" id="{EEFD98F4-4CBE-4C79-8229-9FE3D13164D1}"/>
                    </a:ext>
                  </a:extLst>
                </p:cNvPr>
                <p:cNvSpPr/>
                <p:nvPr/>
              </p:nvSpPr>
              <p:spPr>
                <a:xfrm>
                  <a:off x="1153927" y="716029"/>
                  <a:ext cx="3134697" cy="2920257"/>
                </a:xfrm>
                <a:prstGeom prst="rect">
                  <a:avLst/>
                </a:prstGeom>
              </p:spPr>
              <p:txBody>
                <a:bodyPr wrap="square" anchor="ctr">
                  <a:spAutoFit/>
                </a:bodyPr>
                <a:lstStyle/>
                <a:p>
                  <a:pPr algn="ctr" defTabSz="969509" rtl="1">
                    <a:defRPr/>
                  </a:pPr>
                  <a:r>
                    <a:rPr lang="ar-EG" sz="835" b="1" dirty="0">
                      <a:solidFill>
                        <a:srgbClr val="C00000"/>
                      </a:solidFill>
                      <a:effectLst>
                        <a:outerShdw blurRad="38100" dist="38100" dir="2700000" algn="tl">
                          <a:srgbClr val="000000">
                            <a:alpha val="43137"/>
                          </a:srgbClr>
                        </a:outerShdw>
                      </a:effectLst>
                      <a:latin typeface="Simplified Arabic" panose="02010000000000000000" pitchFamily="2" charset="-78"/>
                      <a:ea typeface="Calibri" panose="020F0502020204030204" pitchFamily="34" charset="0"/>
                      <a:cs typeface="Arial" panose="020B0604020202020204" pitchFamily="34" charset="0"/>
                    </a:rPr>
                    <a:t>الحلم</a:t>
                  </a:r>
                </a:p>
                <a:p>
                  <a:pPr algn="ctr" defTabSz="969509" rtl="1">
                    <a:defRPr/>
                  </a:pPr>
                  <a:r>
                    <a:rPr lang="ar-EG" sz="835" b="1" dirty="0">
                      <a:solidFill>
                        <a:prstClr val="black"/>
                      </a:solidFill>
                      <a:effectLst>
                        <a:outerShdw blurRad="38100" dist="38100" dir="2700000" algn="tl">
                          <a:srgbClr val="000000">
                            <a:alpha val="43137"/>
                          </a:srgbClr>
                        </a:outerShdw>
                      </a:effectLst>
                      <a:latin typeface="Simplified Arabic" panose="02010000000000000000" pitchFamily="2" charset="-78"/>
                      <a:ea typeface="Calibri" panose="020F0502020204030204" pitchFamily="34" charset="0"/>
                      <a:cs typeface="Arial" panose="020B0604020202020204" pitchFamily="34" charset="0"/>
                    </a:rPr>
                    <a:t>العكرشة مركز صناعي إيكولوجي</a:t>
                  </a:r>
                </a:p>
              </p:txBody>
            </p:sp>
          </p:grpSp>
          <p:pic>
            <p:nvPicPr>
              <p:cNvPr id="91" name="Picture 90" descr="Banting Industrial City, Selangor | New Launches at PropMall">
                <a:extLst>
                  <a:ext uri="{FF2B5EF4-FFF2-40B4-BE49-F238E27FC236}">
                    <a16:creationId xmlns:a16="http://schemas.microsoft.com/office/drawing/2014/main" id="{6D39561D-5678-4BC1-8352-6DE8291182F3}"/>
                  </a:ext>
                </a:extLst>
              </p:cNvPr>
              <p:cNvPicPr>
                <a:picLocks noChangeAspect="1" noChangeArrowheads="1"/>
              </p:cNvPicPr>
              <p:nvPr/>
            </p:nvPicPr>
            <p:blipFill>
              <a:blip r:embed="rId12">
                <a:extLst>
                  <a:ext uri="{28A0092B-C50C-407E-A947-70E740481C1C}">
                    <a14:useLocalDpi xmlns:a14="http://schemas.microsoft.com/office/drawing/2010/main"/>
                  </a:ext>
                </a:extLst>
              </a:blip>
              <a:srcRect l="36249" t="7821" r="25685" b="719"/>
              <a:stretch>
                <a:fillRect/>
              </a:stretch>
            </p:blipFill>
            <p:spPr bwMode="auto">
              <a:xfrm>
                <a:off x="-57149" y="3328988"/>
                <a:ext cx="1842817" cy="2946446"/>
              </a:xfrm>
              <a:custGeom>
                <a:avLst/>
                <a:gdLst>
                  <a:gd name="connsiteX0" fmla="*/ 1143000 w 1842817"/>
                  <a:gd name="connsiteY0" fmla="*/ 0 h 2946446"/>
                  <a:gd name="connsiteX1" fmla="*/ 1842817 w 1842817"/>
                  <a:gd name="connsiteY1" fmla="*/ 548876 h 2946446"/>
                  <a:gd name="connsiteX2" fmla="*/ 1842817 w 1842817"/>
                  <a:gd name="connsiteY2" fmla="*/ 650472 h 2946446"/>
                  <a:gd name="connsiteX3" fmla="*/ 1004167 w 1842817"/>
                  <a:gd name="connsiteY3" fmla="*/ 2946446 h 2946446"/>
                  <a:gd name="connsiteX4" fmla="*/ 900528 w 1842817"/>
                  <a:gd name="connsiteY4" fmla="*/ 2946446 h 2946446"/>
                  <a:gd name="connsiteX5" fmla="*/ 871538 w 1842817"/>
                  <a:gd name="connsiteY5" fmla="*/ 2943225 h 2946446"/>
                  <a:gd name="connsiteX6" fmla="*/ 442913 w 1842817"/>
                  <a:gd name="connsiteY6" fmla="*/ 2657475 h 2946446"/>
                  <a:gd name="connsiteX7" fmla="*/ 14287 w 1842817"/>
                  <a:gd name="connsiteY7" fmla="*/ 2214562 h 2946446"/>
                  <a:gd name="connsiteX8" fmla="*/ 0 w 1842817"/>
                  <a:gd name="connsiteY8" fmla="*/ 728662 h 294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2817" h="2946446">
                    <a:moveTo>
                      <a:pt x="1143000" y="0"/>
                    </a:moveTo>
                    <a:lnTo>
                      <a:pt x="1842817" y="548876"/>
                    </a:lnTo>
                    <a:lnTo>
                      <a:pt x="1842817" y="650472"/>
                    </a:lnTo>
                    <a:lnTo>
                      <a:pt x="1004167" y="2946446"/>
                    </a:lnTo>
                    <a:lnTo>
                      <a:pt x="900528" y="2946446"/>
                    </a:lnTo>
                    <a:lnTo>
                      <a:pt x="871538" y="2943225"/>
                    </a:lnTo>
                    <a:lnTo>
                      <a:pt x="442913" y="2657475"/>
                    </a:lnTo>
                    <a:lnTo>
                      <a:pt x="14287" y="2214562"/>
                    </a:lnTo>
                    <a:lnTo>
                      <a:pt x="0" y="728662"/>
                    </a:lnTo>
                    <a:close/>
                  </a:path>
                </a:pathLst>
              </a:cu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 name="Picture 91" descr="Apec Diem Thuy Thai Nguyen Industrial Park becomes a new model industrial  park in Vietnam - The Leaders Online">
                <a:extLst>
                  <a:ext uri="{FF2B5EF4-FFF2-40B4-BE49-F238E27FC236}">
                    <a16:creationId xmlns:a16="http://schemas.microsoft.com/office/drawing/2014/main" id="{B6C7F4CF-ABE7-401E-ACF0-182F374AA29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l="9453" t="1694" r="4003" b="14526"/>
              <a:stretch>
                <a:fillRect/>
              </a:stretch>
            </p:blipFill>
            <p:spPr bwMode="auto">
              <a:xfrm>
                <a:off x="928915" y="4008833"/>
                <a:ext cx="4484915" cy="2362939"/>
              </a:xfrm>
              <a:custGeom>
                <a:avLst/>
                <a:gdLst>
                  <a:gd name="connsiteX0" fmla="*/ 941439 w 4484915"/>
                  <a:gd name="connsiteY0" fmla="*/ 0 h 2362939"/>
                  <a:gd name="connsiteX1" fmla="*/ 994073 w 4484915"/>
                  <a:gd name="connsiteY1" fmla="*/ 31976 h 2362939"/>
                  <a:gd name="connsiteX2" fmla="*/ 2242457 w 4484915"/>
                  <a:gd name="connsiteY2" fmla="*/ 348078 h 2362939"/>
                  <a:gd name="connsiteX3" fmla="*/ 3261901 w 4484915"/>
                  <a:gd name="connsiteY3" fmla="*/ 142262 h 2362939"/>
                  <a:gd name="connsiteX4" fmla="*/ 3437145 w 4484915"/>
                  <a:gd name="connsiteY4" fmla="*/ 57843 h 2362939"/>
                  <a:gd name="connsiteX5" fmla="*/ 4484915 w 4484915"/>
                  <a:gd name="connsiteY5" fmla="*/ 2362939 h 2362939"/>
                  <a:gd name="connsiteX6" fmla="*/ 0 w 4484915"/>
                  <a:gd name="connsiteY6" fmla="*/ 2348425 h 2362939"/>
                  <a:gd name="connsiteX7" fmla="*/ 941439 w 4484915"/>
                  <a:gd name="connsiteY7" fmla="*/ 0 h 236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4915" h="2362939">
                    <a:moveTo>
                      <a:pt x="941439" y="0"/>
                    </a:moveTo>
                    <a:lnTo>
                      <a:pt x="994073" y="31976"/>
                    </a:lnTo>
                    <a:cubicBezTo>
                      <a:pt x="1365172" y="233569"/>
                      <a:pt x="1790442" y="348078"/>
                      <a:pt x="2242457" y="348078"/>
                    </a:cubicBezTo>
                    <a:cubicBezTo>
                      <a:pt x="2604069" y="348078"/>
                      <a:pt x="2948565" y="274792"/>
                      <a:pt x="3261901" y="142262"/>
                    </a:cubicBezTo>
                    <a:lnTo>
                      <a:pt x="3437145" y="57843"/>
                    </a:lnTo>
                    <a:lnTo>
                      <a:pt x="4484915" y="2362939"/>
                    </a:lnTo>
                    <a:lnTo>
                      <a:pt x="0" y="2348425"/>
                    </a:lnTo>
                    <a:lnTo>
                      <a:pt x="941439" y="0"/>
                    </a:lnTo>
                    <a:close/>
                  </a:path>
                </a:pathLst>
              </a:custGeom>
              <a:ln>
                <a:noFill/>
              </a:ln>
              <a:effectLst>
                <a:softEdge rad="112500"/>
              </a:effectLst>
              <a:extLst>
                <a:ext uri="{909E8E84-426E-40DD-AFC4-6F175D3DCCD1}">
                  <a14:hiddenFill xmlns:a14="http://schemas.microsoft.com/office/drawing/2010/main">
                    <a:solidFill>
                      <a:srgbClr val="FFFFFF"/>
                    </a:solidFill>
                  </a14:hiddenFill>
                </a:ext>
              </a:extLst>
            </p:spPr>
          </p:pic>
        </p:grpSp>
      </p:grpSp>
      <p:pic>
        <p:nvPicPr>
          <p:cNvPr id="111" name="Picture 110">
            <a:extLst>
              <a:ext uri="{FF2B5EF4-FFF2-40B4-BE49-F238E27FC236}">
                <a16:creationId xmlns:a16="http://schemas.microsoft.com/office/drawing/2014/main" id="{05EB943C-0E4B-48A3-9DF9-BA28B779E094}"/>
              </a:ext>
            </a:extLst>
          </p:cNvPr>
          <p:cNvPicPr>
            <a:picLocks noChangeAspect="1"/>
          </p:cNvPicPr>
          <p:nvPr/>
        </p:nvPicPr>
        <p:blipFill rotWithShape="1">
          <a:blip r:embed="rId13" cstate="print"/>
          <a:srcRect t="1136"/>
          <a:stretch/>
        </p:blipFill>
        <p:spPr>
          <a:xfrm>
            <a:off x="9499261" y="6167788"/>
            <a:ext cx="2804560" cy="1741653"/>
          </a:xfrm>
          <a:prstGeom prst="rect">
            <a:avLst/>
          </a:prstGeom>
        </p:spPr>
      </p:pic>
      <p:sp>
        <p:nvSpPr>
          <p:cNvPr id="112" name="Rectangle 111"/>
          <p:cNvSpPr/>
          <p:nvPr/>
        </p:nvSpPr>
        <p:spPr>
          <a:xfrm>
            <a:off x="2976421" y="6943490"/>
            <a:ext cx="6132294" cy="949234"/>
          </a:xfrm>
          <a:prstGeom prst="rect">
            <a:avLst/>
          </a:prstGeom>
          <a:solidFill>
            <a:schemeClr val="bg1">
              <a:lumMod val="95000"/>
            </a:schemeClr>
          </a:solidFill>
        </p:spPr>
        <p:txBody>
          <a:bodyPr wrap="square">
            <a:spAutoFit/>
          </a:bodyPr>
          <a:lstStyle/>
          <a:p>
            <a:pPr algn="r" defTabSz="727314" rtl="1">
              <a:defRPr/>
            </a:pPr>
            <a:r>
              <a:rPr lang="ar-EG" sz="1432" b="1" dirty="0">
                <a:solidFill>
                  <a:srgbClr val="FFC000">
                    <a:lumMod val="75000"/>
                  </a:srgbClr>
                </a:solidFill>
                <a:latin typeface="Calibri"/>
                <a:cs typeface="Arial" panose="020B0604020202020204" pitchFamily="34" charset="0"/>
              </a:rPr>
              <a:t> </a:t>
            </a:r>
            <a:r>
              <a:rPr lang="ar-EG" sz="1272" b="1" dirty="0">
                <a:solidFill>
                  <a:srgbClr val="FFC000">
                    <a:lumMod val="75000"/>
                  </a:srgbClr>
                </a:solidFill>
                <a:latin typeface="Calibri"/>
                <a:cs typeface="Arial" panose="020B0604020202020204" pitchFamily="34" charset="0"/>
              </a:rPr>
              <a:t>ليس فقط فئةالشباب والمستثمرين بمحافظة القليوبية حيث يدعم المشروع المشاركة المجتمعية للجميع من خلال حزم المشروعات المقترحة ا</a:t>
            </a:r>
            <a:r>
              <a:rPr lang="ar-EG" sz="1272" b="1" dirty="0">
                <a:solidFill>
                  <a:prstClr val="black"/>
                </a:solidFill>
                <a:latin typeface="Calibri"/>
                <a:cs typeface="Arial" panose="020B0604020202020204" pitchFamily="34" charset="0"/>
              </a:rPr>
              <a:t>ن تطوير منطقة العكرشة انة يجعل </a:t>
            </a:r>
            <a:r>
              <a:rPr lang="ar-EG" sz="1432" b="1" dirty="0">
                <a:solidFill>
                  <a:srgbClr val="FF0000"/>
                </a:solidFill>
                <a:latin typeface="Calibri"/>
                <a:cs typeface="Arial" panose="020B0604020202020204" pitchFamily="34" charset="0"/>
              </a:rPr>
              <a:t>مركز الخانكة مركزصناعي </a:t>
            </a:r>
            <a:r>
              <a:rPr lang="ar-EG" sz="1272" b="1" dirty="0">
                <a:solidFill>
                  <a:prstClr val="black"/>
                </a:solidFill>
                <a:latin typeface="Calibri"/>
                <a:cs typeface="Arial" panose="020B0604020202020204" pitchFamily="34" charset="0"/>
              </a:rPr>
              <a:t>ذو قدرات بشرية ومجتمعية مبدعة و يجعل من </a:t>
            </a:r>
            <a:r>
              <a:rPr lang="ar-EG" sz="1432" b="1" dirty="0">
                <a:solidFill>
                  <a:srgbClr val="7030A0"/>
                </a:solidFill>
                <a:latin typeface="Calibri"/>
                <a:cs typeface="Arial" panose="020B0604020202020204" pitchFamily="34" charset="0"/>
              </a:rPr>
              <a:t>محافظة القليوبية نواه استثمارية لوجستية زراعية وصناعية</a:t>
            </a:r>
            <a:r>
              <a:rPr lang="ar-EG" sz="1272" b="1" dirty="0">
                <a:solidFill>
                  <a:prstClr val="black"/>
                </a:solidFill>
                <a:latin typeface="Calibri"/>
                <a:cs typeface="Arial" panose="020B0604020202020204" pitchFamily="34" charset="0"/>
              </a:rPr>
              <a:t>، ومفصل رابط وداعم للنطاقات الإقليمية  ليس فقط بالمناطق المحيطة بل على مستوى الاقليمى </a:t>
            </a:r>
          </a:p>
        </p:txBody>
      </p:sp>
      <p:pic>
        <p:nvPicPr>
          <p:cNvPr id="113"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632" t="11372" r="10295" b="7320"/>
          <a:stretch/>
        </p:blipFill>
        <p:spPr bwMode="auto">
          <a:xfrm>
            <a:off x="2782020" y="3137687"/>
            <a:ext cx="3451080" cy="182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0898" t="13204" r="22597" b="16246"/>
          <a:stretch/>
        </p:blipFill>
        <p:spPr bwMode="auto">
          <a:xfrm>
            <a:off x="9473780" y="3885997"/>
            <a:ext cx="2887160" cy="223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p:nvPr/>
        </p:nvCxnSpPr>
        <p:spPr>
          <a:xfrm rot="10800000">
            <a:off x="6331383" y="3364974"/>
            <a:ext cx="3331891" cy="277261"/>
          </a:xfrm>
          <a:prstGeom prst="bentConnector3">
            <a:avLst>
              <a:gd name="adj1" fmla="val 6341"/>
            </a:avLst>
          </a:prstGeom>
          <a:ln w="28575">
            <a:solidFill>
              <a:schemeClr val="accent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80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a:xfrm>
            <a:off x="8024095" y="3050278"/>
            <a:ext cx="4176567" cy="337144"/>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727314">
              <a:defRPr/>
            </a:pPr>
            <a:r>
              <a:rPr lang="ar-EG" sz="1591" b="1" dirty="0">
                <a:solidFill>
                  <a:prstClr val="black"/>
                </a:solidFill>
                <a:latin typeface="Calibri"/>
                <a:cs typeface="Arial" panose="020B0604020202020204" pitchFamily="34" charset="0"/>
              </a:rPr>
              <a:t>المنافع الاقتصادية والاجتماعية والبيئية المستهدفة</a:t>
            </a:r>
            <a:endParaRPr lang="en-US" sz="1591" b="1" dirty="0">
              <a:solidFill>
                <a:prstClr val="black"/>
              </a:solidFill>
              <a:latin typeface="Calibri"/>
            </a:endParaRPr>
          </a:p>
        </p:txBody>
      </p:sp>
      <p:graphicFrame>
        <p:nvGraphicFramePr>
          <p:cNvPr id="114" name="Table 113"/>
          <p:cNvGraphicFramePr>
            <a:graphicFrameLocks noGrp="1"/>
          </p:cNvGraphicFramePr>
          <p:nvPr/>
        </p:nvGraphicFramePr>
        <p:xfrm>
          <a:off x="2800483" y="4682795"/>
          <a:ext cx="3956954" cy="2944100"/>
        </p:xfrm>
        <a:graphic>
          <a:graphicData uri="http://schemas.openxmlformats.org/drawingml/2006/table">
            <a:tbl>
              <a:tblPr rtl="1" firstRow="1" firstCol="1" lastRow="1" bandRow="1" bandCol="1">
                <a:tableStyleId>{10A1B5D5-9B99-4C35-A422-299274C87663}</a:tableStyleId>
              </a:tblPr>
              <a:tblGrid>
                <a:gridCol w="1652817">
                  <a:extLst>
                    <a:ext uri="{9D8B030D-6E8A-4147-A177-3AD203B41FA5}">
                      <a16:colId xmlns:a16="http://schemas.microsoft.com/office/drawing/2014/main" val="20000"/>
                    </a:ext>
                  </a:extLst>
                </a:gridCol>
                <a:gridCol w="1015501">
                  <a:extLst>
                    <a:ext uri="{9D8B030D-6E8A-4147-A177-3AD203B41FA5}">
                      <a16:colId xmlns:a16="http://schemas.microsoft.com/office/drawing/2014/main" val="20001"/>
                    </a:ext>
                  </a:extLst>
                </a:gridCol>
                <a:gridCol w="686338">
                  <a:extLst>
                    <a:ext uri="{9D8B030D-6E8A-4147-A177-3AD203B41FA5}">
                      <a16:colId xmlns:a16="http://schemas.microsoft.com/office/drawing/2014/main" val="20002"/>
                    </a:ext>
                  </a:extLst>
                </a:gridCol>
                <a:gridCol w="602298">
                  <a:extLst>
                    <a:ext uri="{9D8B030D-6E8A-4147-A177-3AD203B41FA5}">
                      <a16:colId xmlns:a16="http://schemas.microsoft.com/office/drawing/2014/main" val="20003"/>
                    </a:ext>
                  </a:extLst>
                </a:gridCol>
              </a:tblGrid>
              <a:tr h="499399">
                <a:tc>
                  <a:txBody>
                    <a:bodyPr/>
                    <a:lstStyle/>
                    <a:p>
                      <a:pPr marL="0" marR="0" algn="ctr" rtl="1">
                        <a:lnSpc>
                          <a:spcPct val="115000"/>
                        </a:lnSpc>
                        <a:spcBef>
                          <a:spcPts val="0"/>
                        </a:spcBef>
                        <a:spcAft>
                          <a:spcPts val="0"/>
                        </a:spcAft>
                      </a:pPr>
                      <a:r>
                        <a:rPr lang="ar-SA" sz="1200" dirty="0">
                          <a:effectLst/>
                        </a:rPr>
                        <a:t>القطاعات والأنشطة</a:t>
                      </a:r>
                      <a:endParaRPr lang="en-US" sz="1600" dirty="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SA" sz="1000" dirty="0">
                          <a:effectLst/>
                        </a:rPr>
                        <a:t>فرص العمل المتوقعة (فرصة عمل)</a:t>
                      </a:r>
                      <a:endParaRPr lang="en-US" sz="1200" dirty="0">
                        <a:effectLst/>
                        <a:latin typeface="Calibri"/>
                        <a:ea typeface="Calibri"/>
                        <a:cs typeface="Arial"/>
                      </a:endParaRPr>
                    </a:p>
                  </a:txBody>
                  <a:tcPr marL="54551" marR="54551" marT="0" marB="0" anchor="ct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EG" sz="1000" kern="1200" dirty="0">
                          <a:effectLst/>
                        </a:rPr>
                        <a:t>المساحة(فدان)</a:t>
                      </a:r>
                      <a:endParaRPr lang="en-US" sz="1000" b="1" kern="1200" dirty="0">
                        <a:solidFill>
                          <a:schemeClr val="lt1"/>
                        </a:solidFill>
                        <a:effectLst/>
                        <a:latin typeface="+mn-lt"/>
                        <a:ea typeface="+mn-ea"/>
                        <a:cs typeface="+mn-cs"/>
                      </a:endParaRPr>
                    </a:p>
                  </a:txBody>
                  <a:tcPr marL="54551" marR="54551" marT="0" marB="0" anchor="ctr"/>
                </a:tc>
                <a:tc>
                  <a:txBody>
                    <a:bodyPr/>
                    <a:lstStyle/>
                    <a:p>
                      <a:pPr marL="0" marR="0" algn="ctr" rtl="1">
                        <a:lnSpc>
                          <a:spcPct val="115000"/>
                        </a:lnSpc>
                        <a:spcBef>
                          <a:spcPts val="0"/>
                        </a:spcBef>
                        <a:spcAft>
                          <a:spcPts val="0"/>
                        </a:spcAft>
                      </a:pPr>
                      <a:r>
                        <a:rPr lang="ar-SA" sz="1200" dirty="0">
                          <a:effectLst/>
                        </a:rPr>
                        <a:t>الأهمية النسبية</a:t>
                      </a:r>
                      <a:endParaRPr lang="en-US" sz="1600" dirty="0">
                        <a:effectLst/>
                        <a:latin typeface="Calibri"/>
                        <a:ea typeface="Calibri"/>
                        <a:cs typeface="Arial"/>
                      </a:endParaRPr>
                    </a:p>
                  </a:txBody>
                  <a:tcPr marL="54551" marR="54551" marT="0" marB="0" anchor="ctr"/>
                </a:tc>
                <a:extLst>
                  <a:ext uri="{0D108BD9-81ED-4DB2-BD59-A6C34878D82A}">
                    <a16:rowId xmlns:a16="http://schemas.microsoft.com/office/drawing/2014/main" val="10000"/>
                  </a:ext>
                </a:extLst>
              </a:tr>
              <a:tr h="272422">
                <a:tc>
                  <a:txBody>
                    <a:bodyPr/>
                    <a:lstStyle/>
                    <a:p>
                      <a:pPr marL="0" marR="0" algn="ctr" rtl="1">
                        <a:lnSpc>
                          <a:spcPct val="115000"/>
                        </a:lnSpc>
                        <a:spcBef>
                          <a:spcPts val="0"/>
                        </a:spcBef>
                        <a:spcAft>
                          <a:spcPts val="0"/>
                        </a:spcAft>
                      </a:pPr>
                      <a:r>
                        <a:rPr lang="ar-EG" sz="1100" dirty="0">
                          <a:effectLst/>
                        </a:rPr>
                        <a:t>إجمالى مشروعات قطاع الصناعة</a:t>
                      </a:r>
                      <a:endParaRPr lang="en-US" sz="1500" dirty="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100" dirty="0">
                          <a:effectLst/>
                        </a:rPr>
                        <a:t>6500</a:t>
                      </a:r>
                      <a:endParaRPr lang="en-US" sz="1500" dirty="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000" b="1" kern="1200" dirty="0">
                          <a:effectLst/>
                        </a:rPr>
                        <a:t>117</a:t>
                      </a:r>
                      <a:endParaRPr lang="en-US" sz="700" b="1" dirty="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SA" sz="1100" dirty="0">
                          <a:effectLst/>
                        </a:rPr>
                        <a:t>78.4%</a:t>
                      </a:r>
                      <a:endParaRPr lang="en-US" sz="1500" dirty="0">
                        <a:effectLst/>
                        <a:latin typeface="Calibri"/>
                        <a:ea typeface="Calibri"/>
                        <a:cs typeface="Arial"/>
                      </a:endParaRPr>
                    </a:p>
                  </a:txBody>
                  <a:tcPr marL="54551" marR="54551" marT="0" marB="0" anchor="ctr"/>
                </a:tc>
                <a:extLst>
                  <a:ext uri="{0D108BD9-81ED-4DB2-BD59-A6C34878D82A}">
                    <a16:rowId xmlns:a16="http://schemas.microsoft.com/office/drawing/2014/main" val="10001"/>
                  </a:ext>
                </a:extLst>
              </a:tr>
              <a:tr h="372140">
                <a:tc>
                  <a:txBody>
                    <a:bodyPr/>
                    <a:lstStyle/>
                    <a:p>
                      <a:pPr marL="0" marR="0" algn="ctr" rtl="1">
                        <a:lnSpc>
                          <a:spcPct val="115000"/>
                        </a:lnSpc>
                        <a:spcBef>
                          <a:spcPts val="0"/>
                        </a:spcBef>
                        <a:spcAft>
                          <a:spcPts val="0"/>
                        </a:spcAft>
                      </a:pPr>
                      <a:r>
                        <a:rPr lang="ar-EG" sz="1100">
                          <a:effectLst/>
                        </a:rPr>
                        <a:t>إجمالى مشروعات الخدمات</a:t>
                      </a:r>
                      <a:endParaRPr lang="en-US" sz="150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100">
                          <a:effectLst/>
                        </a:rPr>
                        <a:t>1235</a:t>
                      </a:r>
                      <a:endParaRPr lang="en-US" sz="150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en-US" sz="1100" b="1" kern="1200" dirty="0">
                          <a:effectLst/>
                        </a:rPr>
                        <a:t>10.7</a:t>
                      </a:r>
                      <a:endParaRPr lang="en-US" sz="1000" b="1" kern="1200" dirty="0">
                        <a:solidFill>
                          <a:schemeClr val="dk1"/>
                        </a:solidFill>
                        <a:effectLst/>
                        <a:latin typeface="+mn-lt"/>
                        <a:ea typeface="+mn-ea"/>
                        <a:cs typeface="+mn-cs"/>
                      </a:endParaRPr>
                    </a:p>
                  </a:txBody>
                  <a:tcPr marL="54551" marR="54551" marT="0" marB="0" anchor="ctr"/>
                </a:tc>
                <a:tc>
                  <a:txBody>
                    <a:bodyPr/>
                    <a:lstStyle/>
                    <a:p>
                      <a:pPr marL="0" marR="0" algn="ctr" rtl="1">
                        <a:lnSpc>
                          <a:spcPct val="115000"/>
                        </a:lnSpc>
                        <a:spcBef>
                          <a:spcPts val="0"/>
                        </a:spcBef>
                        <a:spcAft>
                          <a:spcPts val="0"/>
                        </a:spcAft>
                      </a:pPr>
                      <a:r>
                        <a:rPr lang="ar-SA" sz="1100" dirty="0">
                          <a:effectLst/>
                        </a:rPr>
                        <a:t>14.9%</a:t>
                      </a:r>
                      <a:endParaRPr lang="en-US" sz="1500" dirty="0">
                        <a:effectLst/>
                        <a:latin typeface="Calibri"/>
                        <a:ea typeface="Calibri"/>
                        <a:cs typeface="Arial"/>
                      </a:endParaRPr>
                    </a:p>
                  </a:txBody>
                  <a:tcPr marL="54551" marR="54551" marT="0" marB="0" anchor="ctr"/>
                </a:tc>
                <a:extLst>
                  <a:ext uri="{0D108BD9-81ED-4DB2-BD59-A6C34878D82A}">
                    <a16:rowId xmlns:a16="http://schemas.microsoft.com/office/drawing/2014/main" val="10002"/>
                  </a:ext>
                </a:extLst>
              </a:tr>
              <a:tr h="315129">
                <a:tc>
                  <a:txBody>
                    <a:bodyPr/>
                    <a:lstStyle/>
                    <a:p>
                      <a:pPr marL="0" marR="0" algn="ctr" rtl="1">
                        <a:lnSpc>
                          <a:spcPct val="115000"/>
                        </a:lnSpc>
                        <a:spcBef>
                          <a:spcPts val="0"/>
                        </a:spcBef>
                        <a:spcAft>
                          <a:spcPts val="0"/>
                        </a:spcAft>
                      </a:pPr>
                      <a:r>
                        <a:rPr lang="ar-EG" sz="1100">
                          <a:effectLst/>
                        </a:rPr>
                        <a:t>إجمالى مشروعات البيئة</a:t>
                      </a:r>
                      <a:endParaRPr lang="en-US" sz="150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100" dirty="0">
                          <a:effectLst/>
                        </a:rPr>
                        <a:t>80</a:t>
                      </a:r>
                      <a:endParaRPr lang="en-US" sz="1500" dirty="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100" b="1" dirty="0">
                          <a:effectLst/>
                        </a:rPr>
                        <a:t>1</a:t>
                      </a:r>
                      <a:endParaRPr lang="en-US" sz="1100" b="1" dirty="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SA" sz="1100" dirty="0">
                          <a:effectLst/>
                        </a:rPr>
                        <a:t>1.0%</a:t>
                      </a:r>
                      <a:endParaRPr lang="en-US" sz="1500" dirty="0">
                        <a:effectLst/>
                        <a:latin typeface="Calibri"/>
                        <a:ea typeface="Calibri"/>
                        <a:cs typeface="Arial"/>
                      </a:endParaRPr>
                    </a:p>
                  </a:txBody>
                  <a:tcPr marL="54551" marR="54551" marT="0" marB="0" anchor="ctr"/>
                </a:tc>
                <a:extLst>
                  <a:ext uri="{0D108BD9-81ED-4DB2-BD59-A6C34878D82A}">
                    <a16:rowId xmlns:a16="http://schemas.microsoft.com/office/drawing/2014/main" val="10003"/>
                  </a:ext>
                </a:extLst>
              </a:tr>
              <a:tr h="324111">
                <a:tc>
                  <a:txBody>
                    <a:bodyPr/>
                    <a:lstStyle/>
                    <a:p>
                      <a:pPr marL="0" marR="0" algn="ctr" rtl="1">
                        <a:lnSpc>
                          <a:spcPct val="115000"/>
                        </a:lnSpc>
                        <a:spcBef>
                          <a:spcPts val="0"/>
                        </a:spcBef>
                        <a:spcAft>
                          <a:spcPts val="0"/>
                        </a:spcAft>
                      </a:pPr>
                      <a:r>
                        <a:rPr lang="ar-EG" sz="1100">
                          <a:effectLst/>
                        </a:rPr>
                        <a:t>إجمالى مشروعات الطرق والنقل</a:t>
                      </a:r>
                      <a:endParaRPr lang="en-US" sz="150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100">
                          <a:effectLst/>
                        </a:rPr>
                        <a:t>200</a:t>
                      </a:r>
                      <a:endParaRPr lang="en-US" sz="150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100" b="1" dirty="0">
                          <a:effectLst/>
                        </a:rPr>
                        <a:t>0</a:t>
                      </a:r>
                      <a:endParaRPr lang="en-US" sz="1000" b="1" dirty="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SA" sz="1100" dirty="0">
                          <a:effectLst/>
                        </a:rPr>
                        <a:t>2.4%</a:t>
                      </a:r>
                      <a:endParaRPr lang="en-US" sz="1500" dirty="0">
                        <a:effectLst/>
                        <a:latin typeface="Calibri"/>
                        <a:ea typeface="Calibri"/>
                        <a:cs typeface="Arial"/>
                      </a:endParaRPr>
                    </a:p>
                  </a:txBody>
                  <a:tcPr marL="54551" marR="54551" marT="0" marB="0" anchor="ctr"/>
                </a:tc>
                <a:extLst>
                  <a:ext uri="{0D108BD9-81ED-4DB2-BD59-A6C34878D82A}">
                    <a16:rowId xmlns:a16="http://schemas.microsoft.com/office/drawing/2014/main" val="10004"/>
                  </a:ext>
                </a:extLst>
              </a:tr>
              <a:tr h="436995">
                <a:tc>
                  <a:txBody>
                    <a:bodyPr/>
                    <a:lstStyle/>
                    <a:p>
                      <a:pPr marL="0" marR="0" algn="ctr" rtl="1">
                        <a:lnSpc>
                          <a:spcPct val="115000"/>
                        </a:lnSpc>
                        <a:spcBef>
                          <a:spcPts val="0"/>
                        </a:spcBef>
                        <a:spcAft>
                          <a:spcPts val="0"/>
                        </a:spcAft>
                      </a:pPr>
                      <a:r>
                        <a:rPr lang="ar-EG" sz="1100">
                          <a:effectLst/>
                        </a:rPr>
                        <a:t>إجمالى مشروعات الكهرباء والاتصالات</a:t>
                      </a:r>
                      <a:endParaRPr lang="en-US" sz="150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100">
                          <a:effectLst/>
                        </a:rPr>
                        <a:t>150</a:t>
                      </a:r>
                      <a:endParaRPr lang="en-US" sz="150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000" b="1" dirty="0">
                          <a:effectLst/>
                        </a:rPr>
                        <a:t>0.4</a:t>
                      </a:r>
                      <a:endParaRPr lang="en-US" sz="1000" b="1" dirty="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SA" sz="1100" dirty="0">
                          <a:effectLst/>
                        </a:rPr>
                        <a:t>1.8%</a:t>
                      </a:r>
                      <a:endParaRPr lang="en-US" sz="1500" dirty="0">
                        <a:effectLst/>
                        <a:latin typeface="Calibri"/>
                        <a:ea typeface="Calibri"/>
                        <a:cs typeface="Arial"/>
                      </a:endParaRPr>
                    </a:p>
                  </a:txBody>
                  <a:tcPr marL="54551" marR="54551" marT="0" marB="0" anchor="ctr"/>
                </a:tc>
                <a:extLst>
                  <a:ext uri="{0D108BD9-81ED-4DB2-BD59-A6C34878D82A}">
                    <a16:rowId xmlns:a16="http://schemas.microsoft.com/office/drawing/2014/main" val="10005"/>
                  </a:ext>
                </a:extLst>
              </a:tr>
              <a:tr h="498132">
                <a:tc>
                  <a:txBody>
                    <a:bodyPr/>
                    <a:lstStyle/>
                    <a:p>
                      <a:pPr marL="0" marR="0" algn="ctr" rtl="1">
                        <a:lnSpc>
                          <a:spcPct val="115000"/>
                        </a:lnSpc>
                        <a:spcBef>
                          <a:spcPts val="0"/>
                        </a:spcBef>
                        <a:spcAft>
                          <a:spcPts val="0"/>
                        </a:spcAft>
                      </a:pPr>
                      <a:r>
                        <a:rPr lang="ar-EG" sz="1100">
                          <a:effectLst/>
                        </a:rPr>
                        <a:t>إجمالى مشروعات المياه والصرف والمخلفات الصلبة</a:t>
                      </a:r>
                      <a:endParaRPr lang="en-US" sz="150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100">
                          <a:effectLst/>
                        </a:rPr>
                        <a:t>125</a:t>
                      </a:r>
                      <a:endParaRPr lang="en-US" sz="150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000" b="1" kern="1200" dirty="0">
                          <a:effectLst/>
                        </a:rPr>
                        <a:t>7.7</a:t>
                      </a:r>
                      <a:endParaRPr lang="en-US" sz="700" b="1" dirty="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SA" sz="1100" dirty="0">
                          <a:effectLst/>
                        </a:rPr>
                        <a:t>1.5%</a:t>
                      </a:r>
                      <a:endParaRPr lang="en-US" sz="1500" dirty="0">
                        <a:effectLst/>
                        <a:latin typeface="Calibri"/>
                        <a:ea typeface="Calibri"/>
                        <a:cs typeface="Arial"/>
                      </a:endParaRPr>
                    </a:p>
                  </a:txBody>
                  <a:tcPr marL="54551" marR="54551" marT="0" marB="0" anchor="ctr"/>
                </a:tc>
                <a:extLst>
                  <a:ext uri="{0D108BD9-81ED-4DB2-BD59-A6C34878D82A}">
                    <a16:rowId xmlns:a16="http://schemas.microsoft.com/office/drawing/2014/main" val="10006"/>
                  </a:ext>
                </a:extLst>
              </a:tr>
              <a:tr h="225772">
                <a:tc>
                  <a:txBody>
                    <a:bodyPr/>
                    <a:lstStyle/>
                    <a:p>
                      <a:pPr marL="0" marR="0" algn="ctr" rtl="1">
                        <a:lnSpc>
                          <a:spcPct val="115000"/>
                        </a:lnSpc>
                        <a:spcBef>
                          <a:spcPts val="0"/>
                        </a:spcBef>
                        <a:spcAft>
                          <a:spcPts val="0"/>
                        </a:spcAft>
                      </a:pPr>
                      <a:r>
                        <a:rPr lang="ar-SA" sz="1100" dirty="0">
                          <a:effectLst/>
                        </a:rPr>
                        <a:t>إجمالي القطاعات والأنشطة</a:t>
                      </a:r>
                      <a:endParaRPr lang="en-US" sz="1500" dirty="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SA" sz="1100" dirty="0">
                          <a:effectLst/>
                        </a:rPr>
                        <a:t>8290</a:t>
                      </a:r>
                      <a:endParaRPr lang="en-US" sz="1500" dirty="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100" kern="1200" dirty="0">
                          <a:effectLst/>
                        </a:rPr>
                        <a:t>136.8</a:t>
                      </a:r>
                      <a:endParaRPr lang="en-US" sz="1500" dirty="0">
                        <a:effectLst/>
                        <a:latin typeface="Calibri"/>
                        <a:ea typeface="Calibri"/>
                        <a:cs typeface="Arial"/>
                      </a:endParaRPr>
                    </a:p>
                  </a:txBody>
                  <a:tcPr marL="54551" marR="54551" marT="0" marB="0" anchor="ctr"/>
                </a:tc>
                <a:tc>
                  <a:txBody>
                    <a:bodyPr/>
                    <a:lstStyle/>
                    <a:p>
                      <a:pPr marL="0" marR="0" algn="ctr" rtl="1">
                        <a:lnSpc>
                          <a:spcPct val="115000"/>
                        </a:lnSpc>
                        <a:spcBef>
                          <a:spcPts val="0"/>
                        </a:spcBef>
                        <a:spcAft>
                          <a:spcPts val="0"/>
                        </a:spcAft>
                      </a:pPr>
                      <a:r>
                        <a:rPr lang="ar-EG" sz="1100" dirty="0">
                          <a:effectLst/>
                        </a:rPr>
                        <a:t>100%</a:t>
                      </a:r>
                      <a:endParaRPr lang="en-US" sz="1100" dirty="0">
                        <a:effectLst/>
                        <a:latin typeface="Calibri"/>
                        <a:ea typeface="Calibri"/>
                        <a:cs typeface="Arial"/>
                      </a:endParaRPr>
                    </a:p>
                  </a:txBody>
                  <a:tcPr marL="54551" marR="54551" marT="0" marB="0" anchor="ctr"/>
                </a:tc>
                <a:extLst>
                  <a:ext uri="{0D108BD9-81ED-4DB2-BD59-A6C34878D82A}">
                    <a16:rowId xmlns:a16="http://schemas.microsoft.com/office/drawing/2014/main" val="10007"/>
                  </a:ext>
                </a:extLst>
              </a:tr>
            </a:tbl>
          </a:graphicData>
        </a:graphic>
      </p:graphicFrame>
      <p:sp>
        <p:nvSpPr>
          <p:cNvPr id="2" name="Rectangle 1"/>
          <p:cNvSpPr/>
          <p:nvPr/>
        </p:nvSpPr>
        <p:spPr>
          <a:xfrm>
            <a:off x="2912472" y="3476241"/>
            <a:ext cx="9299673" cy="483850"/>
          </a:xfrm>
          <a:prstGeom prst="rect">
            <a:avLst/>
          </a:prstGeom>
          <a:solidFill>
            <a:schemeClr val="bg2">
              <a:lumMod val="90000"/>
            </a:schemeClr>
          </a:solidFill>
        </p:spPr>
        <p:txBody>
          <a:bodyPr wrap="square">
            <a:spAutoFit/>
          </a:bodyPr>
          <a:lstStyle/>
          <a:p>
            <a:pPr algn="r" defTabSz="727314" rtl="1">
              <a:defRPr/>
            </a:pPr>
            <a:r>
              <a:rPr lang="ar-EG" sz="1272" dirty="0">
                <a:solidFill>
                  <a:prstClr val="black"/>
                </a:solidFill>
                <a:latin typeface="Calibri"/>
                <a:cs typeface="Arial" panose="020B0604020202020204" pitchFamily="34" charset="0"/>
              </a:rPr>
              <a:t>خلصت  دراست الوضع الراهن إلى أنه فى ضوء خطة التعامل مع المنطقة الصناعية بالعكرشة كمنطقة صناعية إيكولوجية؛ سوف تتوفر فرصة فعالة لتحقيق تنمية </a:t>
            </a:r>
            <a:r>
              <a:rPr lang="ar-EG" sz="1272" b="1" dirty="0">
                <a:solidFill>
                  <a:prstClr val="black"/>
                </a:solidFill>
                <a:latin typeface="Calibri"/>
                <a:cs typeface="Arial" panose="020B0604020202020204" pitchFamily="34" charset="0"/>
              </a:rPr>
              <a:t>صناعية مستدامة للمنطقة</a:t>
            </a:r>
            <a:r>
              <a:rPr lang="ar-EG" sz="1272" dirty="0">
                <a:solidFill>
                  <a:prstClr val="black"/>
                </a:solidFill>
                <a:latin typeface="Calibri"/>
                <a:cs typeface="Arial" panose="020B0604020202020204" pitchFamily="34" charset="0"/>
              </a:rPr>
              <a:t>؛ و</a:t>
            </a:r>
            <a:r>
              <a:rPr lang="ar-EG" sz="1272" b="1" dirty="0">
                <a:solidFill>
                  <a:prstClr val="black"/>
                </a:solidFill>
                <a:latin typeface="Calibri"/>
                <a:cs typeface="Arial" panose="020B0604020202020204" pitchFamily="34" charset="0"/>
              </a:rPr>
              <a:t>يتفق ذلك مع رؤية مصر 2030 وأهداف التنمية المستدامة (</a:t>
            </a:r>
            <a:r>
              <a:rPr lang="en-US" sz="1272" b="1" dirty="0">
                <a:solidFill>
                  <a:prstClr val="black"/>
                </a:solidFill>
                <a:latin typeface="Calibri"/>
              </a:rPr>
              <a:t>SDGs</a:t>
            </a:r>
            <a:r>
              <a:rPr lang="ar-EG" sz="1272" b="1" dirty="0">
                <a:solidFill>
                  <a:prstClr val="black"/>
                </a:solidFill>
                <a:latin typeface="Calibri"/>
                <a:cs typeface="Arial" panose="020B0604020202020204" pitchFamily="34" charset="0"/>
              </a:rPr>
              <a:t>) والاقتصاد الذكى الاخضر الدوار </a:t>
            </a:r>
            <a:r>
              <a:rPr lang="ar-EG" sz="1272" dirty="0">
                <a:solidFill>
                  <a:prstClr val="black"/>
                </a:solidFill>
                <a:latin typeface="Calibri"/>
                <a:cs typeface="Arial" panose="020B0604020202020204" pitchFamily="34" charset="0"/>
              </a:rPr>
              <a:t>.ويحقق مجموعة من المنافع الاقتصادية والاجتماعية والبيئية </a:t>
            </a:r>
            <a:endParaRPr lang="en-US" sz="1272" dirty="0">
              <a:solidFill>
                <a:prstClr val="black"/>
              </a:solidFill>
              <a:latin typeface="Calibri"/>
            </a:endParaRPr>
          </a:p>
        </p:txBody>
      </p:sp>
      <p:sp>
        <p:nvSpPr>
          <p:cNvPr id="3" name="Rectangle 2"/>
          <p:cNvSpPr/>
          <p:nvPr/>
        </p:nvSpPr>
        <p:spPr>
          <a:xfrm>
            <a:off x="2819770" y="4080509"/>
            <a:ext cx="3971875" cy="435247"/>
          </a:xfrm>
          <a:prstGeom prst="rect">
            <a:avLst/>
          </a:prstGeom>
          <a:solidFill>
            <a:schemeClr val="accent6">
              <a:lumMod val="60000"/>
              <a:lumOff val="40000"/>
            </a:schemeClr>
          </a:solidFill>
        </p:spPr>
        <p:txBody>
          <a:bodyPr wrap="square">
            <a:spAutoFit/>
          </a:bodyPr>
          <a:lstStyle/>
          <a:p>
            <a:pPr algn="r" defTabSz="727314" rtl="1">
              <a:defRPr/>
            </a:pPr>
            <a:r>
              <a:rPr lang="ar-EG" sz="1114" b="1" dirty="0">
                <a:solidFill>
                  <a:prstClr val="black"/>
                </a:solidFill>
                <a:latin typeface="Calibri"/>
                <a:cs typeface="Arial" panose="020B0604020202020204" pitchFamily="34" charset="0"/>
              </a:rPr>
              <a:t>فرص العمل المستهدفة لمشروعات القطاعات المختلفة بـــ 8290 فرصة عمل، تتوزع فيما بين القطاعات المختلفة</a:t>
            </a:r>
            <a:endParaRPr lang="en-US" sz="1114" dirty="0">
              <a:solidFill>
                <a:prstClr val="black"/>
              </a:solidFill>
              <a:latin typeface="Calibri"/>
            </a:endParaRPr>
          </a:p>
        </p:txBody>
      </p:sp>
      <p:sp>
        <p:nvSpPr>
          <p:cNvPr id="40" name="Rectangle 39"/>
          <p:cNvSpPr/>
          <p:nvPr/>
        </p:nvSpPr>
        <p:spPr>
          <a:xfrm>
            <a:off x="6869428" y="5735798"/>
            <a:ext cx="5206109" cy="1071127"/>
          </a:xfrm>
          <a:prstGeom prst="rect">
            <a:avLst/>
          </a:prstGeom>
          <a:solidFill>
            <a:schemeClr val="accent6">
              <a:lumMod val="40000"/>
              <a:lumOff val="60000"/>
            </a:schemeClr>
          </a:solidFill>
        </p:spPr>
        <p:txBody>
          <a:bodyPr wrap="square">
            <a:spAutoFit/>
          </a:bodyPr>
          <a:lstStyle/>
          <a:p>
            <a:pPr algn="r" defTabSz="727314" rtl="1">
              <a:defRPr/>
            </a:pPr>
            <a:r>
              <a:rPr lang="ar-EG" sz="1272" dirty="0">
                <a:solidFill>
                  <a:prstClr val="black"/>
                </a:solidFill>
                <a:latin typeface="Calibri"/>
                <a:cs typeface="Arial" panose="020B0604020202020204" pitchFamily="34" charset="0"/>
              </a:rPr>
              <a:t>- حماية البيئة وخفض مستويات التلوث نتيجة الاستخدام الأكثر كفاءة للموارد (المواد الخام والمياه والطاقة والنقل).</a:t>
            </a:r>
            <a:endParaRPr lang="en-US" sz="1272" dirty="0">
              <a:solidFill>
                <a:prstClr val="black"/>
              </a:solidFill>
              <a:latin typeface="Calibri"/>
            </a:endParaRPr>
          </a:p>
          <a:p>
            <a:pPr algn="r" defTabSz="727314" rtl="1">
              <a:defRPr/>
            </a:pPr>
            <a:r>
              <a:rPr lang="ar-EG" sz="1272" dirty="0">
                <a:solidFill>
                  <a:prstClr val="black"/>
                </a:solidFill>
                <a:latin typeface="Calibri"/>
                <a:cs typeface="Arial" panose="020B0604020202020204" pitchFamily="34" charset="0"/>
              </a:rPr>
              <a:t>-تحسين إدارة المواد الكيميائية والخطرة وتحقيق معايير السلامة والأمان.</a:t>
            </a:r>
            <a:endParaRPr lang="en-US" sz="1272" dirty="0">
              <a:solidFill>
                <a:prstClr val="black"/>
              </a:solidFill>
              <a:latin typeface="Calibri"/>
            </a:endParaRPr>
          </a:p>
          <a:p>
            <a:pPr algn="r" defTabSz="727314" rtl="1">
              <a:defRPr/>
            </a:pPr>
            <a:r>
              <a:rPr lang="ar-EG" sz="1272" dirty="0">
                <a:solidFill>
                  <a:prstClr val="black"/>
                </a:solidFill>
                <a:latin typeface="Calibri"/>
                <a:cs typeface="Arial" panose="020B0604020202020204" pitchFamily="34" charset="0"/>
              </a:rPr>
              <a:t>-تقليل النفايات وإعادة استخدامها وإعادة تدويرها.</a:t>
            </a:r>
            <a:endParaRPr lang="en-US" sz="1272" dirty="0">
              <a:solidFill>
                <a:prstClr val="black"/>
              </a:solidFill>
              <a:latin typeface="Calibri"/>
            </a:endParaRPr>
          </a:p>
          <a:p>
            <a:pPr algn="r" defTabSz="727314">
              <a:defRPr/>
            </a:pPr>
            <a:r>
              <a:rPr lang="ar-EG" sz="1272" dirty="0">
                <a:solidFill>
                  <a:prstClr val="black"/>
                </a:solidFill>
                <a:latin typeface="Calibri"/>
                <a:cs typeface="Arial" panose="020B0604020202020204" pitchFamily="34" charset="0"/>
              </a:rPr>
              <a:t>-توفير البنية الأساسية والمرافق العامة ومعالجة الصرف الصناعى للمنطقة</a:t>
            </a:r>
            <a:endParaRPr lang="ar-EG" sz="1272" b="1" dirty="0">
              <a:solidFill>
                <a:prstClr val="black"/>
              </a:solidFill>
              <a:latin typeface="Calibri"/>
              <a:ea typeface="Calibri"/>
              <a:cs typeface="Arial"/>
            </a:endParaRPr>
          </a:p>
        </p:txBody>
      </p:sp>
      <p:sp>
        <p:nvSpPr>
          <p:cNvPr id="41" name="Rectangle 40"/>
          <p:cNvSpPr/>
          <p:nvPr/>
        </p:nvSpPr>
        <p:spPr>
          <a:xfrm>
            <a:off x="6883309" y="6906366"/>
            <a:ext cx="5206560" cy="973921"/>
          </a:xfrm>
          <a:prstGeom prst="rect">
            <a:avLst/>
          </a:prstGeom>
          <a:solidFill>
            <a:schemeClr val="accent4">
              <a:lumMod val="20000"/>
              <a:lumOff val="80000"/>
            </a:schemeClr>
          </a:solidFill>
        </p:spPr>
        <p:txBody>
          <a:bodyPr wrap="square">
            <a:spAutoFit/>
          </a:bodyPr>
          <a:lstStyle/>
          <a:p>
            <a:pPr algn="r" defTabSz="727314" rtl="1">
              <a:defRPr/>
            </a:pPr>
            <a:r>
              <a:rPr lang="ar-EG" sz="1114" dirty="0">
                <a:solidFill>
                  <a:prstClr val="black"/>
                </a:solidFill>
                <a:latin typeface="Calibri"/>
                <a:cs typeface="Arial" panose="020B0604020202020204" pitchFamily="34" charset="0"/>
              </a:rPr>
              <a:t>- توفير ظروف عمل أفضل تحفز خلق فرص عمل ووظائف جيدة.</a:t>
            </a:r>
            <a:endParaRPr lang="en-US" sz="1114" dirty="0">
              <a:solidFill>
                <a:prstClr val="black"/>
              </a:solidFill>
              <a:latin typeface="Calibri"/>
            </a:endParaRPr>
          </a:p>
          <a:p>
            <a:pPr algn="r" defTabSz="727314" rtl="1">
              <a:defRPr/>
            </a:pPr>
            <a:r>
              <a:rPr lang="ar-EG" sz="1114" dirty="0">
                <a:solidFill>
                  <a:prstClr val="black"/>
                </a:solidFill>
                <a:latin typeface="Calibri"/>
                <a:cs typeface="Arial" panose="020B0604020202020204" pitchFamily="34" charset="0"/>
              </a:rPr>
              <a:t>- </a:t>
            </a:r>
            <a:r>
              <a:rPr lang="ar-EG" sz="1272" dirty="0">
                <a:solidFill>
                  <a:prstClr val="black"/>
                </a:solidFill>
                <a:latin typeface="Calibri"/>
                <a:cs typeface="Arial" panose="020B0604020202020204" pitchFamily="34" charset="0"/>
              </a:rPr>
              <a:t>تعزيز</a:t>
            </a:r>
            <a:r>
              <a:rPr lang="ar-EG" sz="1114" dirty="0">
                <a:solidFill>
                  <a:prstClr val="black"/>
                </a:solidFill>
                <a:latin typeface="Calibri"/>
                <a:cs typeface="Arial" panose="020B0604020202020204" pitchFamily="34" charset="0"/>
              </a:rPr>
              <a:t> رفاهية المجتمع المحلي من خلال مزايا الأمان والتواصل المجتمعي وتيسير الانتقال وووسائل الربط للمنطقة بشكل أفضل.</a:t>
            </a:r>
            <a:endParaRPr lang="en-US" sz="1114" dirty="0">
              <a:solidFill>
                <a:prstClr val="black"/>
              </a:solidFill>
              <a:latin typeface="Calibri"/>
            </a:endParaRPr>
          </a:p>
          <a:p>
            <a:pPr algn="r" defTabSz="727314" rtl="1">
              <a:defRPr/>
            </a:pPr>
            <a:r>
              <a:rPr lang="ar-EG" sz="1114" dirty="0">
                <a:solidFill>
                  <a:prstClr val="black"/>
                </a:solidFill>
                <a:latin typeface="Calibri"/>
                <a:cs typeface="Arial" panose="020B0604020202020204" pitchFamily="34" charset="0"/>
              </a:rPr>
              <a:t>- إنشاء بنية تحتية إجتماعية مثل مراكز التدريب المهني لتنمية المهارات ورفع الكفاءة.</a:t>
            </a:r>
            <a:endParaRPr lang="en-US" sz="1114" dirty="0">
              <a:solidFill>
                <a:prstClr val="black"/>
              </a:solidFill>
              <a:latin typeface="Calibri"/>
            </a:endParaRPr>
          </a:p>
          <a:p>
            <a:pPr algn="r" defTabSz="727314" rtl="1">
              <a:defRPr/>
            </a:pPr>
            <a:r>
              <a:rPr lang="ar-EG" sz="1114" dirty="0">
                <a:solidFill>
                  <a:prstClr val="black"/>
                </a:solidFill>
                <a:latin typeface="Calibri"/>
                <a:cs typeface="Arial" panose="020B0604020202020204" pitchFamily="34" charset="0"/>
              </a:rPr>
              <a:t>- تدعيم خدمات البنية الأساسية الاجتماعية (المدارس والحضانات وغيرها).</a:t>
            </a:r>
            <a:endParaRPr lang="en-US" sz="1114" dirty="0">
              <a:solidFill>
                <a:prstClr val="black"/>
              </a:solidFill>
              <a:latin typeface="Calibri"/>
            </a:endParaRPr>
          </a:p>
        </p:txBody>
      </p:sp>
      <p:sp>
        <p:nvSpPr>
          <p:cNvPr id="42" name="Rectangle 41"/>
          <p:cNvSpPr/>
          <p:nvPr/>
        </p:nvSpPr>
        <p:spPr>
          <a:xfrm rot="5400000">
            <a:off x="11862742" y="6065738"/>
            <a:ext cx="818461" cy="263790"/>
          </a:xfrm>
          <a:prstGeom prst="rect">
            <a:avLst/>
          </a:prstGeom>
          <a:solidFill>
            <a:schemeClr val="accent3">
              <a:lumMod val="20000"/>
              <a:lumOff val="80000"/>
            </a:schemeClr>
          </a:solidFill>
        </p:spPr>
        <p:txBody>
          <a:bodyPr wrap="square">
            <a:spAutoFit/>
          </a:bodyPr>
          <a:lstStyle/>
          <a:p>
            <a:pPr defTabSz="727314" rtl="1">
              <a:defRPr/>
            </a:pPr>
            <a:r>
              <a:rPr lang="ar-SA" sz="1114" b="1" dirty="0">
                <a:solidFill>
                  <a:prstClr val="black"/>
                </a:solidFill>
                <a:latin typeface="Calibri"/>
                <a:cs typeface="Arial" panose="020B0604020202020204" pitchFamily="34" charset="0"/>
              </a:rPr>
              <a:t>المنافع البيئية</a:t>
            </a:r>
            <a:endParaRPr lang="en-US" sz="1114" dirty="0">
              <a:solidFill>
                <a:prstClr val="black"/>
              </a:solidFill>
              <a:latin typeface="Calibri"/>
            </a:endParaRPr>
          </a:p>
        </p:txBody>
      </p:sp>
      <p:sp>
        <p:nvSpPr>
          <p:cNvPr id="43" name="Rectangle 42"/>
          <p:cNvSpPr/>
          <p:nvPr/>
        </p:nvSpPr>
        <p:spPr>
          <a:xfrm rot="5400000">
            <a:off x="11762100" y="7243954"/>
            <a:ext cx="1011815" cy="263790"/>
          </a:xfrm>
          <a:prstGeom prst="rect">
            <a:avLst/>
          </a:prstGeom>
          <a:solidFill>
            <a:schemeClr val="accent5">
              <a:lumMod val="40000"/>
              <a:lumOff val="60000"/>
            </a:schemeClr>
          </a:solidFill>
        </p:spPr>
        <p:txBody>
          <a:bodyPr wrap="none">
            <a:spAutoFit/>
          </a:bodyPr>
          <a:lstStyle/>
          <a:p>
            <a:pPr defTabSz="727314" rtl="1">
              <a:defRPr/>
            </a:pPr>
            <a:r>
              <a:rPr lang="ar-SA" sz="1114" b="1" dirty="0">
                <a:solidFill>
                  <a:prstClr val="black"/>
                </a:solidFill>
                <a:latin typeface="Calibri"/>
                <a:cs typeface="Arial" panose="020B0604020202020204" pitchFamily="34" charset="0"/>
              </a:rPr>
              <a:t>المنافع الاجتماعية</a:t>
            </a:r>
            <a:endParaRPr lang="en-US" sz="1114" dirty="0">
              <a:solidFill>
                <a:prstClr val="black"/>
              </a:solidFill>
              <a:latin typeface="Calibri"/>
            </a:endParaRPr>
          </a:p>
        </p:txBody>
      </p:sp>
      <p:sp>
        <p:nvSpPr>
          <p:cNvPr id="44" name="Rectangle 43"/>
          <p:cNvSpPr/>
          <p:nvPr/>
        </p:nvSpPr>
        <p:spPr>
          <a:xfrm rot="5400000">
            <a:off x="11484856" y="4655103"/>
            <a:ext cx="1538539" cy="263790"/>
          </a:xfrm>
          <a:prstGeom prst="rect">
            <a:avLst/>
          </a:prstGeom>
          <a:solidFill>
            <a:schemeClr val="accent4">
              <a:lumMod val="40000"/>
              <a:lumOff val="60000"/>
            </a:schemeClr>
          </a:solidFill>
        </p:spPr>
        <p:txBody>
          <a:bodyPr wrap="square">
            <a:spAutoFit/>
          </a:bodyPr>
          <a:lstStyle/>
          <a:p>
            <a:pPr algn="ctr" defTabSz="727314" rtl="1">
              <a:defRPr/>
            </a:pPr>
            <a:r>
              <a:rPr lang="ar-SA" sz="1114" b="1" dirty="0">
                <a:solidFill>
                  <a:prstClr val="black"/>
                </a:solidFill>
                <a:latin typeface="Calibri"/>
                <a:cs typeface="Arial" panose="020B0604020202020204" pitchFamily="34" charset="0"/>
              </a:rPr>
              <a:t>المنافع </a:t>
            </a:r>
            <a:r>
              <a:rPr lang="ar-EG" sz="1114" b="1" dirty="0">
                <a:solidFill>
                  <a:prstClr val="black"/>
                </a:solidFill>
                <a:latin typeface="Calibri"/>
                <a:cs typeface="Arial" panose="020B0604020202020204" pitchFamily="34" charset="0"/>
              </a:rPr>
              <a:t>الاقتصادية</a:t>
            </a:r>
            <a:endParaRPr lang="en-US" sz="1114" dirty="0">
              <a:solidFill>
                <a:prstClr val="black"/>
              </a:solidFill>
              <a:latin typeface="Calibri"/>
            </a:endParaRPr>
          </a:p>
        </p:txBody>
      </p:sp>
      <p:sp>
        <p:nvSpPr>
          <p:cNvPr id="45" name="Rectangle 44"/>
          <p:cNvSpPr/>
          <p:nvPr/>
        </p:nvSpPr>
        <p:spPr>
          <a:xfrm>
            <a:off x="6869427" y="4001605"/>
            <a:ext cx="5206110" cy="1658403"/>
          </a:xfrm>
          <a:prstGeom prst="rect">
            <a:avLst/>
          </a:prstGeom>
          <a:solidFill>
            <a:srgbClr val="E4C9FF"/>
          </a:solidFill>
        </p:spPr>
        <p:txBody>
          <a:bodyPr wrap="square">
            <a:spAutoFit/>
          </a:bodyPr>
          <a:lstStyle/>
          <a:p>
            <a:pPr algn="r" defTabSz="727314" rtl="1">
              <a:defRPr/>
            </a:pPr>
            <a:r>
              <a:rPr lang="ar-EG" sz="1272" dirty="0">
                <a:solidFill>
                  <a:prstClr val="black"/>
                </a:solidFill>
                <a:latin typeface="Calibri"/>
                <a:cs typeface="Arial" panose="020B0604020202020204" pitchFamily="34" charset="0"/>
              </a:rPr>
              <a:t>- خلق فرص العمل فى الأنشطة الصناعية والبيئية والتكامل والتعاون الصناعي. </a:t>
            </a:r>
            <a:endParaRPr lang="en-US" sz="1272" dirty="0">
              <a:solidFill>
                <a:prstClr val="black"/>
              </a:solidFill>
              <a:latin typeface="Calibri"/>
            </a:endParaRPr>
          </a:p>
          <a:p>
            <a:pPr algn="r" defTabSz="727314" rtl="1">
              <a:defRPr/>
            </a:pPr>
            <a:r>
              <a:rPr lang="ar-EG" sz="1272" dirty="0">
                <a:solidFill>
                  <a:prstClr val="black"/>
                </a:solidFill>
                <a:latin typeface="Calibri"/>
                <a:cs typeface="Arial" panose="020B0604020202020204" pitchFamily="34" charset="0"/>
              </a:rPr>
              <a:t>- تعظيم القدرة التنافسية للأنشطة الصناعية نتيجة التوافق مع المعايير البيئية.</a:t>
            </a:r>
            <a:endParaRPr lang="en-US" sz="1272" dirty="0">
              <a:solidFill>
                <a:prstClr val="black"/>
              </a:solidFill>
              <a:latin typeface="Calibri"/>
            </a:endParaRPr>
          </a:p>
          <a:p>
            <a:pPr algn="r" defTabSz="727314" rtl="1">
              <a:defRPr/>
            </a:pPr>
            <a:r>
              <a:rPr lang="ar-EG" sz="1272" dirty="0">
                <a:solidFill>
                  <a:prstClr val="black"/>
                </a:solidFill>
                <a:latin typeface="Calibri"/>
                <a:cs typeface="Arial" panose="020B0604020202020204" pitchFamily="34" charset="0"/>
              </a:rPr>
              <a:t>- منافع التصميم والإدارة الكفئة للموارد وسلسلة تدفق المنتجات والتسويق.</a:t>
            </a:r>
            <a:endParaRPr lang="en-US" sz="1272" dirty="0">
              <a:solidFill>
                <a:prstClr val="black"/>
              </a:solidFill>
              <a:latin typeface="Calibri"/>
            </a:endParaRPr>
          </a:p>
          <a:p>
            <a:pPr algn="r" defTabSz="727314" rtl="1">
              <a:defRPr/>
            </a:pPr>
            <a:r>
              <a:rPr lang="ar-EG" sz="1272" dirty="0">
                <a:solidFill>
                  <a:prstClr val="black"/>
                </a:solidFill>
                <a:latin typeface="Calibri"/>
                <a:cs typeface="Arial" panose="020B0604020202020204" pitchFamily="34" charset="0"/>
              </a:rPr>
              <a:t>- الوفر فى تكاليف التخلص من النفايات، وتخفيض مخاطرها؛ وتحقيق قيمة مضافة من استخدامها.</a:t>
            </a:r>
            <a:endParaRPr lang="en-US" sz="1272" dirty="0">
              <a:solidFill>
                <a:prstClr val="black"/>
              </a:solidFill>
              <a:latin typeface="Calibri"/>
            </a:endParaRPr>
          </a:p>
          <a:p>
            <a:pPr algn="r" defTabSz="727314" rtl="1">
              <a:defRPr/>
            </a:pPr>
            <a:r>
              <a:rPr lang="ar-EG" sz="1272" dirty="0">
                <a:solidFill>
                  <a:prstClr val="black"/>
                </a:solidFill>
                <a:latin typeface="Calibri"/>
                <a:cs typeface="Arial" panose="020B0604020202020204" pitchFamily="34" charset="0"/>
              </a:rPr>
              <a:t>- منافع توافق المنشآت بيئياً وزيادة قدرتها على نقل التكنولوجيا وتنمية المهارات والقدرات؛ وجذب الاستثمارات.</a:t>
            </a:r>
            <a:endParaRPr lang="en-US" sz="1272" dirty="0">
              <a:solidFill>
                <a:prstClr val="black"/>
              </a:solidFill>
              <a:latin typeface="Calibri"/>
            </a:endParaRPr>
          </a:p>
          <a:p>
            <a:pPr algn="r" defTabSz="727314" rtl="1">
              <a:defRPr/>
            </a:pPr>
            <a:r>
              <a:rPr lang="ar-EG" sz="1272" dirty="0">
                <a:solidFill>
                  <a:prstClr val="black"/>
                </a:solidFill>
                <a:latin typeface="Calibri"/>
                <a:cs typeface="Arial" panose="020B0604020202020204" pitchFamily="34" charset="0"/>
              </a:rPr>
              <a:t>- تنمية خدمات تدعيم القدرات الصناعية للمنطقة (مركز المعلومات الداعم لتوجية المصنعين؛ وتوفر خدمات الدعم المالى؛ ومناطق المعارض؛...).</a:t>
            </a:r>
            <a:endParaRPr lang="en-US" sz="1272" dirty="0">
              <a:solidFill>
                <a:prstClr val="black"/>
              </a:solidFill>
              <a:latin typeface="Calibri"/>
            </a:endParaRPr>
          </a:p>
        </p:txBody>
      </p:sp>
      <p:sp>
        <p:nvSpPr>
          <p:cNvPr id="6" name="Down Arrow 5"/>
          <p:cNvSpPr/>
          <p:nvPr/>
        </p:nvSpPr>
        <p:spPr>
          <a:xfrm>
            <a:off x="4008520" y="4522296"/>
            <a:ext cx="1476082" cy="13548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endParaRPr lang="en-US" sz="1432">
              <a:solidFill>
                <a:prstClr val="white"/>
              </a:solidFill>
              <a:latin typeface="Calibri"/>
            </a:endParaRPr>
          </a:p>
        </p:txBody>
      </p:sp>
    </p:spTree>
    <p:extLst>
      <p:ext uri="{BB962C8B-B14F-4D97-AF65-F5344CB8AC3E}">
        <p14:creationId xmlns:p14="http://schemas.microsoft.com/office/powerpoint/2010/main" val="207178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140" y="3261576"/>
            <a:ext cx="4811535" cy="240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5"/>
          <a:stretch/>
        </p:blipFill>
        <p:spPr bwMode="auto">
          <a:xfrm>
            <a:off x="2732097" y="5870029"/>
            <a:ext cx="4863235" cy="220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81"/>
          <a:stretch/>
        </p:blipFill>
        <p:spPr bwMode="auto">
          <a:xfrm>
            <a:off x="7895838" y="3537421"/>
            <a:ext cx="4499554" cy="251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50981" y="2896486"/>
            <a:ext cx="4736435" cy="288092"/>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defTabSz="727314" rtl="1">
              <a:defRPr/>
            </a:pPr>
            <a:r>
              <a:rPr lang="ar-EG" sz="1272" b="1" dirty="0">
                <a:solidFill>
                  <a:prstClr val="black"/>
                </a:solidFill>
                <a:latin typeface="Calibri"/>
                <a:cs typeface="Arial" panose="020B0604020202020204" pitchFamily="34" charset="0"/>
              </a:rPr>
              <a:t>الاثر وتطبيقاتة   </a:t>
            </a:r>
            <a:r>
              <a:rPr lang="ar-EG" sz="1272" b="1" dirty="0">
                <a:solidFill>
                  <a:srgbClr val="C00000"/>
                </a:solidFill>
                <a:latin typeface="Calibri"/>
                <a:cs typeface="Arial" panose="020B0604020202020204" pitchFamily="34" charset="0"/>
              </a:rPr>
              <a:t>– </a:t>
            </a:r>
            <a:r>
              <a:rPr lang="ar-EG" sz="1272" b="1" dirty="0">
                <a:solidFill>
                  <a:srgbClr val="5B9BD5">
                    <a:lumMod val="75000"/>
                  </a:srgbClr>
                </a:solidFill>
                <a:latin typeface="Calibri"/>
                <a:cs typeface="Arial" panose="020B0604020202020204" pitchFamily="34" charset="0"/>
              </a:rPr>
              <a:t>المنافع البيئة  </a:t>
            </a:r>
            <a:r>
              <a:rPr lang="ar-EG" sz="1272" b="1" dirty="0">
                <a:solidFill>
                  <a:srgbClr val="C00000"/>
                </a:solidFill>
                <a:latin typeface="Calibri"/>
                <a:cs typeface="Arial" panose="020B0604020202020204" pitchFamily="34" charset="0"/>
              </a:rPr>
              <a:t>- </a:t>
            </a:r>
            <a:r>
              <a:rPr lang="ar-EG" sz="1272" b="1" dirty="0">
                <a:solidFill>
                  <a:prstClr val="black"/>
                </a:solidFill>
                <a:latin typeface="Calibri"/>
                <a:cs typeface="Arial" panose="020B0604020202020204" pitchFamily="34" charset="0"/>
              </a:rPr>
              <a:t>تقليل </a:t>
            </a:r>
            <a:r>
              <a:rPr lang="ar-SA" sz="1272" b="1" dirty="0">
                <a:solidFill>
                  <a:prstClr val="black"/>
                </a:solidFill>
                <a:latin typeface="Calibri"/>
                <a:cs typeface="Arial" panose="020B0604020202020204" pitchFamily="34" charset="0"/>
              </a:rPr>
              <a:t>الانبعاثات والتلوث</a:t>
            </a:r>
            <a:r>
              <a:rPr lang="ar-EG" sz="1272" b="1" dirty="0">
                <a:solidFill>
                  <a:prstClr val="black"/>
                </a:solidFill>
                <a:latin typeface="Calibri"/>
                <a:cs typeface="Arial" panose="020B0604020202020204" pitchFamily="34" charset="0"/>
              </a:rPr>
              <a:t> –المكون الاخضر </a:t>
            </a:r>
            <a:endParaRPr lang="en-US" sz="1272" b="1" dirty="0">
              <a:solidFill>
                <a:prstClr val="black"/>
              </a:solidFill>
              <a:latin typeface="Calibri"/>
            </a:endParaRPr>
          </a:p>
        </p:txBody>
      </p:sp>
      <p:sp>
        <p:nvSpPr>
          <p:cNvPr id="7" name="Rectangle 6"/>
          <p:cNvSpPr/>
          <p:nvPr/>
        </p:nvSpPr>
        <p:spPr>
          <a:xfrm>
            <a:off x="7947781" y="3202296"/>
            <a:ext cx="4174938" cy="483850"/>
          </a:xfrm>
          <a:prstGeom prst="rect">
            <a:avLst/>
          </a:prstGeom>
          <a:solidFill>
            <a:srgbClr val="92D050"/>
          </a:solidFill>
        </p:spPr>
        <p:txBody>
          <a:bodyPr wrap="square">
            <a:spAutoFit/>
          </a:bodyPr>
          <a:lstStyle/>
          <a:p>
            <a:pPr algn="r" defTabSz="727314" rtl="1">
              <a:defRPr/>
            </a:pPr>
            <a:r>
              <a:rPr lang="ar-EG" sz="1272" b="1" dirty="0">
                <a:solidFill>
                  <a:prstClr val="black"/>
                </a:solidFill>
                <a:latin typeface="Calibri"/>
                <a:cs typeface="Arial" panose="020B0604020202020204" pitchFamily="34" charset="0"/>
              </a:rPr>
              <a:t>الحزام الاخضر ونطاقات الحماية باشجارخزانات الاكسجين والاخشاب والزيوت</a:t>
            </a:r>
            <a:endParaRPr lang="en-US" sz="1272" b="1" dirty="0">
              <a:solidFill>
                <a:prstClr val="black"/>
              </a:solidFill>
              <a:latin typeface="Calibri"/>
            </a:endParaRPr>
          </a:p>
        </p:txBody>
      </p:sp>
      <p:sp>
        <p:nvSpPr>
          <p:cNvPr id="8" name="Rectangle 7"/>
          <p:cNvSpPr/>
          <p:nvPr/>
        </p:nvSpPr>
        <p:spPr>
          <a:xfrm>
            <a:off x="2831930" y="5559130"/>
            <a:ext cx="4307028" cy="28809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defTabSz="727314" rtl="1">
              <a:defRPr/>
            </a:pPr>
            <a:r>
              <a:rPr lang="ar-SA" sz="1272" b="1" dirty="0">
                <a:solidFill>
                  <a:srgbClr val="C00000"/>
                </a:solidFill>
                <a:latin typeface="Calibri"/>
                <a:cs typeface="Arial" panose="020B0604020202020204" pitchFamily="34" charset="0"/>
              </a:rPr>
              <a:t>إ</a:t>
            </a:r>
            <a:r>
              <a:rPr lang="ar-EG" sz="1272" b="1" dirty="0">
                <a:solidFill>
                  <a:srgbClr val="C00000"/>
                </a:solidFill>
                <a:latin typeface="Calibri"/>
                <a:cs typeface="Arial" panose="020B0604020202020204" pitchFamily="34" charset="0"/>
              </a:rPr>
              <a:t>عادة تدوير</a:t>
            </a:r>
            <a:r>
              <a:rPr lang="ar-SA" sz="1272" b="1" dirty="0">
                <a:solidFill>
                  <a:srgbClr val="C00000"/>
                </a:solidFill>
                <a:latin typeface="Calibri"/>
                <a:cs typeface="Arial" panose="020B0604020202020204" pitchFamily="34" charset="0"/>
              </a:rPr>
              <a:t> المخلفات وتطبيقات الاقتصاد الدوار</a:t>
            </a:r>
            <a:r>
              <a:rPr lang="ar-EG" sz="1272" b="1" dirty="0">
                <a:solidFill>
                  <a:srgbClr val="C00000"/>
                </a:solidFill>
                <a:latin typeface="Calibri"/>
                <a:cs typeface="Arial" panose="020B0604020202020204" pitchFamily="34" charset="0"/>
              </a:rPr>
              <a:t>- نموذج تصميمى </a:t>
            </a:r>
            <a:endParaRPr lang="en-US" sz="1272" b="1" dirty="0">
              <a:solidFill>
                <a:srgbClr val="C00000"/>
              </a:solidFill>
              <a:latin typeface="Calibri"/>
            </a:endParaRPr>
          </a:p>
        </p:txBody>
      </p:sp>
      <p:sp>
        <p:nvSpPr>
          <p:cNvPr id="18" name="Rectangle 17"/>
          <p:cNvSpPr/>
          <p:nvPr/>
        </p:nvSpPr>
        <p:spPr>
          <a:xfrm>
            <a:off x="2782013" y="2960670"/>
            <a:ext cx="4307028" cy="28809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defTabSz="727314" rtl="1">
              <a:defRPr/>
            </a:pPr>
            <a:r>
              <a:rPr lang="ar-EG" sz="1272" b="1" dirty="0">
                <a:solidFill>
                  <a:srgbClr val="C00000"/>
                </a:solidFill>
                <a:latin typeface="Calibri"/>
                <a:cs typeface="Arial" panose="020B0604020202020204" pitchFamily="34" charset="0"/>
              </a:rPr>
              <a:t>انظمة طلمبات الرى  والاضاءة بالطاقة الشمسية</a:t>
            </a:r>
          </a:p>
        </p:txBody>
      </p:sp>
      <p:sp>
        <p:nvSpPr>
          <p:cNvPr id="19" name="Rectangle 18"/>
          <p:cNvSpPr/>
          <p:nvPr/>
        </p:nvSpPr>
        <p:spPr>
          <a:xfrm>
            <a:off x="7688032" y="6020971"/>
            <a:ext cx="4678837" cy="28809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defTabSz="727314" rtl="1">
              <a:defRPr/>
            </a:pPr>
            <a:r>
              <a:rPr lang="ar-EG" sz="1272" b="1" dirty="0">
                <a:solidFill>
                  <a:prstClr val="black"/>
                </a:solidFill>
                <a:latin typeface="Calibri"/>
                <a:cs typeface="Arial" panose="020B0604020202020204" pitchFamily="34" charset="0"/>
              </a:rPr>
              <a:t>الاثر وتطبيقاتة</a:t>
            </a:r>
            <a:r>
              <a:rPr lang="en-US" sz="1272" b="1" dirty="0">
                <a:solidFill>
                  <a:prstClr val="black"/>
                </a:solidFill>
                <a:latin typeface="Calibri"/>
              </a:rPr>
              <a:t> </a:t>
            </a:r>
            <a:r>
              <a:rPr lang="ar-EG" sz="1272" b="1" dirty="0">
                <a:solidFill>
                  <a:prstClr val="black"/>
                </a:solidFill>
                <a:latin typeface="Calibri"/>
                <a:cs typeface="Arial" panose="020B0604020202020204" pitchFamily="34" charset="0"/>
              </a:rPr>
              <a:t>– المكون التكنولوجى </a:t>
            </a:r>
            <a:r>
              <a:rPr lang="en-US" sz="1272" b="1" dirty="0">
                <a:solidFill>
                  <a:prstClr val="black"/>
                </a:solidFill>
                <a:latin typeface="Calibri"/>
              </a:rPr>
              <a:t> -</a:t>
            </a:r>
            <a:r>
              <a:rPr lang="ar-SA" sz="1272" b="1" dirty="0">
                <a:solidFill>
                  <a:srgbClr val="4472C4">
                    <a:lumMod val="75000"/>
                  </a:srgbClr>
                </a:solidFill>
                <a:latin typeface="Calibri"/>
                <a:cs typeface="Arial" panose="020B0604020202020204" pitchFamily="34" charset="0"/>
              </a:rPr>
              <a:t> </a:t>
            </a:r>
            <a:r>
              <a:rPr lang="ar-SA" sz="1272" b="1" dirty="0">
                <a:solidFill>
                  <a:srgbClr val="C00000"/>
                </a:solidFill>
                <a:latin typeface="Calibri"/>
                <a:cs typeface="Arial" panose="020B0604020202020204" pitchFamily="34" charset="0"/>
              </a:rPr>
              <a:t>نظم المعلومات الجغرافية</a:t>
            </a:r>
            <a:r>
              <a:rPr lang="ar-EG" sz="1272" b="1" dirty="0">
                <a:solidFill>
                  <a:srgbClr val="C00000"/>
                </a:solidFill>
                <a:latin typeface="Calibri"/>
                <a:cs typeface="Arial" panose="020B0604020202020204" pitchFamily="34" charset="0"/>
              </a:rPr>
              <a:t> </a:t>
            </a:r>
            <a:r>
              <a:rPr lang="en-US" sz="1272" b="1" dirty="0">
                <a:solidFill>
                  <a:srgbClr val="C00000"/>
                </a:solidFill>
                <a:latin typeface="Calibri"/>
              </a:rPr>
              <a:t>GIS</a:t>
            </a:r>
            <a:endParaRPr lang="en-US" sz="1114" b="1" dirty="0">
              <a:solidFill>
                <a:srgbClr val="C00000"/>
              </a:solidFill>
              <a:latin typeface="Calibri"/>
            </a:endParaRPr>
          </a:p>
        </p:txBody>
      </p:sp>
      <p:sp>
        <p:nvSpPr>
          <p:cNvPr id="3" name="Pentagon 2"/>
          <p:cNvSpPr/>
          <p:nvPr/>
        </p:nvSpPr>
        <p:spPr>
          <a:xfrm>
            <a:off x="12163208" y="3202296"/>
            <a:ext cx="232185" cy="293779"/>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r>
              <a:rPr lang="en-US" sz="1432" dirty="0">
                <a:solidFill>
                  <a:prstClr val="white"/>
                </a:solidFill>
                <a:latin typeface="Calibri"/>
              </a:rPr>
              <a:t>1</a:t>
            </a:r>
          </a:p>
        </p:txBody>
      </p:sp>
      <p:sp>
        <p:nvSpPr>
          <p:cNvPr id="21" name="Pentagon 20"/>
          <p:cNvSpPr/>
          <p:nvPr/>
        </p:nvSpPr>
        <p:spPr>
          <a:xfrm>
            <a:off x="7138960" y="2960666"/>
            <a:ext cx="232185" cy="293779"/>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r>
              <a:rPr lang="en-US" sz="1432" dirty="0">
                <a:solidFill>
                  <a:prstClr val="white"/>
                </a:solidFill>
                <a:latin typeface="Calibri"/>
              </a:rPr>
              <a:t>2</a:t>
            </a:r>
          </a:p>
        </p:txBody>
      </p:sp>
      <p:sp>
        <p:nvSpPr>
          <p:cNvPr id="22" name="Pentagon 21"/>
          <p:cNvSpPr/>
          <p:nvPr/>
        </p:nvSpPr>
        <p:spPr>
          <a:xfrm>
            <a:off x="7181746" y="5559130"/>
            <a:ext cx="232185" cy="293779"/>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r>
              <a:rPr lang="en-US" sz="1432" dirty="0">
                <a:solidFill>
                  <a:prstClr val="white"/>
                </a:solidFill>
                <a:latin typeface="Calibri"/>
              </a:rPr>
              <a:t>3</a:t>
            </a:r>
          </a:p>
        </p:txBody>
      </p:sp>
      <p:cxnSp>
        <p:nvCxnSpPr>
          <p:cNvPr id="20" name="Elbow Connector 19"/>
          <p:cNvCxnSpPr>
            <a:endCxn id="22" idx="3"/>
          </p:cNvCxnSpPr>
          <p:nvPr/>
        </p:nvCxnSpPr>
        <p:spPr>
          <a:xfrm rot="5400000">
            <a:off x="6328760" y="4346749"/>
            <a:ext cx="2444444" cy="274101"/>
          </a:xfrm>
          <a:prstGeom prst="bentConnector2">
            <a:avLst/>
          </a:prstGeom>
          <a:ln w="38100">
            <a:solidFill>
              <a:srgbClr val="00B0F0"/>
            </a:solidFill>
            <a:tailEnd type="arrow"/>
          </a:ln>
        </p:spPr>
        <p:style>
          <a:lnRef idx="3">
            <a:schemeClr val="accent2"/>
          </a:lnRef>
          <a:fillRef idx="0">
            <a:schemeClr val="accent2"/>
          </a:fillRef>
          <a:effectRef idx="2">
            <a:schemeClr val="accent2"/>
          </a:effectRef>
          <a:fontRef idx="minor">
            <a:schemeClr val="tx1"/>
          </a:fontRef>
        </p:style>
      </p:cxnSp>
      <p:cxnSp>
        <p:nvCxnSpPr>
          <p:cNvPr id="27" name="Elbow Connector 26"/>
          <p:cNvCxnSpPr/>
          <p:nvPr/>
        </p:nvCxnSpPr>
        <p:spPr>
          <a:xfrm rot="16200000" flipV="1">
            <a:off x="7325297" y="3142703"/>
            <a:ext cx="451368" cy="274101"/>
          </a:xfrm>
          <a:prstGeom prst="bentConnector3">
            <a:avLst>
              <a:gd name="adj1" fmla="val 50000"/>
            </a:avLst>
          </a:prstGeom>
          <a:ln w="38100">
            <a:solidFill>
              <a:srgbClr val="00B0F0"/>
            </a:solidFill>
            <a:tailEnd type="arrow"/>
          </a:ln>
        </p:spPr>
        <p:style>
          <a:lnRef idx="3">
            <a:schemeClr val="accent2"/>
          </a:lnRef>
          <a:fillRef idx="0">
            <a:schemeClr val="accent2"/>
          </a:fillRef>
          <a:effectRef idx="2">
            <a:schemeClr val="accent2"/>
          </a:effectRef>
          <a:fontRef idx="minor">
            <a:schemeClr val="tx1"/>
          </a:fontRef>
        </p:style>
      </p:cxnSp>
      <p:cxnSp>
        <p:nvCxnSpPr>
          <p:cNvPr id="32" name="Elbow Connector 31"/>
          <p:cNvCxnSpPr/>
          <p:nvPr/>
        </p:nvCxnSpPr>
        <p:spPr>
          <a:xfrm>
            <a:off x="7702294" y="3144388"/>
            <a:ext cx="259748" cy="192557"/>
          </a:xfrm>
          <a:prstGeom prst="bentConnector3">
            <a:avLst>
              <a:gd name="adj1" fmla="val -7651"/>
            </a:avLst>
          </a:prstGeom>
          <a:ln w="38100">
            <a:solidFill>
              <a:srgbClr val="00B0F0"/>
            </a:solidFill>
            <a:tailEnd type="arrow"/>
          </a:ln>
        </p:spPr>
        <p:style>
          <a:lnRef idx="3">
            <a:schemeClr val="accent2"/>
          </a:lnRef>
          <a:fillRef idx="0">
            <a:schemeClr val="accent2"/>
          </a:fillRef>
          <a:effectRef idx="2">
            <a:schemeClr val="accent2"/>
          </a:effectRef>
          <a:fontRef idx="minor">
            <a:schemeClr val="tx1"/>
          </a:fontRef>
        </p:style>
      </p:cxn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9172" y="6283139"/>
            <a:ext cx="4404825" cy="177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319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7C08BFA-099D-4901-95B0-1E2EBAB8B544}"/>
              </a:ext>
            </a:extLst>
          </p:cNvPr>
          <p:cNvSpPr/>
          <p:nvPr/>
        </p:nvSpPr>
        <p:spPr>
          <a:xfrm>
            <a:off x="5406163" y="6690077"/>
            <a:ext cx="6855931" cy="1256335"/>
          </a:xfrm>
          <a:prstGeom prst="rect">
            <a:avLst/>
          </a:prstGeom>
          <a:noFill/>
          <a:ln w="28575">
            <a:solidFill>
              <a:srgbClr val="AF7D7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endParaRPr lang="en-US" sz="1432">
              <a:solidFill>
                <a:prstClr val="white"/>
              </a:solidFill>
              <a:latin typeface="Calibri"/>
            </a:endParaRPr>
          </a:p>
        </p:txBody>
      </p:sp>
      <p:sp>
        <p:nvSpPr>
          <p:cNvPr id="40" name="Rectangle 39">
            <a:extLst>
              <a:ext uri="{FF2B5EF4-FFF2-40B4-BE49-F238E27FC236}">
                <a16:creationId xmlns:a16="http://schemas.microsoft.com/office/drawing/2014/main" id="{77C08BFA-099D-4901-95B0-1E2EBAB8B544}"/>
              </a:ext>
            </a:extLst>
          </p:cNvPr>
          <p:cNvSpPr/>
          <p:nvPr/>
        </p:nvSpPr>
        <p:spPr>
          <a:xfrm>
            <a:off x="5406165" y="3062569"/>
            <a:ext cx="6902819" cy="750304"/>
          </a:xfrm>
          <a:prstGeom prst="rect">
            <a:avLst/>
          </a:prstGeom>
          <a:noFill/>
          <a:ln w="28575">
            <a:solidFill>
              <a:srgbClr val="AF7D7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endParaRPr lang="en-US" sz="1432">
              <a:solidFill>
                <a:prstClr val="white"/>
              </a:solidFill>
              <a:latin typeface="Calibri"/>
            </a:endParaRPr>
          </a:p>
        </p:txBody>
      </p:sp>
      <p:sp>
        <p:nvSpPr>
          <p:cNvPr id="2" name="Rectangle 1"/>
          <p:cNvSpPr/>
          <p:nvPr/>
        </p:nvSpPr>
        <p:spPr>
          <a:xfrm>
            <a:off x="5689126" y="2645342"/>
            <a:ext cx="3446636" cy="31265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defTabSz="727314" rtl="1">
              <a:lnSpc>
                <a:spcPct val="90000"/>
              </a:lnSpc>
              <a:spcBef>
                <a:spcPts val="795"/>
              </a:spcBef>
              <a:defRPr/>
            </a:pPr>
            <a:r>
              <a:rPr lang="ar-EG" sz="1591" b="1" dirty="0">
                <a:solidFill>
                  <a:sysClr val="windowText" lastClr="000000"/>
                </a:solidFill>
                <a:latin typeface="Calibri"/>
                <a:cs typeface="Arial" panose="020B0604020202020204" pitchFamily="34" charset="0"/>
              </a:rPr>
              <a:t>ما تم تنفيذه والخطط المستقبلية للمشروع </a:t>
            </a:r>
          </a:p>
        </p:txBody>
      </p:sp>
      <p:grpSp>
        <p:nvGrpSpPr>
          <p:cNvPr id="3" name="Group 2"/>
          <p:cNvGrpSpPr/>
          <p:nvPr/>
        </p:nvGrpSpPr>
        <p:grpSpPr>
          <a:xfrm>
            <a:off x="5552752" y="6861208"/>
            <a:ext cx="6665984" cy="1037992"/>
            <a:chOff x="3782594" y="4390965"/>
            <a:chExt cx="8380307" cy="1405289"/>
          </a:xfrm>
        </p:grpSpPr>
        <p:sp>
          <p:nvSpPr>
            <p:cNvPr id="11" name="Title 1">
              <a:extLst>
                <a:ext uri="{FF2B5EF4-FFF2-40B4-BE49-F238E27FC236}">
                  <a16:creationId xmlns:a16="http://schemas.microsoft.com/office/drawing/2014/main" id="{D8254F9A-97CF-FD91-CB4F-F74719D15D9A}"/>
                </a:ext>
              </a:extLst>
            </p:cNvPr>
            <p:cNvSpPr txBox="1">
              <a:spLocks/>
            </p:cNvSpPr>
            <p:nvPr/>
          </p:nvSpPr>
          <p:spPr>
            <a:xfrm>
              <a:off x="3782594" y="4390965"/>
              <a:ext cx="7731600" cy="345749"/>
            </a:xfrm>
            <a:prstGeom prst="rect">
              <a:avLst/>
            </a:prstGeom>
            <a:solidFill>
              <a:schemeClr val="accent4">
                <a:lumMod val="75000"/>
              </a:schemeClr>
            </a:solidFill>
          </p:spPr>
          <p:txBody>
            <a:bodyPr vert="horz" lIns="72735" tIns="36367" rIns="72735" bIns="36367"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ar-EG" sz="1114" b="1" dirty="0">
                  <a:solidFill>
                    <a:prstClr val="black"/>
                  </a:solidFill>
                  <a:latin typeface="Calibri Light"/>
                  <a:cs typeface="Times New Roman" panose="02020603050405020304" pitchFamily="18" charset="0"/>
                </a:rPr>
                <a:t>عناصر التدخل من البنك الدولى للعكرشة من خلال مخطط التطوير</a:t>
              </a:r>
              <a:endParaRPr lang="en-US" sz="1114" b="1" dirty="0">
                <a:solidFill>
                  <a:prstClr val="black"/>
                </a:solidFill>
                <a:latin typeface="Calibri Light"/>
              </a:endParaRPr>
            </a:p>
          </p:txBody>
        </p:sp>
        <p:sp>
          <p:nvSpPr>
            <p:cNvPr id="12" name="Rectangle 11">
              <a:extLst>
                <a:ext uri="{FF2B5EF4-FFF2-40B4-BE49-F238E27FC236}">
                  <a16:creationId xmlns:a16="http://schemas.microsoft.com/office/drawing/2014/main" id="{CCA94F14-5311-F214-0268-ECD671550124}"/>
                </a:ext>
              </a:extLst>
            </p:cNvPr>
            <p:cNvSpPr/>
            <p:nvPr/>
          </p:nvSpPr>
          <p:spPr>
            <a:xfrm>
              <a:off x="3782594" y="4736714"/>
              <a:ext cx="7730836" cy="598627"/>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727314" rtl="1">
                <a:defRPr/>
              </a:pPr>
              <a:r>
                <a:rPr lang="ar-EG" sz="955" b="1" dirty="0">
                  <a:solidFill>
                    <a:prstClr val="white"/>
                  </a:solidFill>
                  <a:latin typeface="Calibri"/>
                  <a:cs typeface="Arial" panose="020B0604020202020204" pitchFamily="34" charset="0"/>
                </a:rPr>
                <a:t>المرحلة الاولي: سيقوم باستكمال الدراسات التفصيلية لكل مشروع (دراسات تقييم الاثر البيئي ) والاجتماعي ودراسات </a:t>
              </a:r>
              <a:r>
                <a:rPr lang="ar-EG" sz="955" b="1" dirty="0" err="1">
                  <a:solidFill>
                    <a:prstClr val="white"/>
                  </a:solidFill>
                  <a:latin typeface="Calibri"/>
                  <a:cs typeface="Arial" panose="020B0604020202020204" pitchFamily="34" charset="0"/>
                </a:rPr>
                <a:t>الجدوي</a:t>
              </a:r>
              <a:r>
                <a:rPr lang="ar-EG" sz="955" b="1" dirty="0">
                  <a:solidFill>
                    <a:prstClr val="white"/>
                  </a:solidFill>
                  <a:latin typeface="Calibri"/>
                  <a:cs typeface="Arial" panose="020B0604020202020204" pitchFamily="34" charset="0"/>
                </a:rPr>
                <a:t> التفصيلية </a:t>
              </a:r>
            </a:p>
            <a:p>
              <a:pPr algn="r" defTabSz="727314" rtl="1">
                <a:defRPr/>
              </a:pPr>
              <a:r>
                <a:rPr lang="ar-EG" sz="955" b="1" dirty="0">
                  <a:solidFill>
                    <a:prstClr val="white"/>
                  </a:solidFill>
                  <a:latin typeface="Calibri"/>
                  <a:cs typeface="Arial" panose="020B0604020202020204" pitchFamily="34" charset="0"/>
                </a:rPr>
                <a:t>المرحلة الثانية :انشاء محطة</a:t>
              </a:r>
              <a:r>
                <a:rPr lang="en-US" sz="955" b="1" dirty="0">
                  <a:solidFill>
                    <a:prstClr val="white"/>
                  </a:solidFill>
                  <a:latin typeface="Calibri"/>
                </a:rPr>
                <a:t> </a:t>
              </a:r>
              <a:r>
                <a:rPr lang="ar-EG" sz="955" b="1" dirty="0">
                  <a:solidFill>
                    <a:prstClr val="white"/>
                  </a:solidFill>
                  <a:latin typeface="Calibri"/>
                  <a:cs typeface="Arial" panose="020B0604020202020204" pitchFamily="34" charset="0"/>
                </a:rPr>
                <a:t>معالجة صرف </a:t>
              </a:r>
              <a:r>
                <a:rPr lang="ar-EG" sz="955" b="1" dirty="0" err="1">
                  <a:solidFill>
                    <a:prstClr val="white"/>
                  </a:solidFill>
                  <a:latin typeface="Calibri"/>
                  <a:cs typeface="Arial" panose="020B0604020202020204" pitchFamily="34" charset="0"/>
                </a:rPr>
                <a:t>صناعى</a:t>
              </a:r>
              <a:endParaRPr lang="en-US" sz="955" b="1" dirty="0">
                <a:solidFill>
                  <a:prstClr val="white"/>
                </a:solidFill>
                <a:latin typeface="Calibri"/>
              </a:endParaRPr>
            </a:p>
          </p:txBody>
        </p:sp>
        <p:sp>
          <p:nvSpPr>
            <p:cNvPr id="13" name="Rectangle 12">
              <a:extLst>
                <a:ext uri="{FF2B5EF4-FFF2-40B4-BE49-F238E27FC236}">
                  <a16:creationId xmlns:a16="http://schemas.microsoft.com/office/drawing/2014/main" id="{0D5223C8-ADA3-316A-E13A-431EF1E82E6F}"/>
                </a:ext>
              </a:extLst>
            </p:cNvPr>
            <p:cNvSpPr/>
            <p:nvPr/>
          </p:nvSpPr>
          <p:spPr>
            <a:xfrm>
              <a:off x="3783357" y="5422946"/>
              <a:ext cx="7730836" cy="373308"/>
            </a:xfrm>
            <a:prstGeom prst="rect">
              <a:avLst/>
            </a:prstGeom>
            <a:solidFill>
              <a:schemeClr val="accent6">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727314" rtl="1">
                <a:defRPr/>
              </a:pPr>
              <a:r>
                <a:rPr lang="ar-EG" sz="1272" b="1" dirty="0">
                  <a:solidFill>
                    <a:prstClr val="white"/>
                  </a:solidFill>
                  <a:latin typeface="Calibri"/>
                  <a:cs typeface="Arial" panose="020B0604020202020204" pitchFamily="34" charset="0"/>
                </a:rPr>
                <a:t>جاري تهيئة الاطار المؤسسي وتحديد دور شركاء التنمية فى تنفيذ مخطط  التطوير </a:t>
              </a:r>
              <a:endParaRPr lang="en-US" sz="1272" b="1" dirty="0">
                <a:solidFill>
                  <a:prstClr val="white"/>
                </a:solidFill>
                <a:latin typeface="Calibri"/>
              </a:endParaRPr>
            </a:p>
          </p:txBody>
        </p:sp>
        <p:sp>
          <p:nvSpPr>
            <p:cNvPr id="14" name="Rectangle: Rounded Corners 7">
              <a:extLst>
                <a:ext uri="{FF2B5EF4-FFF2-40B4-BE49-F238E27FC236}">
                  <a16:creationId xmlns:a16="http://schemas.microsoft.com/office/drawing/2014/main" id="{203D5DE6-06EA-BC19-55DD-C914DC520670}"/>
                </a:ext>
              </a:extLst>
            </p:cNvPr>
            <p:cNvSpPr/>
            <p:nvPr/>
          </p:nvSpPr>
          <p:spPr>
            <a:xfrm>
              <a:off x="11610614" y="4390965"/>
              <a:ext cx="482099" cy="908638"/>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727314">
                <a:defRPr/>
              </a:pPr>
              <a:r>
                <a:rPr lang="en-US" sz="1432" b="1" dirty="0">
                  <a:solidFill>
                    <a:prstClr val="black"/>
                  </a:solidFill>
                  <a:latin typeface="Calibri"/>
                </a:rPr>
                <a:t>1</a:t>
              </a:r>
              <a:r>
                <a:rPr lang="ar-EG" sz="1432" b="1" dirty="0">
                  <a:solidFill>
                    <a:prstClr val="black"/>
                  </a:solidFill>
                  <a:latin typeface="Calibri"/>
                  <a:cs typeface="Arial" panose="020B0604020202020204" pitchFamily="34" charset="0"/>
                </a:rPr>
                <a:t> </a:t>
              </a:r>
              <a:endParaRPr lang="en-US" sz="1432" b="1" dirty="0">
                <a:solidFill>
                  <a:prstClr val="black"/>
                </a:solidFill>
                <a:latin typeface="Calibri"/>
              </a:endParaRPr>
            </a:p>
          </p:txBody>
        </p:sp>
        <p:sp>
          <p:nvSpPr>
            <p:cNvPr id="15" name="Rectangle: Rounded Corners 8">
              <a:extLst>
                <a:ext uri="{FF2B5EF4-FFF2-40B4-BE49-F238E27FC236}">
                  <a16:creationId xmlns:a16="http://schemas.microsoft.com/office/drawing/2014/main" id="{598C48BE-C2E0-434D-42B2-4BE495D492D8}"/>
                </a:ext>
              </a:extLst>
            </p:cNvPr>
            <p:cNvSpPr/>
            <p:nvPr/>
          </p:nvSpPr>
          <p:spPr>
            <a:xfrm>
              <a:off x="11596052" y="5422946"/>
              <a:ext cx="566849" cy="32249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r>
                <a:rPr lang="en-US" sz="1432" b="1" dirty="0">
                  <a:solidFill>
                    <a:prstClr val="black"/>
                  </a:solidFill>
                  <a:latin typeface="Calibri"/>
                </a:rPr>
                <a:t>2</a:t>
              </a:r>
            </a:p>
          </p:txBody>
        </p:sp>
      </p:grpSp>
      <p:grpSp>
        <p:nvGrpSpPr>
          <p:cNvPr id="21" name="Group 20"/>
          <p:cNvGrpSpPr/>
          <p:nvPr/>
        </p:nvGrpSpPr>
        <p:grpSpPr>
          <a:xfrm>
            <a:off x="5507823" y="4147191"/>
            <a:ext cx="6754273" cy="2324124"/>
            <a:chOff x="3636460" y="1527546"/>
            <a:chExt cx="8491302" cy="2921830"/>
          </a:xfrm>
        </p:grpSpPr>
        <p:sp>
          <p:nvSpPr>
            <p:cNvPr id="8" name="Content Placeholder 2">
              <a:extLst>
                <a:ext uri="{FF2B5EF4-FFF2-40B4-BE49-F238E27FC236}">
                  <a16:creationId xmlns:a16="http://schemas.microsoft.com/office/drawing/2014/main" id="{DD71D61A-13E5-C998-F0E1-A0755552E8FC}"/>
                </a:ext>
              </a:extLst>
            </p:cNvPr>
            <p:cNvSpPr txBox="1">
              <a:spLocks/>
            </p:cNvSpPr>
            <p:nvPr/>
          </p:nvSpPr>
          <p:spPr>
            <a:xfrm>
              <a:off x="3636460" y="1527546"/>
              <a:ext cx="8487493" cy="725478"/>
            </a:xfrm>
            <a:prstGeom prst="rect">
              <a:avLst/>
            </a:prstGeom>
            <a:solidFill>
              <a:schemeClr val="accent2">
                <a:lumMod val="60000"/>
                <a:lumOff val="40000"/>
              </a:schemeClr>
            </a:solidFill>
          </p:spPr>
          <p:txBody>
            <a:bodyPr vert="horz" lIns="72735" tIns="36367" rIns="72735" bIns="36367"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lnSpc>
                  <a:spcPct val="115000"/>
                </a:lnSpc>
                <a:spcBef>
                  <a:spcPts val="0"/>
                </a:spcBef>
                <a:tabLst>
                  <a:tab pos="213648" algn="l"/>
                  <a:tab pos="5010889" algn="l"/>
                </a:tabLst>
                <a:defRPr/>
              </a:pPr>
              <a:r>
                <a:rPr lang="ar-EG" sz="1432" b="1" dirty="0">
                  <a:solidFill>
                    <a:prstClr val="black"/>
                  </a:solidFill>
                  <a:latin typeface="Calibri" panose="020F0502020204030204" pitchFamily="34" charset="0"/>
                  <a:ea typeface="Times New Roman" panose="02020603050405020304" pitchFamily="18" charset="0"/>
                  <a:cs typeface="Simplified Arabic" panose="02020603050405020304" pitchFamily="18" charset="-78"/>
                </a:rPr>
                <a:t>تم التنسيق بين محافظة القليوبية والهيئة العامة للتخطيط العمراني لإعداد مخطط استخدامات الاراضي على أن تتولى الهيئة العامة للتنمية الصناعية الإشراف الفني على هذه الأرض.</a:t>
              </a:r>
              <a:endParaRPr lang="en-US" sz="1591" b="1" dirty="0">
                <a:solidFill>
                  <a:prstClr val="black"/>
                </a:solidFill>
                <a:latin typeface="Calibri" panose="020F0502020204030204" pitchFamily="34" charset="0"/>
                <a:ea typeface="Times New Roman" panose="02020603050405020304" pitchFamily="18" charset="0"/>
              </a:endParaRPr>
            </a:p>
          </p:txBody>
        </p:sp>
        <p:sp>
          <p:nvSpPr>
            <p:cNvPr id="9" name="Content Placeholder 2">
              <a:extLst>
                <a:ext uri="{FF2B5EF4-FFF2-40B4-BE49-F238E27FC236}">
                  <a16:creationId xmlns:a16="http://schemas.microsoft.com/office/drawing/2014/main" id="{DD71D61A-13E5-C998-F0E1-A0755552E8FC}"/>
                </a:ext>
              </a:extLst>
            </p:cNvPr>
            <p:cNvSpPr txBox="1">
              <a:spLocks/>
            </p:cNvSpPr>
            <p:nvPr/>
          </p:nvSpPr>
          <p:spPr>
            <a:xfrm>
              <a:off x="3693707" y="3486683"/>
              <a:ext cx="8047858" cy="962693"/>
            </a:xfrm>
            <a:prstGeom prst="rect">
              <a:avLst/>
            </a:prstGeom>
            <a:solidFill>
              <a:schemeClr val="accent2">
                <a:lumMod val="40000"/>
                <a:lumOff val="60000"/>
              </a:schemeClr>
            </a:solidFill>
          </p:spPr>
          <p:txBody>
            <a:bodyPr vert="horz" lIns="72735" tIns="36367" rIns="72735" bIns="36367"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15000"/>
                </a:lnSpc>
                <a:spcBef>
                  <a:spcPts val="0"/>
                </a:spcBef>
                <a:tabLst>
                  <a:tab pos="213648" algn="l"/>
                  <a:tab pos="5010889" algn="l"/>
                </a:tabLst>
                <a:defRPr/>
              </a:pPr>
              <a:r>
                <a:rPr lang="ar-EG" sz="1272" b="1" dirty="0">
                  <a:solidFill>
                    <a:prstClr val="black"/>
                  </a:solidFill>
                  <a:latin typeface="Calibri" panose="020F0502020204030204" pitchFamily="34" charset="0"/>
                  <a:ea typeface="Times New Roman" panose="02020603050405020304" pitchFamily="18" charset="0"/>
                  <a:cs typeface="Simplified Arabic" panose="02020603050405020304" pitchFamily="18" charset="-78"/>
                </a:rPr>
                <a:t>تم إعادة تخطيط وتنظيم الأراضي المشغولة بالاستعمالات الصناعية مع تطويرها من خلال تخطيط استخدامات أراضي المنطقة الصناعية بما يتلاءم مع موقعها الاستراتيجي داخل إقليم القاهرة الكبرى بصفة عامة وداخل محافظة القليوبية بصفة خاصة حتى تصبح جاذبه للاستثمارات الصناعية.</a:t>
              </a:r>
              <a:endParaRPr lang="en-US" sz="1272" b="1" dirty="0">
                <a:solidFill>
                  <a:prstClr val="black"/>
                </a:solidFill>
                <a:latin typeface="Calibri" panose="020F0502020204030204" pitchFamily="34" charset="0"/>
                <a:ea typeface="Times New Roman" panose="02020603050405020304" pitchFamily="18" charset="0"/>
                <a:cs typeface="Simplified Arabic" panose="02020603050405020304" pitchFamily="18" charset="-78"/>
              </a:endParaRPr>
            </a:p>
          </p:txBody>
        </p:sp>
        <p:sp>
          <p:nvSpPr>
            <p:cNvPr id="4" name="Rectangle 3"/>
            <p:cNvSpPr/>
            <p:nvPr/>
          </p:nvSpPr>
          <p:spPr>
            <a:xfrm>
              <a:off x="3666813" y="2359446"/>
              <a:ext cx="8068024" cy="1072036"/>
            </a:xfrm>
            <a:prstGeom prst="rect">
              <a:avLst/>
            </a:prstGeom>
            <a:solidFill>
              <a:schemeClr val="accent2">
                <a:lumMod val="40000"/>
                <a:lumOff val="60000"/>
              </a:schemeClr>
            </a:solidFill>
          </p:spPr>
          <p:txBody>
            <a:bodyPr wrap="square">
              <a:spAutoFit/>
            </a:bodyPr>
            <a:lstStyle/>
            <a:p>
              <a:pPr algn="r" defTabSz="727314" rtl="1">
                <a:lnSpc>
                  <a:spcPct val="115000"/>
                </a:lnSpc>
                <a:tabLst>
                  <a:tab pos="213648" algn="l"/>
                  <a:tab pos="5010889" algn="l"/>
                </a:tabLst>
                <a:defRPr/>
              </a:pPr>
              <a:r>
                <a:rPr lang="ar-EG" sz="1432" b="1" dirty="0">
                  <a:solidFill>
                    <a:prstClr val="black"/>
                  </a:solidFill>
                  <a:latin typeface="Calibri" panose="020F0502020204030204" pitchFamily="34" charset="0"/>
                  <a:ea typeface="Times New Roman" panose="02020603050405020304" pitchFamily="18" charset="0"/>
                  <a:cs typeface="Simplified Arabic" panose="02020603050405020304" pitchFamily="18" charset="-78"/>
                </a:rPr>
                <a:t>تم عمل دراسة فنية شاملة لتحديد توجهات التنمية الصناعية والعمرانية التي يمكن اقتراحها في المنطقة لتسريع عملية تنمية المنطقة وتحقيق هدف الدولة المنشود من تنميتها، </a:t>
              </a:r>
              <a:r>
                <a:rPr lang="ar-EG" sz="1432" b="1" u="sng" dirty="0">
                  <a:solidFill>
                    <a:prstClr val="black"/>
                  </a:solidFill>
                  <a:latin typeface="Calibri" panose="020F0502020204030204" pitchFamily="34" charset="0"/>
                  <a:ea typeface="Times New Roman" panose="02020603050405020304" pitchFamily="18" charset="0"/>
                  <a:cs typeface="Simplified Arabic" panose="02020603050405020304" pitchFamily="18" charset="-78"/>
                </a:rPr>
                <a:t>وقد شملت الدراسة تحديد التداخلات لتحسين الوضع البيئي بالمنطقة</a:t>
              </a:r>
            </a:p>
          </p:txBody>
        </p:sp>
        <p:sp>
          <p:nvSpPr>
            <p:cNvPr id="19" name="Rectangle 18"/>
            <p:cNvSpPr/>
            <p:nvPr/>
          </p:nvSpPr>
          <p:spPr>
            <a:xfrm>
              <a:off x="11799624" y="2523695"/>
              <a:ext cx="299297" cy="434731"/>
            </a:xfrm>
            <a:prstGeom prst="rect">
              <a:avLst/>
            </a:prstGeom>
            <a:solidFill>
              <a:schemeClr val="accent2">
                <a:lumMod val="40000"/>
                <a:lumOff val="60000"/>
              </a:schemeClr>
            </a:solidFill>
          </p:spPr>
          <p:txBody>
            <a:bodyPr wrap="square">
              <a:spAutoFit/>
            </a:bodyPr>
            <a:lstStyle/>
            <a:p>
              <a:pPr algn="r" defTabSz="727314" rtl="1">
                <a:lnSpc>
                  <a:spcPct val="115000"/>
                </a:lnSpc>
                <a:tabLst>
                  <a:tab pos="213648" algn="l"/>
                  <a:tab pos="5010889" algn="l"/>
                </a:tabLst>
                <a:defRPr/>
              </a:pPr>
              <a:r>
                <a:rPr lang="ar-EG" sz="1432" b="1" dirty="0">
                  <a:solidFill>
                    <a:prstClr val="black"/>
                  </a:solidFill>
                  <a:latin typeface="Calibri" panose="020F0502020204030204" pitchFamily="34" charset="0"/>
                  <a:ea typeface="Times New Roman" panose="02020603050405020304" pitchFamily="18" charset="0"/>
                  <a:cs typeface="Simplified Arabic" panose="02020603050405020304" pitchFamily="18" charset="-78"/>
                </a:rPr>
                <a:t>1</a:t>
              </a:r>
            </a:p>
          </p:txBody>
        </p:sp>
        <p:sp>
          <p:nvSpPr>
            <p:cNvPr id="20" name="Rectangle 19"/>
            <p:cNvSpPr/>
            <p:nvPr/>
          </p:nvSpPr>
          <p:spPr>
            <a:xfrm>
              <a:off x="11828465" y="3623470"/>
              <a:ext cx="299297" cy="434731"/>
            </a:xfrm>
            <a:prstGeom prst="rect">
              <a:avLst/>
            </a:prstGeom>
            <a:solidFill>
              <a:schemeClr val="accent2">
                <a:lumMod val="40000"/>
                <a:lumOff val="60000"/>
              </a:schemeClr>
            </a:solidFill>
          </p:spPr>
          <p:txBody>
            <a:bodyPr wrap="square">
              <a:spAutoFit/>
            </a:bodyPr>
            <a:lstStyle/>
            <a:p>
              <a:pPr algn="r" defTabSz="727314" rtl="1">
                <a:lnSpc>
                  <a:spcPct val="115000"/>
                </a:lnSpc>
                <a:tabLst>
                  <a:tab pos="213648" algn="l"/>
                  <a:tab pos="5010889" algn="l"/>
                </a:tabLst>
                <a:defRPr/>
              </a:pPr>
              <a:r>
                <a:rPr lang="ar-EG" sz="1432" b="1" dirty="0">
                  <a:solidFill>
                    <a:prstClr val="black"/>
                  </a:solidFill>
                  <a:latin typeface="Calibri" panose="020F0502020204030204" pitchFamily="34" charset="0"/>
                  <a:ea typeface="Times New Roman" panose="02020603050405020304" pitchFamily="18" charset="0"/>
                  <a:cs typeface="Simplified Arabic" panose="02020603050405020304" pitchFamily="18" charset="-78"/>
                </a:rPr>
                <a:t>2</a:t>
              </a:r>
            </a:p>
          </p:txBody>
        </p:sp>
      </p:grpSp>
      <p:sp>
        <p:nvSpPr>
          <p:cNvPr id="23" name="Rectangle 22">
            <a:extLst>
              <a:ext uri="{FF2B5EF4-FFF2-40B4-BE49-F238E27FC236}">
                <a16:creationId xmlns:a16="http://schemas.microsoft.com/office/drawing/2014/main" id="{DE0601CF-3C9B-4503-8454-9468D6A0B78F}"/>
              </a:ext>
            </a:extLst>
          </p:cNvPr>
          <p:cNvSpPr/>
          <p:nvPr/>
        </p:nvSpPr>
        <p:spPr>
          <a:xfrm>
            <a:off x="9055396" y="6552119"/>
            <a:ext cx="3071737" cy="286708"/>
          </a:xfrm>
          <a:prstGeom prst="rect">
            <a:avLst/>
          </a:prstGeom>
          <a:solidFill>
            <a:srgbClr val="002060"/>
          </a:solidFill>
          <a:ln>
            <a:solidFill>
              <a:srgbClr val="AF7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rtl="1">
              <a:defRPr/>
            </a:pPr>
            <a:r>
              <a:rPr lang="ar-EG" sz="1432" b="1" dirty="0">
                <a:solidFill>
                  <a:prstClr val="white"/>
                </a:solidFill>
                <a:latin typeface="Bahij Janna" panose="02040503050201020203" pitchFamily="18" charset="-78"/>
                <a:cs typeface="Bahij Janna" panose="02040503050201020203" pitchFamily="18" charset="-78"/>
              </a:rPr>
              <a:t>الخطوة </a:t>
            </a:r>
            <a:r>
              <a:rPr lang="ar-EG" sz="1432" b="1" dirty="0" err="1">
                <a:solidFill>
                  <a:prstClr val="white"/>
                </a:solidFill>
                <a:latin typeface="Bahij Janna" panose="02040503050201020203" pitchFamily="18" charset="-78"/>
                <a:cs typeface="Bahij Janna" panose="02040503050201020203" pitchFamily="18" charset="-78"/>
              </a:rPr>
              <a:t>الثاالثة</a:t>
            </a:r>
            <a:r>
              <a:rPr lang="ar-EG" sz="1432" b="1" dirty="0">
                <a:solidFill>
                  <a:prstClr val="white"/>
                </a:solidFill>
                <a:latin typeface="Bahij Janna" panose="02040503050201020203" pitchFamily="18" charset="-78"/>
                <a:cs typeface="Bahij Janna" panose="02040503050201020203" pitchFamily="18" charset="-78"/>
              </a:rPr>
              <a:t> - </a:t>
            </a:r>
            <a:r>
              <a:rPr lang="ar-EG" sz="1432" b="1" dirty="0">
                <a:solidFill>
                  <a:prstClr val="white"/>
                </a:solidFill>
                <a:latin typeface="Calibri"/>
                <a:cs typeface="Arial" panose="020B0604020202020204" pitchFamily="34" charset="0"/>
              </a:rPr>
              <a:t>الخطط المستقبلية للمشروع</a:t>
            </a:r>
            <a:r>
              <a:rPr lang="ar-EG" sz="1432" b="1" dirty="0">
                <a:solidFill>
                  <a:prstClr val="white"/>
                </a:solidFill>
                <a:latin typeface="Bahij Janna" panose="02040503050201020203" pitchFamily="18" charset="-78"/>
                <a:cs typeface="Bahij Janna" panose="02040503050201020203" pitchFamily="18" charset="-78"/>
              </a:rPr>
              <a:t> </a:t>
            </a:r>
            <a:endParaRPr lang="en-US" sz="1432" b="1" dirty="0">
              <a:solidFill>
                <a:prstClr val="white"/>
              </a:solidFill>
              <a:latin typeface="Bahij Janna" panose="02040503050201020203" pitchFamily="18" charset="-78"/>
              <a:cs typeface="Bahij Janna" panose="02040503050201020203" pitchFamily="18" charset="-78"/>
            </a:endParaRPr>
          </a:p>
        </p:txBody>
      </p:sp>
      <p:sp>
        <p:nvSpPr>
          <p:cNvPr id="24" name="Rectangle 23">
            <a:extLst>
              <a:ext uri="{FF2B5EF4-FFF2-40B4-BE49-F238E27FC236}">
                <a16:creationId xmlns:a16="http://schemas.microsoft.com/office/drawing/2014/main" id="{77C08BFA-099D-4901-95B0-1E2EBAB8B544}"/>
              </a:ext>
            </a:extLst>
          </p:cNvPr>
          <p:cNvSpPr/>
          <p:nvPr/>
        </p:nvSpPr>
        <p:spPr>
          <a:xfrm>
            <a:off x="5406163" y="4037404"/>
            <a:ext cx="6902819" cy="2480313"/>
          </a:xfrm>
          <a:prstGeom prst="rect">
            <a:avLst/>
          </a:prstGeom>
          <a:noFill/>
          <a:ln w="28575">
            <a:solidFill>
              <a:srgbClr val="AF7D7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endParaRPr lang="en-US" sz="1432">
              <a:solidFill>
                <a:prstClr val="white"/>
              </a:solidFill>
              <a:latin typeface="Calibri"/>
            </a:endParaRPr>
          </a:p>
        </p:txBody>
      </p:sp>
      <p:sp>
        <p:nvSpPr>
          <p:cNvPr id="25" name="Rectangle 24">
            <a:extLst>
              <a:ext uri="{FF2B5EF4-FFF2-40B4-BE49-F238E27FC236}">
                <a16:creationId xmlns:a16="http://schemas.microsoft.com/office/drawing/2014/main" id="{DE0601CF-3C9B-4503-8454-9468D6A0B78F}"/>
              </a:ext>
            </a:extLst>
          </p:cNvPr>
          <p:cNvSpPr/>
          <p:nvPr/>
        </p:nvSpPr>
        <p:spPr>
          <a:xfrm>
            <a:off x="9870068" y="3899375"/>
            <a:ext cx="2369089" cy="202210"/>
          </a:xfrm>
          <a:prstGeom prst="rect">
            <a:avLst/>
          </a:prstGeom>
          <a:solidFill>
            <a:srgbClr val="002060"/>
          </a:solidFill>
          <a:ln>
            <a:solidFill>
              <a:srgbClr val="AF7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r>
              <a:rPr lang="ar-EG" sz="1591" b="1" dirty="0">
                <a:solidFill>
                  <a:prstClr val="white"/>
                </a:solidFill>
                <a:latin typeface="Bahij Janna" panose="02040503050201020203" pitchFamily="18" charset="-78"/>
                <a:cs typeface="Bahij Janna" panose="02040503050201020203" pitchFamily="18" charset="-78"/>
              </a:rPr>
              <a:t>الخطوة الثانية  - تم  تنفيذة </a:t>
            </a:r>
            <a:endParaRPr lang="en-US" sz="1591" b="1" dirty="0">
              <a:solidFill>
                <a:prstClr val="white"/>
              </a:solidFill>
              <a:latin typeface="Bahij Janna" panose="02040503050201020203" pitchFamily="18" charset="-78"/>
              <a:cs typeface="Bahij Janna" panose="02040503050201020203" pitchFamily="18" charset="-78"/>
            </a:endParaRPr>
          </a:p>
        </p:txBody>
      </p:sp>
      <p:sp>
        <p:nvSpPr>
          <p:cNvPr id="26" name="Left Arrow 25"/>
          <p:cNvSpPr/>
          <p:nvPr/>
        </p:nvSpPr>
        <p:spPr>
          <a:xfrm>
            <a:off x="5113800" y="3873390"/>
            <a:ext cx="228189" cy="1861138"/>
          </a:xfrm>
          <a:prstGeom prst="left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314">
              <a:defRPr/>
            </a:pPr>
            <a:endParaRPr lang="en-US" sz="1432">
              <a:solidFill>
                <a:prstClr val="white"/>
              </a:solidFill>
              <a:latin typeface="Calibri"/>
            </a:endParaRPr>
          </a:p>
        </p:txBody>
      </p:sp>
      <p:grpSp>
        <p:nvGrpSpPr>
          <p:cNvPr id="28" name="Group 27">
            <a:extLst>
              <a:ext uri="{FF2B5EF4-FFF2-40B4-BE49-F238E27FC236}">
                <a16:creationId xmlns:a16="http://schemas.microsoft.com/office/drawing/2014/main" id="{52119F99-C267-4011-BB25-F1032573ED0A}"/>
              </a:ext>
            </a:extLst>
          </p:cNvPr>
          <p:cNvGrpSpPr/>
          <p:nvPr/>
        </p:nvGrpSpPr>
        <p:grpSpPr>
          <a:xfrm>
            <a:off x="2748259" y="3264036"/>
            <a:ext cx="2430898" cy="2569180"/>
            <a:chOff x="559638" y="622821"/>
            <a:chExt cx="8487515" cy="5662971"/>
          </a:xfrm>
        </p:grpSpPr>
        <p:pic>
          <p:nvPicPr>
            <p:cNvPr id="29" name="Picture 28">
              <a:extLst>
                <a:ext uri="{FF2B5EF4-FFF2-40B4-BE49-F238E27FC236}">
                  <a16:creationId xmlns:a16="http://schemas.microsoft.com/office/drawing/2014/main" id="{2D13AE44-8387-49CF-9219-D9515F970C7F}"/>
                </a:ext>
              </a:extLst>
            </p:cNvPr>
            <p:cNvPicPr>
              <a:picLocks noChangeAspect="1"/>
            </p:cNvPicPr>
            <p:nvPr/>
          </p:nvPicPr>
          <p:blipFill rotWithShape="1">
            <a:blip r:embed="rId3" cstate="print"/>
            <a:srcRect l="9137"/>
            <a:stretch/>
          </p:blipFill>
          <p:spPr>
            <a:xfrm>
              <a:off x="4354974" y="622821"/>
              <a:ext cx="4692179" cy="5662971"/>
            </a:xfrm>
            <a:prstGeom prst="rect">
              <a:avLst/>
            </a:prstGeom>
            <a:ln>
              <a:noFill/>
            </a:ln>
            <a:effectLst>
              <a:softEdge rad="112500"/>
            </a:effectLst>
          </p:spPr>
        </p:pic>
        <p:pic>
          <p:nvPicPr>
            <p:cNvPr id="30" name="Picture 29">
              <a:extLst>
                <a:ext uri="{FF2B5EF4-FFF2-40B4-BE49-F238E27FC236}">
                  <a16:creationId xmlns:a16="http://schemas.microsoft.com/office/drawing/2014/main" id="{D197D09C-3D06-4ECC-935D-65F601506F8C}"/>
                </a:ext>
              </a:extLst>
            </p:cNvPr>
            <p:cNvPicPr>
              <a:picLocks noChangeAspect="1"/>
            </p:cNvPicPr>
            <p:nvPr/>
          </p:nvPicPr>
          <p:blipFill>
            <a:blip r:embed="rId4" cstate="print"/>
            <a:stretch>
              <a:fillRect/>
            </a:stretch>
          </p:blipFill>
          <p:spPr>
            <a:xfrm>
              <a:off x="559638" y="655777"/>
              <a:ext cx="3864450" cy="5516423"/>
            </a:xfrm>
            <a:prstGeom prst="rect">
              <a:avLst/>
            </a:prstGeom>
            <a:ln>
              <a:noFill/>
            </a:ln>
            <a:effectLst>
              <a:softEdge rad="112500"/>
            </a:effectLst>
          </p:spPr>
        </p:pic>
      </p:gr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62" t="4953" r="12133" b="6756"/>
          <a:stretch/>
        </p:blipFill>
        <p:spPr bwMode="auto">
          <a:xfrm>
            <a:off x="2748257" y="6200379"/>
            <a:ext cx="2560112" cy="174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2733996" y="3038164"/>
            <a:ext cx="2560112" cy="360548"/>
          </a:xfrm>
          <a:prstGeom prst="rect">
            <a:avLst/>
          </a:prstGeom>
          <a:solidFill>
            <a:schemeClr val="bg1">
              <a:lumMod val="65000"/>
            </a:schemeClr>
          </a:solidFill>
        </p:spPr>
        <p:txBody>
          <a:bodyPr wrap="square">
            <a:spAutoFit/>
          </a:bodyPr>
          <a:lstStyle/>
          <a:p>
            <a:pPr algn="r" defTabSz="727314" rtl="1">
              <a:lnSpc>
                <a:spcPct val="90000"/>
              </a:lnSpc>
              <a:spcBef>
                <a:spcPts val="795"/>
              </a:spcBef>
              <a:defRPr/>
            </a:pPr>
            <a:r>
              <a:rPr lang="ar-EG" sz="955" b="1" dirty="0">
                <a:solidFill>
                  <a:sysClr val="windowText" lastClr="000000"/>
                </a:solidFill>
                <a:latin typeface="Calibri"/>
                <a:cs typeface="Arial" panose="020B0604020202020204" pitchFamily="34" charset="0"/>
              </a:rPr>
              <a:t>اعلان منطقة العكرشة منطقة صناعية </a:t>
            </a:r>
            <a:r>
              <a:rPr lang="ar-EG" sz="955" b="1" dirty="0">
                <a:solidFill>
                  <a:prstClr val="black"/>
                </a:solidFill>
                <a:latin typeface="Calibri" panose="020F0502020204030204" pitchFamily="34" charset="0"/>
                <a:ea typeface="Times New Roman" panose="02020603050405020304" pitchFamily="18" charset="0"/>
                <a:cs typeface="Simplified Arabic" panose="02020603050405020304" pitchFamily="18" charset="-78"/>
              </a:rPr>
              <a:t>رقم 555 لسنة 2020</a:t>
            </a:r>
            <a:endParaRPr lang="ar-EG" sz="955" b="1" dirty="0">
              <a:solidFill>
                <a:sysClr val="windowText" lastClr="000000"/>
              </a:solidFill>
              <a:latin typeface="Calibri"/>
              <a:cs typeface="Arial" panose="020B0604020202020204" pitchFamily="34" charset="0"/>
            </a:endParaRPr>
          </a:p>
        </p:txBody>
      </p:sp>
      <p:grpSp>
        <p:nvGrpSpPr>
          <p:cNvPr id="34" name="Group 33"/>
          <p:cNvGrpSpPr/>
          <p:nvPr/>
        </p:nvGrpSpPr>
        <p:grpSpPr>
          <a:xfrm>
            <a:off x="5618472" y="2896533"/>
            <a:ext cx="6620683" cy="909205"/>
            <a:chOff x="3782594" y="4183347"/>
            <a:chExt cx="8323356" cy="1143029"/>
          </a:xfrm>
        </p:grpSpPr>
        <p:sp>
          <p:nvSpPr>
            <p:cNvPr id="35" name="Title 1">
              <a:extLst>
                <a:ext uri="{FF2B5EF4-FFF2-40B4-BE49-F238E27FC236}">
                  <a16:creationId xmlns:a16="http://schemas.microsoft.com/office/drawing/2014/main" id="{D8254F9A-97CF-FD91-CB4F-F74719D15D9A}"/>
                </a:ext>
              </a:extLst>
            </p:cNvPr>
            <p:cNvSpPr txBox="1">
              <a:spLocks/>
            </p:cNvSpPr>
            <p:nvPr/>
          </p:nvSpPr>
          <p:spPr>
            <a:xfrm>
              <a:off x="9127591" y="4183347"/>
              <a:ext cx="2978359" cy="345749"/>
            </a:xfrm>
            <a:prstGeom prst="rect">
              <a:avLst/>
            </a:prstGeom>
            <a:solidFill>
              <a:schemeClr val="accent5">
                <a:lumMod val="50000"/>
              </a:schemeClr>
            </a:solidFill>
          </p:spPr>
          <p:txBody>
            <a:bodyPr vert="horz" lIns="72735" tIns="36367" rIns="72735" bIns="36367"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ar-EG" sz="1591" b="1" dirty="0">
                  <a:solidFill>
                    <a:prstClr val="white"/>
                  </a:solidFill>
                  <a:latin typeface="Bahij Janna" panose="02040503050201020203" pitchFamily="18" charset="-78"/>
                  <a:cs typeface="Bahij Janna" panose="02040503050201020203" pitchFamily="18" charset="-78"/>
                </a:rPr>
                <a:t>الخطوة الاولى  - تم  تنفيذة </a:t>
              </a:r>
              <a:endParaRPr lang="en-US" sz="1591" b="1" dirty="0">
                <a:solidFill>
                  <a:prstClr val="white"/>
                </a:solidFill>
                <a:latin typeface="Bahij Janna" panose="02040503050201020203" pitchFamily="18" charset="-78"/>
                <a:cs typeface="Bahij Janna" panose="02040503050201020203" pitchFamily="18" charset="-78"/>
              </a:endParaRPr>
            </a:p>
          </p:txBody>
        </p:sp>
        <p:sp>
          <p:nvSpPr>
            <p:cNvPr id="36" name="Rectangle 35">
              <a:extLst>
                <a:ext uri="{FF2B5EF4-FFF2-40B4-BE49-F238E27FC236}">
                  <a16:creationId xmlns:a16="http://schemas.microsoft.com/office/drawing/2014/main" id="{CCA94F14-5311-F214-0268-ECD671550124}"/>
                </a:ext>
              </a:extLst>
            </p:cNvPr>
            <p:cNvSpPr/>
            <p:nvPr/>
          </p:nvSpPr>
          <p:spPr>
            <a:xfrm>
              <a:off x="3782594" y="4555992"/>
              <a:ext cx="7730836" cy="770384"/>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727314" rtl="1">
                <a:defRPr/>
              </a:pPr>
              <a:r>
                <a:rPr lang="ar-EG" sz="1352" b="1" dirty="0">
                  <a:solidFill>
                    <a:prstClr val="black"/>
                  </a:solidFill>
                  <a:latin typeface="Calibri" panose="020F0502020204030204" pitchFamily="34" charset="0"/>
                  <a:ea typeface="Times New Roman" panose="02020603050405020304" pitchFamily="18" charset="0"/>
                  <a:cs typeface="Simplified Arabic" panose="02020603050405020304" pitchFamily="18" charset="-78"/>
                </a:rPr>
                <a:t>صدر قرار رئيس الجمهورية رقم 555 لسنة 2020 بشأن تخصيص مساحة (494.40) فدان تقريباً من الأراضي المملوكة للدولة ملكية خاصة بناحية العكرشة لصالح محافظة القليوبية، لاستخدمها في إقامة منطقة صناعية وفقاً للقواعد والقوانين المعمول بها في هذا الشأن</a:t>
              </a:r>
              <a:endParaRPr lang="en-US" sz="1352" b="1" dirty="0">
                <a:solidFill>
                  <a:prstClr val="black"/>
                </a:solidFill>
                <a:latin typeface="Calibri" panose="020F0502020204030204" pitchFamily="34" charset="0"/>
                <a:ea typeface="Times New Roman" panose="02020603050405020304" pitchFamily="18" charset="0"/>
                <a:cs typeface="Simplified Arabic" panose="02020603050405020304" pitchFamily="18" charset="-78"/>
              </a:endParaRPr>
            </a:p>
          </p:txBody>
        </p:sp>
        <p:sp>
          <p:nvSpPr>
            <p:cNvPr id="38" name="Rectangle: Rounded Corners 7">
              <a:extLst>
                <a:ext uri="{FF2B5EF4-FFF2-40B4-BE49-F238E27FC236}">
                  <a16:creationId xmlns:a16="http://schemas.microsoft.com/office/drawing/2014/main" id="{203D5DE6-06EA-BC19-55DD-C914DC520670}"/>
                </a:ext>
              </a:extLst>
            </p:cNvPr>
            <p:cNvSpPr/>
            <p:nvPr/>
          </p:nvSpPr>
          <p:spPr>
            <a:xfrm>
              <a:off x="11556824" y="4851604"/>
              <a:ext cx="547255" cy="32249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727314">
                <a:defRPr/>
              </a:pPr>
              <a:r>
                <a:rPr lang="en-US" sz="876" dirty="0">
                  <a:solidFill>
                    <a:prstClr val="white"/>
                  </a:solidFill>
                  <a:latin typeface="Calibri"/>
                </a:rPr>
                <a:t>1</a:t>
              </a:r>
            </a:p>
          </p:txBody>
        </p:sp>
      </p:grpSp>
      <p:sp>
        <p:nvSpPr>
          <p:cNvPr id="41" name="Rectangle 40"/>
          <p:cNvSpPr/>
          <p:nvPr/>
        </p:nvSpPr>
        <p:spPr>
          <a:xfrm>
            <a:off x="2733996" y="5814362"/>
            <a:ext cx="2560112" cy="360548"/>
          </a:xfrm>
          <a:prstGeom prst="rect">
            <a:avLst/>
          </a:prstGeom>
          <a:solidFill>
            <a:schemeClr val="bg1">
              <a:lumMod val="65000"/>
            </a:schemeClr>
          </a:solidFill>
        </p:spPr>
        <p:txBody>
          <a:bodyPr wrap="square">
            <a:spAutoFit/>
          </a:bodyPr>
          <a:lstStyle/>
          <a:p>
            <a:pPr algn="ctr" defTabSz="727314" rtl="1">
              <a:lnSpc>
                <a:spcPct val="90000"/>
              </a:lnSpc>
              <a:spcBef>
                <a:spcPts val="795"/>
              </a:spcBef>
              <a:defRPr/>
            </a:pPr>
            <a:r>
              <a:rPr lang="ar-EG" sz="955" b="1" dirty="0">
                <a:solidFill>
                  <a:sysClr val="windowText" lastClr="000000"/>
                </a:solidFill>
                <a:latin typeface="Calibri"/>
                <a:cs typeface="Arial" panose="020B0604020202020204" pitchFamily="34" charset="0"/>
              </a:rPr>
              <a:t>تم اعتماد مخطط استعمالات الاراضى لمنطقة العكرشة الصناعية </a:t>
            </a:r>
            <a:r>
              <a:rPr lang="ar-EG" sz="955" b="1" dirty="0">
                <a:solidFill>
                  <a:prstClr val="black"/>
                </a:solidFill>
                <a:latin typeface="Calibri" panose="020F0502020204030204" pitchFamily="34" charset="0"/>
                <a:ea typeface="Times New Roman" panose="02020603050405020304" pitchFamily="18" charset="0"/>
                <a:cs typeface="Simplified Arabic" panose="02020603050405020304" pitchFamily="18" charset="-78"/>
              </a:rPr>
              <a:t>رقم 555 لسنة 2020</a:t>
            </a:r>
            <a:endParaRPr lang="ar-EG" sz="955" b="1" dirty="0">
              <a:solidFill>
                <a:sysClr val="windowText" lastClr="000000"/>
              </a:solidFill>
              <a:latin typeface="Calibri"/>
              <a:cs typeface="Arial" panose="020B0604020202020204" pitchFamily="34" charset="0"/>
            </a:endParaRPr>
          </a:p>
        </p:txBody>
      </p:sp>
    </p:spTree>
    <p:extLst>
      <p:ext uri="{BB962C8B-B14F-4D97-AF65-F5344CB8AC3E}">
        <p14:creationId xmlns:p14="http://schemas.microsoft.com/office/powerpoint/2010/main" val="19926596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877</Words>
  <Application>Microsoft Office PowerPoint</Application>
  <PresentationFormat>Custom</PresentationFormat>
  <Paragraphs>120</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Bahij Janna</vt:lpstr>
      <vt:lpstr>Calibri</vt:lpstr>
      <vt:lpstr>Calibri Light</vt:lpstr>
      <vt:lpstr>Simplified Arabic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Elmelegy</dc:creator>
  <cp:lastModifiedBy>Mohamed Elmelegy</cp:lastModifiedBy>
  <cp:revision>1</cp:revision>
  <dcterms:created xsi:type="dcterms:W3CDTF">2022-10-24T08:50:14Z</dcterms:created>
  <dcterms:modified xsi:type="dcterms:W3CDTF">2022-10-24T08:52:30Z</dcterms:modified>
</cp:coreProperties>
</file>