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
  </p:handoutMasterIdLst>
  <p:sldIdLst>
    <p:sldId id="256" r:id="rId2"/>
    <p:sldId id="260" r:id="rId3"/>
    <p:sldId id="261" r:id="rId4"/>
    <p:sldId id="262" r:id="rId5"/>
    <p:sldId id="259" r:id="rId6"/>
    <p:sldId id="263"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11" autoAdjust="0"/>
    <p:restoredTop sz="94660"/>
  </p:normalViewPr>
  <p:slideViewPr>
    <p:cSldViewPr snapToGrid="0">
      <p:cViewPr varScale="1">
        <p:scale>
          <a:sx n="56" d="100"/>
          <a:sy n="56" d="100"/>
        </p:scale>
        <p:origin x="162" y="84"/>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6D897A-88D3-5748-B0D2-6BE9A3150E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G"/>
          </a:p>
        </p:txBody>
      </p:sp>
      <p:sp>
        <p:nvSpPr>
          <p:cNvPr id="3" name="Date Placeholder 2">
            <a:extLst>
              <a:ext uri="{FF2B5EF4-FFF2-40B4-BE49-F238E27FC236}">
                <a16:creationId xmlns:a16="http://schemas.microsoft.com/office/drawing/2014/main" id="{A7D355F8-F538-FC45-9F3D-21769E04E3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332587-7B04-124C-A26E-8E5F05ABDDAB}" type="datetimeFigureOut">
              <a:rPr lang="en-EG" smtClean="0"/>
              <a:t>10/22/2022</a:t>
            </a:fld>
            <a:endParaRPr lang="en-EG"/>
          </a:p>
        </p:txBody>
      </p:sp>
      <p:sp>
        <p:nvSpPr>
          <p:cNvPr id="4" name="Footer Placeholder 3">
            <a:extLst>
              <a:ext uri="{FF2B5EF4-FFF2-40B4-BE49-F238E27FC236}">
                <a16:creationId xmlns:a16="http://schemas.microsoft.com/office/drawing/2014/main" id="{F9E52E26-E193-DB4C-BF5A-E8A787BE71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EG"/>
          </a:p>
        </p:txBody>
      </p:sp>
      <p:sp>
        <p:nvSpPr>
          <p:cNvPr id="5" name="Slide Number Placeholder 4">
            <a:extLst>
              <a:ext uri="{FF2B5EF4-FFF2-40B4-BE49-F238E27FC236}">
                <a16:creationId xmlns:a16="http://schemas.microsoft.com/office/drawing/2014/main" id="{D152E2C7-2641-2A46-BC33-8377969677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4D478B-F2C0-AF44-98A2-3D1E98303D66}" type="slidenum">
              <a:rPr lang="en-EG" smtClean="0"/>
              <a:t>‹#›</a:t>
            </a:fld>
            <a:endParaRPr lang="en-EG"/>
          </a:p>
        </p:txBody>
      </p:sp>
    </p:spTree>
    <p:extLst>
      <p:ext uri="{BB962C8B-B14F-4D97-AF65-F5344CB8AC3E}">
        <p14:creationId xmlns:p14="http://schemas.microsoft.com/office/powerpoint/2010/main" val="11407257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9994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7658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57477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46993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703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3701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0226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25013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93435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8686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3056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pic>
        <p:nvPicPr>
          <p:cNvPr id="7" name="Picture 6">
            <a:extLst>
              <a:ext uri="{FF2B5EF4-FFF2-40B4-BE49-F238E27FC236}">
                <a16:creationId xmlns:a16="http://schemas.microsoft.com/office/drawing/2014/main" id="{B83E00FD-B8FF-15ED-C215-E0276DE7FB8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978"/>
            <a:ext cx="15119350" cy="10683857"/>
          </a:xfrm>
          <a:prstGeom prst="rect">
            <a:avLst/>
          </a:prstGeom>
        </p:spPr>
      </p:pic>
      <p:pic>
        <p:nvPicPr>
          <p:cNvPr id="8" name="Picture 7">
            <a:extLst>
              <a:ext uri="{FF2B5EF4-FFF2-40B4-BE49-F238E27FC236}">
                <a16:creationId xmlns:a16="http://schemas.microsoft.com/office/drawing/2014/main" id="{AA08C358-25A8-421F-227F-B6512ADC57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69054" y="212846"/>
            <a:ext cx="955572" cy="1486680"/>
          </a:xfrm>
          <a:prstGeom prst="rect">
            <a:avLst/>
          </a:prstGeom>
        </p:spPr>
      </p:pic>
      <p:pic>
        <p:nvPicPr>
          <p:cNvPr id="9" name="Picture 8">
            <a:extLst>
              <a:ext uri="{FF2B5EF4-FFF2-40B4-BE49-F238E27FC236}">
                <a16:creationId xmlns:a16="http://schemas.microsoft.com/office/drawing/2014/main" id="{FAC1221E-EE64-1E18-06E4-6002C71F14A2}"/>
              </a:ext>
            </a:extLst>
          </p:cNvPr>
          <p:cNvPicPr>
            <a:picLocks noChangeAspect="1"/>
          </p:cNvPicPr>
          <p:nvPr userDrawn="1"/>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9331" b="89965" l="5093" r="99630">
                        <a14:foregroundMark x1="15370" y1="26232" x2="7130" y2="51232"/>
                        <a14:foregroundMark x1="23426" y1="21127" x2="23611" y2="74648"/>
                        <a14:foregroundMark x1="23611" y1="74648" x2="33241" y2="60211"/>
                        <a14:foregroundMark x1="37315" y1="30634" x2="19259" y2="85387"/>
                        <a14:foregroundMark x1="50370" y1="48592" x2="65093" y2="19014"/>
                        <a14:foregroundMark x1="62593" y1="44190" x2="89907" y2="33803"/>
                        <a14:foregroundMark x1="89907" y1="33803" x2="62500" y2="36092"/>
                        <a14:foregroundMark x1="62500" y1="36092" x2="85463" y2="28521"/>
                        <a14:foregroundMark x1="88148" y1="59155" x2="18241" y2="84331"/>
                        <a14:foregroundMark x1="53426" y1="78873" x2="88519" y2="81162"/>
                        <a14:foregroundMark x1="92778" y1="87324" x2="52685" y2="88380"/>
                        <a14:foregroundMark x1="22315" y1="36972" x2="45648" y2="10387"/>
                        <a14:foregroundMark x1="45648" y1="10387" x2="49907" y2="10563"/>
                        <a14:foregroundMark x1="43981" y1="11268" x2="9074" y2="10211"/>
                        <a14:foregroundMark x1="7130" y1="13204" x2="49352" y2="14965"/>
                        <a14:foregroundMark x1="48056" y1="11796" x2="5185" y2="10915"/>
                        <a14:foregroundMark x1="11389" y1="45599" x2="24444" y2="58803"/>
                        <a14:foregroundMark x1="9259" y1="68662" x2="36111" y2="52817"/>
                        <a14:foregroundMark x1="36111" y1="52817" x2="36667" y2="47535"/>
                        <a14:foregroundMark x1="47222" y1="28169" x2="54722" y2="20070"/>
                        <a14:foregroundMark x1="63611" y1="22711" x2="83519" y2="24824"/>
                        <a14:foregroundMark x1="92407" y1="88732" x2="51667" y2="88028"/>
                        <a14:foregroundMark x1="99630" y1="84683" x2="83333" y2="84683"/>
                      </a14:backgroundRemoval>
                    </a14:imgEffect>
                  </a14:imgLayer>
                </a14:imgProps>
              </a:ext>
              <a:ext uri="{28A0092B-C50C-407E-A947-70E740481C1C}">
                <a14:useLocalDpi xmlns:a14="http://schemas.microsoft.com/office/drawing/2010/main" val="0"/>
              </a:ext>
            </a:extLst>
          </a:blip>
          <a:stretch>
            <a:fillRect/>
          </a:stretch>
        </p:blipFill>
        <p:spPr>
          <a:xfrm>
            <a:off x="5292323" y="212846"/>
            <a:ext cx="2248522" cy="1486680"/>
          </a:xfrm>
          <a:prstGeom prst="rect">
            <a:avLst/>
          </a:prstGeom>
        </p:spPr>
      </p:pic>
    </p:spTree>
    <p:extLst>
      <p:ext uri="{BB962C8B-B14F-4D97-AF65-F5344CB8AC3E}">
        <p14:creationId xmlns:p14="http://schemas.microsoft.com/office/powerpoint/2010/main" val="2555881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ctrTitle"/>
          </p:nvPr>
        </p:nvSpPr>
        <p:spPr>
          <a:xfrm>
            <a:off x="1889919" y="3865470"/>
            <a:ext cx="11339513" cy="2960873"/>
          </a:xfrm>
        </p:spPr>
        <p:txBody>
          <a:bodyPr>
            <a:normAutofit fontScale="90000"/>
          </a:bodyPr>
          <a:lstStyle/>
          <a:p>
            <a:pPr>
              <a:lnSpc>
                <a:spcPct val="100000"/>
              </a:lnSpc>
            </a:pPr>
            <a:r>
              <a:rPr lang="ar-EG" dirty="0"/>
              <a:t>مشروع مبني مجلس مدينة شرم الشيخ الجديد (المثلث الأخضر)</a:t>
            </a:r>
            <a:br>
              <a:rPr lang="ar-EG" dirty="0"/>
            </a:br>
            <a:r>
              <a:rPr lang="ar-EG" dirty="0"/>
              <a:t>محافظة جنوب سيناء</a:t>
            </a:r>
            <a:endParaRPr lang="en-US" dirty="0"/>
          </a:p>
        </p:txBody>
      </p:sp>
      <p:sp>
        <p:nvSpPr>
          <p:cNvPr id="4" name="Subtitle 2"/>
          <p:cNvSpPr>
            <a:spLocks noGrp="1"/>
          </p:cNvSpPr>
          <p:nvPr>
            <p:ph type="subTitle" idx="1"/>
          </p:nvPr>
        </p:nvSpPr>
        <p:spPr>
          <a:xfrm>
            <a:off x="1889919" y="6940525"/>
            <a:ext cx="11339513" cy="2053317"/>
          </a:xfrm>
        </p:spPr>
        <p:txBody>
          <a:bodyPr/>
          <a:lstStyle/>
          <a:p>
            <a:pPr>
              <a:lnSpc>
                <a:spcPct val="100000"/>
              </a:lnSpc>
            </a:pPr>
            <a:r>
              <a:rPr lang="ar-EG" dirty="0"/>
              <a:t>المبادرة الوطنية للمشروعات الخضراء الذكية</a:t>
            </a:r>
            <a:endParaRPr lang="en-US" dirty="0"/>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1CE9C-ADB8-DA4A-AB58-CE4E5C5DB612}"/>
              </a:ext>
            </a:extLst>
          </p:cNvPr>
          <p:cNvSpPr>
            <a:spLocks noGrp="1"/>
          </p:cNvSpPr>
          <p:nvPr>
            <p:ph idx="1"/>
          </p:nvPr>
        </p:nvSpPr>
        <p:spPr/>
        <p:txBody>
          <a:bodyPr/>
          <a:lstStyle/>
          <a:p>
            <a:pPr algn="r" rtl="1"/>
            <a:r>
              <a:rPr lang="ar-SA" dirty="0"/>
              <a:t>مقدم المشروع :</a:t>
            </a:r>
          </a:p>
          <a:p>
            <a:pPr lvl="1" algn="r" rtl="1">
              <a:spcBef>
                <a:spcPts val="1240"/>
              </a:spcBef>
            </a:pPr>
            <a:r>
              <a:rPr lang="ar-SA" dirty="0"/>
              <a:t>الاسم : محمد سامي عبدالمنعم عبدالفتاح</a:t>
            </a:r>
          </a:p>
          <a:p>
            <a:pPr lvl="1" algn="r" rtl="1">
              <a:spcBef>
                <a:spcPts val="1240"/>
              </a:spcBef>
            </a:pPr>
            <a:r>
              <a:rPr lang="ar-SA" dirty="0"/>
              <a:t>الوظيفة : مدير مكتب نائب محافظ جنوب سيناء</a:t>
            </a:r>
          </a:p>
          <a:p>
            <a:pPr lvl="1" algn="r" rtl="1">
              <a:spcBef>
                <a:spcPts val="1240"/>
              </a:spcBef>
            </a:pPr>
            <a:r>
              <a:rPr lang="ar-SA" dirty="0"/>
              <a:t>الخلفية العلمية : ليسانس حقوق جامعة القاهرة</a:t>
            </a:r>
          </a:p>
          <a:p>
            <a:pPr lvl="1" algn="r" rtl="1">
              <a:spcBef>
                <a:spcPts val="1240"/>
              </a:spcBef>
            </a:pPr>
            <a:r>
              <a:rPr lang="ar-SA" dirty="0"/>
              <a:t>الخبرات :</a:t>
            </a:r>
          </a:p>
          <a:p>
            <a:pPr lvl="2" algn="r" rtl="1">
              <a:spcBef>
                <a:spcPts val="1240"/>
              </a:spcBef>
            </a:pPr>
            <a:r>
              <a:rPr lang="ar-SA" dirty="0"/>
              <a:t>مدير المركز التكنولوجي لخدمة المواطنين مجلس مدينة شرم الشيخ</a:t>
            </a:r>
          </a:p>
          <a:p>
            <a:pPr lvl="2" algn="r" rtl="1">
              <a:spcBef>
                <a:spcPts val="1240"/>
              </a:spcBef>
            </a:pPr>
            <a:r>
              <a:rPr lang="ar-SA" dirty="0"/>
              <a:t>مدير مركز المعلومات ودعم اتخاذ القرار مجلس مدينة شرم الشيخ</a:t>
            </a:r>
          </a:p>
          <a:p>
            <a:pPr lvl="2" algn="r" rtl="1">
              <a:spcBef>
                <a:spcPts val="1240"/>
              </a:spcBef>
            </a:pPr>
            <a:r>
              <a:rPr lang="ar-SA" dirty="0"/>
              <a:t>مشرف علي مركز التدريب علي علوم الحاسب مجلس مدينة شرم الشيخ</a:t>
            </a:r>
          </a:p>
          <a:p>
            <a:pPr lvl="2" algn="r" rtl="1">
              <a:spcBef>
                <a:spcPts val="1240"/>
              </a:spcBef>
            </a:pPr>
            <a:r>
              <a:rPr lang="ar-SA" dirty="0"/>
              <a:t>مشرف علي غرفه العمليات وإدارة الازمات </a:t>
            </a:r>
            <a:r>
              <a:rPr lang="ar-SA"/>
              <a:t>بالقسم المتقدم بشرم الشيخ</a:t>
            </a:r>
            <a:endParaRPr lang="ar-SA" dirty="0"/>
          </a:p>
          <a:p>
            <a:pPr lvl="1" algn="r" rtl="1">
              <a:spcBef>
                <a:spcPts val="1240"/>
              </a:spcBef>
            </a:pPr>
            <a:endParaRPr lang="ar-SA" dirty="0"/>
          </a:p>
          <a:p>
            <a:pPr lvl="1" algn="r" rtl="1">
              <a:spcBef>
                <a:spcPts val="1240"/>
              </a:spcBef>
            </a:pPr>
            <a:endParaRPr lang="ar-SA" dirty="0"/>
          </a:p>
          <a:p>
            <a:pPr lvl="1" algn="r" rtl="1">
              <a:spcBef>
                <a:spcPts val="1240"/>
              </a:spcBef>
            </a:pPr>
            <a:endParaRPr lang="en-EG" dirty="0"/>
          </a:p>
        </p:txBody>
      </p:sp>
    </p:spTree>
    <p:extLst>
      <p:ext uri="{BB962C8B-B14F-4D97-AF65-F5344CB8AC3E}">
        <p14:creationId xmlns:p14="http://schemas.microsoft.com/office/powerpoint/2010/main" val="298626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40BA4-1289-304F-9740-34FF2FF2E94E}"/>
              </a:ext>
            </a:extLst>
          </p:cNvPr>
          <p:cNvSpPr>
            <a:spLocks noGrp="1"/>
          </p:cNvSpPr>
          <p:nvPr>
            <p:ph idx="1"/>
          </p:nvPr>
        </p:nvSpPr>
        <p:spPr/>
        <p:txBody>
          <a:bodyPr>
            <a:normAutofit/>
          </a:bodyPr>
          <a:lstStyle/>
          <a:p>
            <a:pPr algn="r" rtl="1"/>
            <a:r>
              <a:rPr lang="ar-SA" dirty="0"/>
              <a:t>عن المشروع :</a:t>
            </a:r>
          </a:p>
          <a:p>
            <a:pPr lvl="1" algn="just" rtl="1">
              <a:spcBef>
                <a:spcPts val="1240"/>
              </a:spcBef>
            </a:pPr>
            <a:r>
              <a:rPr lang="ar-SA" sz="3472" dirty="0"/>
              <a:t>اسم المشروع : (المثلث الأخضر) مبني مجلس مدينة شرم الشيخ والملحق به مبني الديوان العام بالإضافة الي انشاء حديقة مركزية للمدينة وملحق به مبني مول تجاري ومجمع بنوك.</a:t>
            </a:r>
          </a:p>
          <a:p>
            <a:pPr lvl="1" algn="just" rtl="1">
              <a:spcBef>
                <a:spcPts val="1240"/>
              </a:spcBef>
            </a:pPr>
            <a:endParaRPr lang="ar-SA" sz="3472" dirty="0"/>
          </a:p>
          <a:p>
            <a:pPr lvl="1" algn="just" rtl="1">
              <a:spcBef>
                <a:spcPts val="1240"/>
              </a:spcBef>
            </a:pPr>
            <a:r>
              <a:rPr lang="ar-SA" sz="3472" dirty="0"/>
              <a:t>فكرة المشروع : انشاء مبني حكومي ذكي ينطبق عليه معايير المباني الحكومية ويحتوي علي منصة ذكية تفاعلية مبتكرة تعتمد على الذكاء الاصطناعي وممكنات الثورة الصناعية الرابعة وذلك وسط حديقة بمنتصف المدينة على مساحة ٢٥ فدان من نباتات محلية متكيفة مع الظروف المناخية المحلية والتي سوف تتطلب كميات أقل من العمل في الأدوات التي تؤدي إلى الازدهار وخلق فرص عمل من خلال المول التجاري والمبني البنوك تعديل السلوك البيئي من خلال المعارض التي يتم تنفيذها بالحديقة. </a:t>
            </a:r>
          </a:p>
          <a:p>
            <a:pPr lvl="1" algn="r" rtl="1">
              <a:spcBef>
                <a:spcPts val="1240"/>
              </a:spcBef>
            </a:pPr>
            <a:endParaRPr lang="en-EG" sz="1736" dirty="0">
              <a:solidFill>
                <a:srgbClr val="134F63"/>
              </a:solidFill>
              <a:latin typeface="Calibri" panose="020F0502020204030204" pitchFamily="34" charset="0"/>
              <a:ea typeface="Calibri" panose="020F0502020204030204" pitchFamily="34" charset="0"/>
              <a:cs typeface="Arial" panose="020B0604020202020204" pitchFamily="34" charset="0"/>
            </a:endParaRPr>
          </a:p>
          <a:p>
            <a:pPr lvl="1" algn="r" rtl="1">
              <a:spcBef>
                <a:spcPts val="1240"/>
              </a:spcBef>
            </a:pPr>
            <a:endParaRPr lang="en-EG" sz="2232" dirty="0">
              <a:solidFill>
                <a:srgbClr val="134F63"/>
              </a:solidFill>
              <a:latin typeface="Calibri" panose="020F0502020204030204" pitchFamily="34" charset="0"/>
              <a:ea typeface="Calibri" panose="020F0502020204030204" pitchFamily="34" charset="0"/>
              <a:cs typeface="Arial" panose="020B0604020202020204" pitchFamily="34" charset="0"/>
            </a:endParaRPr>
          </a:p>
          <a:p>
            <a:pPr lvl="1" algn="r" rtl="1">
              <a:spcBef>
                <a:spcPts val="1240"/>
              </a:spcBef>
            </a:pPr>
            <a:endParaRPr lang="en-EG" dirty="0"/>
          </a:p>
        </p:txBody>
      </p:sp>
    </p:spTree>
    <p:extLst>
      <p:ext uri="{BB962C8B-B14F-4D97-AF65-F5344CB8AC3E}">
        <p14:creationId xmlns:p14="http://schemas.microsoft.com/office/powerpoint/2010/main" val="2631650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40BA4-1289-304F-9740-34FF2FF2E94E}"/>
              </a:ext>
            </a:extLst>
          </p:cNvPr>
          <p:cNvSpPr>
            <a:spLocks noGrp="1"/>
          </p:cNvSpPr>
          <p:nvPr>
            <p:ph idx="1"/>
          </p:nvPr>
        </p:nvSpPr>
        <p:spPr/>
        <p:txBody>
          <a:bodyPr>
            <a:normAutofit/>
          </a:bodyPr>
          <a:lstStyle/>
          <a:p>
            <a:pPr lvl="1" algn="just" rtl="1">
              <a:spcBef>
                <a:spcPts val="1240"/>
              </a:spcBef>
            </a:pPr>
            <a:r>
              <a:rPr lang="ar-SA" sz="3472" dirty="0"/>
              <a:t>الفئة المستفيدة : مقيمين وزائرين مدينة شرم الشيخ (حوالي ١٠٠ الف).</a:t>
            </a:r>
          </a:p>
          <a:p>
            <a:pPr lvl="1" algn="just" rtl="1">
              <a:spcBef>
                <a:spcPts val="1240"/>
              </a:spcBef>
            </a:pPr>
            <a:endParaRPr lang="ar-SA" sz="3472" dirty="0"/>
          </a:p>
          <a:p>
            <a:pPr lvl="1" algn="just" rtl="1">
              <a:spcBef>
                <a:spcPts val="1240"/>
              </a:spcBef>
            </a:pPr>
            <a:r>
              <a:rPr lang="ar-SA" sz="3472" dirty="0"/>
              <a:t>الميزة التنافسية: مبني حكومي خدمي محاط بحديقة عامة ومفتوحة بدون اسوار بالإضافة الي وجود عنصر استثماري من المول التجاري والبنوك والخدمات الأخرى الي تضمن وجود عائد مادي يضمن استمرارية المشروع وتغطية مصاريف التشغيل والصيانة مع عمل معارض داخل المبني والحديقة لتعزيز فكر استخدام التكنولوجيا الحديثة والموارد الطبيعية في انتاج الطاقة. </a:t>
            </a:r>
          </a:p>
          <a:p>
            <a:pPr lvl="1" algn="r" rtl="1">
              <a:spcBef>
                <a:spcPts val="1240"/>
              </a:spcBef>
            </a:pPr>
            <a:endParaRPr lang="en-EG" sz="1736" dirty="0">
              <a:solidFill>
                <a:srgbClr val="134F63"/>
              </a:solidFill>
              <a:latin typeface="Calibri" panose="020F0502020204030204" pitchFamily="34" charset="0"/>
              <a:ea typeface="Calibri" panose="020F0502020204030204" pitchFamily="34" charset="0"/>
              <a:cs typeface="Arial" panose="020B0604020202020204" pitchFamily="34" charset="0"/>
            </a:endParaRPr>
          </a:p>
          <a:p>
            <a:pPr lvl="1" algn="r" rtl="1">
              <a:spcBef>
                <a:spcPts val="1240"/>
              </a:spcBef>
            </a:pPr>
            <a:endParaRPr lang="en-EG" sz="2232" dirty="0">
              <a:solidFill>
                <a:srgbClr val="134F63"/>
              </a:solidFill>
              <a:latin typeface="Calibri" panose="020F0502020204030204" pitchFamily="34" charset="0"/>
              <a:ea typeface="Calibri" panose="020F0502020204030204" pitchFamily="34" charset="0"/>
              <a:cs typeface="Arial" panose="020B0604020202020204" pitchFamily="34" charset="0"/>
            </a:endParaRPr>
          </a:p>
          <a:p>
            <a:pPr lvl="1" algn="r" rtl="1">
              <a:spcBef>
                <a:spcPts val="1240"/>
              </a:spcBef>
            </a:pPr>
            <a:endParaRPr lang="en-EG" dirty="0"/>
          </a:p>
        </p:txBody>
      </p:sp>
    </p:spTree>
    <p:extLst>
      <p:ext uri="{BB962C8B-B14F-4D97-AF65-F5344CB8AC3E}">
        <p14:creationId xmlns:p14="http://schemas.microsoft.com/office/powerpoint/2010/main" val="2926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87987-8FD8-7043-B24E-FE5D78322B16}"/>
              </a:ext>
            </a:extLst>
          </p:cNvPr>
          <p:cNvSpPr>
            <a:spLocks noGrp="1"/>
          </p:cNvSpPr>
          <p:nvPr>
            <p:ph idx="1"/>
          </p:nvPr>
        </p:nvSpPr>
        <p:spPr/>
        <p:txBody>
          <a:bodyPr>
            <a:normAutofit fontScale="92500"/>
          </a:bodyPr>
          <a:lstStyle/>
          <a:p>
            <a:pPr algn="just" rtl="1"/>
            <a:r>
              <a:rPr lang="ar-SA" dirty="0"/>
              <a:t>اثر المشروع الاقتصادي والاجتماعي : توفير عدد اكتر من ١٥٠٠ وظيفة بشكل مباشر وغير مباشر تحقيق عائد مادي من مشروع خدمي والتشجيع علي فكرة الاستثمار في المشروعات الصديقة للبيئة ومنتجات توليد الطاقة المتجددة والتكنولوجيا الحديثة وتغيير السلوك البيئي للمجتمع.</a:t>
            </a:r>
          </a:p>
          <a:p>
            <a:pPr algn="just" rtl="1"/>
            <a:endParaRPr lang="ar-SA" dirty="0"/>
          </a:p>
          <a:p>
            <a:pPr algn="just" rtl="1"/>
            <a:r>
              <a:rPr lang="ar-SA" dirty="0"/>
              <a:t>اثر المشروع البيئي : خلق رئة ومتنفس لمدينة شرم الشيخ بإنشاء اول حديقة عامة بالمدينة علي مسطح ١٨ فدان بالإضافة الي استخدام التكنلوجيا الحديثة لخفض معدلات استهلاك الكهرباء لتصل الي ٣٠٪ بالإضافة الي استخدام محطة طاقة شمسية اعلي المبني لتوليد الطاقة الكافية لتشغيل المبني مما يقلل من الانبعاثات وخفض نسبة الكربون بالمدينة.</a:t>
            </a:r>
            <a:endParaRPr lang="en-EG" dirty="0"/>
          </a:p>
        </p:txBody>
      </p:sp>
    </p:spTree>
    <p:extLst>
      <p:ext uri="{BB962C8B-B14F-4D97-AF65-F5344CB8AC3E}">
        <p14:creationId xmlns:p14="http://schemas.microsoft.com/office/powerpoint/2010/main" val="204242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87987-8FD8-7043-B24E-FE5D78322B16}"/>
              </a:ext>
            </a:extLst>
          </p:cNvPr>
          <p:cNvSpPr>
            <a:spLocks noGrp="1"/>
          </p:cNvSpPr>
          <p:nvPr>
            <p:ph idx="1"/>
          </p:nvPr>
        </p:nvSpPr>
        <p:spPr/>
        <p:txBody>
          <a:bodyPr/>
          <a:lstStyle/>
          <a:p>
            <a:pPr algn="just" rtl="1"/>
            <a:r>
              <a:rPr lang="ar-SA" dirty="0"/>
              <a:t>ما تم تنفيذه : تم الانتهاء بنسبة ٩٠٪ من المباني (مبني مجلي المدينة والملحق به مبني الديوان العام – المبني الخدمي – مبني المول التجاري ومبني البنوك – الحديقة المركزية والخدمات الملحقة بها) والمقرر افتتاحهم رئاسيا خلال انعقاد مؤتمر المناخ </a:t>
            </a:r>
            <a:r>
              <a:rPr lang="en-US" dirty="0"/>
              <a:t>COP27</a:t>
            </a:r>
            <a:r>
              <a:rPr lang="ar-SA" dirty="0"/>
              <a:t> بشهر نوفمبر ٢٠٢٢.</a:t>
            </a:r>
          </a:p>
          <a:p>
            <a:pPr algn="just" rtl="1"/>
            <a:endParaRPr lang="ar-SA" dirty="0"/>
          </a:p>
          <a:p>
            <a:pPr algn="just" rtl="1"/>
            <a:r>
              <a:rPr lang="ar-SA" dirty="0"/>
              <a:t>الخطط المستقبلية للمشروع : التوسع في </a:t>
            </a:r>
            <a:r>
              <a:rPr lang="ar-EG" dirty="0"/>
              <a:t>استخدام أنظمة إدارة المياه وأنظمة محسنة للصرف الصحى وإدارة المخلفات لتقليل من اهدار الموارد الطبيعية</a:t>
            </a:r>
            <a:r>
              <a:rPr lang="ar-SA" dirty="0"/>
              <a:t>.</a:t>
            </a:r>
            <a:endParaRPr lang="en-EG" dirty="0"/>
          </a:p>
        </p:txBody>
      </p:sp>
    </p:spTree>
    <p:extLst>
      <p:ext uri="{BB962C8B-B14F-4D97-AF65-F5344CB8AC3E}">
        <p14:creationId xmlns:p14="http://schemas.microsoft.com/office/powerpoint/2010/main" val="18270454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425</Words>
  <Application>Microsoft Office PowerPoint</Application>
  <PresentationFormat>Custom</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مشروع مبني مجلس مدينة شرم الشيخ الجديد (المثلث الأخضر) محافظة جنوب سيناء</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10</cp:revision>
  <dcterms:created xsi:type="dcterms:W3CDTF">2022-09-29T13:35:57Z</dcterms:created>
  <dcterms:modified xsi:type="dcterms:W3CDTF">2022-10-22T01:56:19Z</dcterms:modified>
</cp:coreProperties>
</file>