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2" r:id="rId7"/>
  </p:sldIdLst>
  <p:sldSz cx="15119350" cy="1069181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47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02" y="84"/>
      </p:cViewPr>
      <p:guideLst>
        <p:guide orient="horz" pos="3368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6613" y="766763"/>
            <a:ext cx="5426075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0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70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1pPr>
    <a:lvl2pPr marL="619460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2pPr>
    <a:lvl3pPr marL="123892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3pPr>
    <a:lvl4pPr marL="185838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4pPr>
    <a:lvl5pPr marL="2477841" algn="l" rtl="0" fontAlgn="base">
      <a:spcBef>
        <a:spcPct val="30000"/>
      </a:spcBef>
      <a:spcAft>
        <a:spcPct val="0"/>
      </a:spcAft>
      <a:defRPr sz="1626" kern="1200">
        <a:solidFill>
          <a:schemeClr val="tx1"/>
        </a:solidFill>
        <a:latin typeface="Arial" charset="0"/>
        <a:ea typeface="+mn-ea"/>
        <a:cs typeface="+mn-cs"/>
      </a:defRPr>
    </a:lvl5pPr>
    <a:lvl6pPr marL="3097301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6pPr>
    <a:lvl7pPr marL="371676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7pPr>
    <a:lvl8pPr marL="433622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8pPr>
    <a:lvl9pPr marL="4955682" algn="l" defTabSz="1238921" rtl="0" eaLnBrk="1" latinLnBrk="0" hangingPunct="1">
      <a:defRPr sz="162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13CB1-0933-6571-C9AE-5655EC3BC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89919" y="1749795"/>
            <a:ext cx="11339513" cy="3722335"/>
          </a:xfrm>
        </p:spPr>
        <p:txBody>
          <a:bodyPr anchor="b"/>
          <a:lstStyle>
            <a:lvl1pPr algn="ctr">
              <a:defRPr sz="744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9B4AD-1FD0-78CF-B8F0-BDC308108F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2976"/>
            </a:lvl1pPr>
            <a:lvl2pPr marL="566974" indent="0" algn="ctr">
              <a:buNone/>
              <a:defRPr sz="2480"/>
            </a:lvl2pPr>
            <a:lvl3pPr marL="1133947" indent="0" algn="ctr">
              <a:buNone/>
              <a:defRPr sz="2232"/>
            </a:lvl3pPr>
            <a:lvl4pPr marL="1700921" indent="0" algn="ctr">
              <a:buNone/>
              <a:defRPr sz="1984"/>
            </a:lvl4pPr>
            <a:lvl5pPr marL="2267895" indent="0" algn="ctr">
              <a:buNone/>
              <a:defRPr sz="1984"/>
            </a:lvl5pPr>
            <a:lvl6pPr marL="2834869" indent="0" algn="ctr">
              <a:buNone/>
              <a:defRPr sz="1984"/>
            </a:lvl6pPr>
            <a:lvl7pPr marL="3401842" indent="0" algn="ctr">
              <a:buNone/>
              <a:defRPr sz="1984"/>
            </a:lvl7pPr>
            <a:lvl8pPr marL="3968816" indent="0" algn="ctr">
              <a:buNone/>
              <a:defRPr sz="1984"/>
            </a:lvl8pPr>
            <a:lvl9pPr marL="4535790" indent="0" algn="ctr">
              <a:buNone/>
              <a:defRPr sz="1984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9021D-A986-22A8-BEB8-AB0D29EBB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C28EE-7C25-C894-92FD-8A04D1114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B906B-CC0F-EA2E-C6FF-BDD27C15F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000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2FBC7-B846-D985-541A-3F9816959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CD4B7-6CE5-7085-899E-5DA7120CC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CA541-5697-B3D3-BB02-4125EAEB1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AB529-EFD2-C4A7-2FE5-9C34E3987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4EB32-4158-C346-AE7C-E3FED4A0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7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B32CB3-CFC8-ED25-5F41-052D35F19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819785" y="569240"/>
            <a:ext cx="3260110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70D098-2753-4534-F9B3-5AA5EAE8C3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39455" y="569240"/>
            <a:ext cx="9591338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64F1D-4C00-B135-5D72-49B604C5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CCCC0-8C5C-415C-E3F9-B9ADC3EAD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C1AF12-E524-3207-913F-7ED695B93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8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4850F-DDD8-1696-3155-C430967F1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488308-943E-30CC-F2E4-CFA3967CB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64F79-826A-E201-8B81-49FE684C7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7BA85-F1D6-AE77-4012-FE56C85FE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E12E8-7528-AA1B-B591-2ABF86A38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D36383-AD5C-F354-73FA-B3FDF74FE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75834" y="49161"/>
            <a:ext cx="1798681" cy="1776397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46204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D10CC-3287-6B69-89B7-084ABFF59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1581" y="2665530"/>
            <a:ext cx="13040439" cy="4447496"/>
          </a:xfrm>
        </p:spPr>
        <p:txBody>
          <a:bodyPr anchor="b"/>
          <a:lstStyle>
            <a:lvl1pPr>
              <a:defRPr sz="744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3F198-ADF2-9C7B-C6F0-D59674EBD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1581" y="7155102"/>
            <a:ext cx="13040439" cy="2338833"/>
          </a:xfrm>
        </p:spPr>
        <p:txBody>
          <a:bodyPr/>
          <a:lstStyle>
            <a:lvl1pPr marL="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1pPr>
            <a:lvl2pPr marL="566974" indent="0">
              <a:buNone/>
              <a:defRPr sz="2480">
                <a:solidFill>
                  <a:schemeClr val="tx1">
                    <a:tint val="75000"/>
                  </a:schemeClr>
                </a:solidFill>
              </a:defRPr>
            </a:lvl2pPr>
            <a:lvl3pPr marL="1133947" indent="0">
              <a:buNone/>
              <a:defRPr sz="2232">
                <a:solidFill>
                  <a:schemeClr val="tx1">
                    <a:tint val="75000"/>
                  </a:schemeClr>
                </a:solidFill>
              </a:defRPr>
            </a:lvl3pPr>
            <a:lvl4pPr marL="1700921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26789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2834869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40184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396881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4535790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724F59-613A-8B2D-1B25-3F1F37E84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5DF10-01CF-A5EB-8422-71F713D1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60176-3DF7-B7E6-6091-997AE92AA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0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D7614-7C35-EFB8-39C0-A7675DEF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3AAA6-A226-C98B-B091-3A9689754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EF945-D2A2-D41C-5DBF-80761935F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BC948A-F579-6303-E3CA-01D142C4D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FB2E1-5A9E-B6AA-EBB6-9E3BD8F7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6292E-26BA-784C-3A92-B5A4FA262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66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0F03F-2198-1C98-14C4-C52F08CE6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569241"/>
            <a:ext cx="13040439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98559-5333-9A10-CDCC-8BCE8EAE6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1425" y="2620980"/>
            <a:ext cx="63961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F0552-138B-BC17-A9D2-EE739838E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41425" y="3905482"/>
            <a:ext cx="63961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C700D1-7412-7717-9E89-B08F99C52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54171" y="2620980"/>
            <a:ext cx="6427693" cy="1284502"/>
          </a:xfrm>
        </p:spPr>
        <p:txBody>
          <a:bodyPr anchor="b"/>
          <a:lstStyle>
            <a:lvl1pPr marL="0" indent="0">
              <a:buNone/>
              <a:defRPr sz="2976" b="1"/>
            </a:lvl1pPr>
            <a:lvl2pPr marL="566974" indent="0">
              <a:buNone/>
              <a:defRPr sz="2480" b="1"/>
            </a:lvl2pPr>
            <a:lvl3pPr marL="1133947" indent="0">
              <a:buNone/>
              <a:defRPr sz="2232" b="1"/>
            </a:lvl3pPr>
            <a:lvl4pPr marL="1700921" indent="0">
              <a:buNone/>
              <a:defRPr sz="1984" b="1"/>
            </a:lvl4pPr>
            <a:lvl5pPr marL="2267895" indent="0">
              <a:buNone/>
              <a:defRPr sz="1984" b="1"/>
            </a:lvl5pPr>
            <a:lvl6pPr marL="2834869" indent="0">
              <a:buNone/>
              <a:defRPr sz="1984" b="1"/>
            </a:lvl6pPr>
            <a:lvl7pPr marL="3401842" indent="0">
              <a:buNone/>
              <a:defRPr sz="1984" b="1"/>
            </a:lvl7pPr>
            <a:lvl8pPr marL="3968816" indent="0">
              <a:buNone/>
              <a:defRPr sz="1984" b="1"/>
            </a:lvl8pPr>
            <a:lvl9pPr marL="4535790" indent="0">
              <a:buNone/>
              <a:defRPr sz="198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A656B-4020-F603-67A2-07FEF756F1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654171" y="3905482"/>
            <a:ext cx="6427693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9B505F-D217-8428-E47D-0D45A81A2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78B250-F05D-0B29-7CF5-46027A5EF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755540-EB60-0965-AA1D-697A0BBBA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26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0BCDA-2C5C-5E80-B0E6-6DC71AE5E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A3343A-C022-2200-F7A5-69DFE512E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83C2EA-E2A0-FF6D-E253-9D5173191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8D37D7-C20F-BC51-E109-84B75F04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6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3ECF4-27AC-BAE1-6E60-30BCD6AAD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27EB88-7894-2C2C-7E76-A521A7E56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7F0711-9DC5-3648-0F30-E612E0172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5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D8F0-59AE-4190-163B-7C40CF2BE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10A5E-9DA2-8F10-00EC-31ABA24BB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>
              <a:defRPr sz="3968"/>
            </a:lvl1pPr>
            <a:lvl2pPr>
              <a:defRPr sz="3472"/>
            </a:lvl2pPr>
            <a:lvl3pPr>
              <a:defRPr sz="2976"/>
            </a:lvl3pPr>
            <a:lvl4pPr>
              <a:defRPr sz="2480"/>
            </a:lvl4pPr>
            <a:lvl5pPr>
              <a:defRPr sz="2480"/>
            </a:lvl5pPr>
            <a:lvl6pPr>
              <a:defRPr sz="2480"/>
            </a:lvl6pPr>
            <a:lvl7pPr>
              <a:defRPr sz="2480"/>
            </a:lvl7pPr>
            <a:lvl8pPr>
              <a:defRPr sz="2480"/>
            </a:lvl8pPr>
            <a:lvl9pPr>
              <a:defRPr sz="24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71524-A124-1052-992D-CB34548F1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F2F91-3E27-F62C-FD15-0CC5C399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709865-73D1-A825-48FC-0E513B9C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860110-BC2D-83EB-B221-F29C64131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8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5D160-568A-43EC-BF82-C31FDA65A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3" cy="2494756"/>
          </a:xfrm>
        </p:spPr>
        <p:txBody>
          <a:bodyPr anchor="b"/>
          <a:lstStyle>
            <a:lvl1pPr>
              <a:defRPr sz="3968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FF5CBE-FFED-A496-F9B1-A8F9E9DB4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27693" y="1539424"/>
            <a:ext cx="7654171" cy="7598117"/>
          </a:xfrm>
        </p:spPr>
        <p:txBody>
          <a:bodyPr/>
          <a:lstStyle>
            <a:lvl1pPr marL="0" indent="0">
              <a:buNone/>
              <a:defRPr sz="3968"/>
            </a:lvl1pPr>
            <a:lvl2pPr marL="566974" indent="0">
              <a:buNone/>
              <a:defRPr sz="3472"/>
            </a:lvl2pPr>
            <a:lvl3pPr marL="1133947" indent="0">
              <a:buNone/>
              <a:defRPr sz="2976"/>
            </a:lvl3pPr>
            <a:lvl4pPr marL="1700921" indent="0">
              <a:buNone/>
              <a:defRPr sz="2480"/>
            </a:lvl4pPr>
            <a:lvl5pPr marL="2267895" indent="0">
              <a:buNone/>
              <a:defRPr sz="2480"/>
            </a:lvl5pPr>
            <a:lvl6pPr marL="2834869" indent="0">
              <a:buNone/>
              <a:defRPr sz="2480"/>
            </a:lvl6pPr>
            <a:lvl7pPr marL="3401842" indent="0">
              <a:buNone/>
              <a:defRPr sz="2480"/>
            </a:lvl7pPr>
            <a:lvl8pPr marL="3968816" indent="0">
              <a:buNone/>
              <a:defRPr sz="2480"/>
            </a:lvl8pPr>
            <a:lvl9pPr marL="4535790" indent="0">
              <a:buNone/>
              <a:defRPr sz="2480"/>
            </a:lvl9pPr>
          </a:lstStyle>
          <a:p>
            <a:endParaRPr lang="ar-E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32FED-CC63-7D54-0B98-FFB9B63A4C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3" cy="5942372"/>
          </a:xfrm>
        </p:spPr>
        <p:txBody>
          <a:bodyPr/>
          <a:lstStyle>
            <a:lvl1pPr marL="0" indent="0">
              <a:buNone/>
              <a:defRPr sz="1984"/>
            </a:lvl1pPr>
            <a:lvl2pPr marL="566974" indent="0">
              <a:buNone/>
              <a:defRPr sz="1736"/>
            </a:lvl2pPr>
            <a:lvl3pPr marL="1133947" indent="0">
              <a:buNone/>
              <a:defRPr sz="1488"/>
            </a:lvl3pPr>
            <a:lvl4pPr marL="1700921" indent="0">
              <a:buNone/>
              <a:defRPr sz="1240"/>
            </a:lvl4pPr>
            <a:lvl5pPr marL="2267895" indent="0">
              <a:buNone/>
              <a:defRPr sz="1240"/>
            </a:lvl5pPr>
            <a:lvl6pPr marL="2834869" indent="0">
              <a:buNone/>
              <a:defRPr sz="1240"/>
            </a:lvl6pPr>
            <a:lvl7pPr marL="3401842" indent="0">
              <a:buNone/>
              <a:defRPr sz="1240"/>
            </a:lvl7pPr>
            <a:lvl8pPr marL="3968816" indent="0">
              <a:buNone/>
              <a:defRPr sz="1240"/>
            </a:lvl8pPr>
            <a:lvl9pPr marL="4535790" indent="0">
              <a:buNone/>
              <a:defRPr sz="12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86EAC-00DA-E9F6-C3C5-66EA31810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326D1-3A29-9B8C-1132-76FC9243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881B7F-EE86-63D9-4E46-051AA439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2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ED3C1-2938-164F-9B89-8A0378865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456" y="569241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58F7-AB9A-2F39-F1A9-1DF6F0761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84DFB-F08D-5440-03A2-14D8F29735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9455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6386B-102F-4B42-AB40-018664808C83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04FB4-8B0D-31FE-5597-84572CDA77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8285" y="9909727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C1730-BCE7-8BB0-0BF8-5EA1EC114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041" y="9909727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13E2D-AAE3-4697-99DB-A487A1902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0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1133947" rtl="0" eaLnBrk="1" latinLnBrk="0" hangingPunct="1">
        <a:lnSpc>
          <a:spcPct val="90000"/>
        </a:lnSpc>
        <a:spcBef>
          <a:spcPct val="0"/>
        </a:spcBef>
        <a:buNone/>
        <a:defRPr sz="54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3487" indent="-283487" algn="l" defTabSz="1133947" rtl="0" eaLnBrk="1" latinLnBrk="0" hangingPunct="1">
        <a:lnSpc>
          <a:spcPct val="90000"/>
        </a:lnSpc>
        <a:spcBef>
          <a:spcPts val="1240"/>
        </a:spcBef>
        <a:buFont typeface="Arial" panose="020B0604020202020204" pitchFamily="34" charset="0"/>
        <a:buChar char="•"/>
        <a:defRPr sz="3472" kern="1200">
          <a:solidFill>
            <a:schemeClr val="tx1"/>
          </a:solidFill>
          <a:latin typeface="+mn-lt"/>
          <a:ea typeface="+mn-ea"/>
          <a:cs typeface="+mn-cs"/>
        </a:defRPr>
      </a:lvl1pPr>
      <a:lvl2pPr marL="850461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417434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3pPr>
      <a:lvl4pPr marL="1984408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551382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3118355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685329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4252303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819277" indent="-283487" algn="l" defTabSz="1133947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1pPr>
      <a:lvl2pPr marL="566974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2pPr>
      <a:lvl3pPr marL="1133947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3pPr>
      <a:lvl4pPr marL="1700921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4pPr>
      <a:lvl5pPr marL="2267895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5pPr>
      <a:lvl6pPr marL="2834869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6pPr>
      <a:lvl7pPr marL="3401842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7pPr>
      <a:lvl8pPr marL="3968816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8pPr>
      <a:lvl9pPr marL="4535790" algn="l" defTabSz="1133947" rtl="0" eaLnBrk="1" latinLnBrk="0" hangingPunct="1">
        <a:defRPr sz="22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ctrTitle"/>
          </p:nvPr>
        </p:nvSpPr>
        <p:spPr>
          <a:xfrm>
            <a:off x="3356294" y="2310144"/>
            <a:ext cx="8988106" cy="1646302"/>
          </a:xfrm>
        </p:spPr>
        <p:txBody>
          <a:bodyPr/>
          <a:lstStyle/>
          <a:p>
            <a:pPr algn="ctr"/>
            <a:r>
              <a:rPr lang="ar-EG" sz="4800" b="1" dirty="0"/>
              <a:t>الوقف الخيرى للنخيل</a:t>
            </a:r>
            <a:r>
              <a:rPr lang="en-US" sz="4800" b="1" dirty="0"/>
              <a:t> </a:t>
            </a:r>
            <a:r>
              <a:rPr lang="ar-EG" sz="4800" b="1" dirty="0"/>
              <a:t>بمحافظة </a:t>
            </a:r>
            <a:r>
              <a:rPr lang="ar-EG" sz="4800" b="1" dirty="0" err="1"/>
              <a:t>الوادى</a:t>
            </a:r>
            <a:r>
              <a:rPr lang="ar-EG" sz="4800" b="1" dirty="0"/>
              <a:t> الجديد</a:t>
            </a:r>
            <a:endParaRPr lang="en-US" sz="4800" b="1" dirty="0"/>
          </a:p>
        </p:txBody>
      </p:sp>
      <p:pic>
        <p:nvPicPr>
          <p:cNvPr id="2097154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569" y="4943886"/>
            <a:ext cx="7275444" cy="3685246"/>
          </a:xfrm>
          <a:prstGeom prst="rect">
            <a:avLst/>
          </a:prstGeom>
        </p:spPr>
      </p:pic>
      <p:pic>
        <p:nvPicPr>
          <p:cNvPr id="209715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3050" y="4533971"/>
            <a:ext cx="3438031" cy="3438031"/>
          </a:xfrm>
          <a:prstGeom prst="ellipse">
            <a:avLst/>
          </a:prstGeom>
          <a:ln w="63500" cap="rnd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40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5396273" y="2365952"/>
            <a:ext cx="8596668" cy="961623"/>
          </a:xfrm>
        </p:spPr>
        <p:txBody>
          <a:bodyPr/>
          <a:lstStyle/>
          <a:p>
            <a:pPr algn="r"/>
            <a:r>
              <a:rPr lang="ar-EG" dirty="0"/>
              <a:t>مقدم المشروع:-</a:t>
            </a:r>
            <a:endParaRPr lang="en-US" dirty="0"/>
          </a:p>
        </p:txBody>
      </p:sp>
      <p:sp>
        <p:nvSpPr>
          <p:cNvPr id="1048608" name="Content Placeholder 2"/>
          <p:cNvSpPr>
            <a:spLocks noGrp="1"/>
          </p:cNvSpPr>
          <p:nvPr>
            <p:ph idx="1"/>
          </p:nvPr>
        </p:nvSpPr>
        <p:spPr>
          <a:xfrm>
            <a:off x="3723485" y="3744677"/>
            <a:ext cx="10269456" cy="4418625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EG" sz="3200" b="1" dirty="0"/>
              <a:t>- الاسم : عادل ادم سيد</a:t>
            </a:r>
          </a:p>
          <a:p>
            <a:pPr marL="0" indent="0" algn="r">
              <a:buNone/>
            </a:pPr>
            <a:endParaRPr lang="ar-EG" sz="3200" b="1" dirty="0"/>
          </a:p>
          <a:p>
            <a:pPr marL="0" indent="0" algn="r">
              <a:buNone/>
            </a:pPr>
            <a:r>
              <a:rPr lang="ar-EG" sz="3200" b="1" dirty="0"/>
              <a:t>- الوظيفة : مدير مالي و اداري بمنطقة الوادي الجديد للتأمينات و المعاشات</a:t>
            </a:r>
          </a:p>
          <a:p>
            <a:pPr marL="0" indent="0" algn="r">
              <a:buNone/>
            </a:pPr>
            <a:endParaRPr lang="ar-EG" sz="3200" b="1" dirty="0"/>
          </a:p>
          <a:p>
            <a:pPr marL="0" indent="0" algn="r">
              <a:buNone/>
            </a:pPr>
            <a:r>
              <a:rPr lang="ar-EG" sz="3200" b="1" dirty="0"/>
              <a:t>- الخلفية العلمية : بكالريوس تجارة ادارة اعمال و محاسبة  </a:t>
            </a:r>
          </a:p>
          <a:p>
            <a:pPr marL="0" indent="0" algn="r">
              <a:buNone/>
            </a:pPr>
            <a:endParaRPr lang="ar-EG" sz="3200" b="1" dirty="0"/>
          </a:p>
          <a:p>
            <a:pPr marL="0" indent="0" algn="r">
              <a:buNone/>
            </a:pPr>
            <a:r>
              <a:rPr lang="ar-EG" sz="3200" b="1" dirty="0"/>
              <a:t>- الخبرات : رئيس مجلس ادارة الجمعية الشرعية بالوادي الجديد</a:t>
            </a:r>
          </a:p>
          <a:p>
            <a:pPr marL="0" indent="0" algn="r">
              <a:buNone/>
            </a:pPr>
            <a:r>
              <a:rPr lang="ar-EG" sz="3200" b="1" dirty="0"/>
              <a:t>              رئيس الاتحاد الاقليمي للجمعيات والمؤسسات الاهلية بالوادي الجديد</a:t>
            </a:r>
          </a:p>
          <a:p>
            <a:pPr marL="0" indent="0" algn="r">
              <a:buNone/>
            </a:pPr>
            <a:r>
              <a:rPr lang="ar-EG" sz="3200" b="1" dirty="0"/>
              <a:t>                           </a:t>
            </a:r>
            <a:endParaRPr lang="en-US" sz="3200" b="1" dirty="0"/>
          </a:p>
        </p:txBody>
      </p:sp>
      <p:pic>
        <p:nvPicPr>
          <p:cNvPr id="2097159" name="Picture 4" descr="https://pps.whatsapp.net/v/t61.24694-24/55559378_1022183811326271_6217925326668824576_n.jpg?ccb=11-4&amp;oh=01_AVwAcDAj08Z6BMpD5JpZPB0NmffXtm_RsbGbTC_bk8YeCQ&amp;oe=6352F0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3828" y="3327575"/>
            <a:ext cx="2169657" cy="21696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5902914" y="2248616"/>
            <a:ext cx="8596668" cy="933286"/>
          </a:xfrm>
        </p:spPr>
        <p:txBody>
          <a:bodyPr>
            <a:normAutofit/>
          </a:bodyPr>
          <a:lstStyle/>
          <a:p>
            <a:pPr algn="r"/>
            <a:r>
              <a:rPr lang="ar-EG" dirty="0"/>
              <a:t>المشروع:-</a:t>
            </a:r>
            <a:endParaRPr lang="en-US" dirty="0"/>
          </a:p>
        </p:txBody>
      </p:sp>
      <p:sp>
        <p:nvSpPr>
          <p:cNvPr id="1048611" name="Content Placeholder 2"/>
          <p:cNvSpPr>
            <a:spLocks noGrp="1"/>
          </p:cNvSpPr>
          <p:nvPr>
            <p:ph idx="1"/>
          </p:nvPr>
        </p:nvSpPr>
        <p:spPr>
          <a:xfrm>
            <a:off x="5370993" y="3467156"/>
            <a:ext cx="8996588" cy="5073340"/>
          </a:xfrm>
        </p:spPr>
        <p:txBody>
          <a:bodyPr>
            <a:noAutofit/>
          </a:bodyPr>
          <a:lstStyle/>
          <a:p>
            <a:pPr algn="r">
              <a:buFontTx/>
              <a:buChar char="-"/>
            </a:pPr>
            <a:r>
              <a:rPr lang="ar-EG" sz="2400" b="1" dirty="0"/>
              <a:t>اسم المشروع : </a:t>
            </a:r>
          </a:p>
          <a:p>
            <a:pPr algn="ctr">
              <a:buFontTx/>
              <a:buChar char="-"/>
            </a:pPr>
            <a:r>
              <a:rPr lang="ar-EG" sz="2400" b="1" dirty="0"/>
              <a:t>الوقف الخيرى للنخيل بمحافظة </a:t>
            </a:r>
            <a:r>
              <a:rPr lang="ar-EG" sz="2400" b="1" dirty="0" err="1"/>
              <a:t>الوادى</a:t>
            </a:r>
            <a:r>
              <a:rPr lang="ar-EG" sz="2400" b="1" dirty="0"/>
              <a:t> الجديد</a:t>
            </a:r>
          </a:p>
          <a:p>
            <a:pPr marL="0" indent="0" algn="r">
              <a:buNone/>
            </a:pPr>
            <a:endParaRPr lang="ar-EG" sz="2400" b="1" dirty="0"/>
          </a:p>
          <a:p>
            <a:pPr marL="0" indent="0" algn="r">
              <a:buNone/>
            </a:pPr>
            <a:r>
              <a:rPr lang="ar-EG" sz="2400" b="1" dirty="0"/>
              <a:t>-فكرة المشروع : </a:t>
            </a:r>
          </a:p>
          <a:p>
            <a:pPr marL="0" indent="0" algn="r">
              <a:buNone/>
            </a:pPr>
            <a:r>
              <a:rPr lang="ar-EG" sz="2400" b="1" dirty="0"/>
              <a:t>مشروع تنموي زراعى كبير زراعة النخيل كوقف لمشروع الصدقة الجاريةُ تسهم به الجمعية الشرعية الرئيسية على أرض المحافظة في المبادرة الرئاسية (5.2 مليون نخلة)،من خلال بروتوكول مع محافظة الوادي الجديد</a:t>
            </a:r>
          </a:p>
          <a:p>
            <a:pPr marL="0" indent="0" algn="r">
              <a:buNone/>
            </a:pPr>
            <a:r>
              <a:rPr lang="ar-EG" sz="2400" b="1" dirty="0"/>
              <a:t>- الفئة المستفيدة من المشروع : المستفيدين المتوقعين 125 مستفيد مباشر في صورة عمالة و مهندسين وسائقي سيارات و.........الخ. </a:t>
            </a:r>
          </a:p>
          <a:p>
            <a:pPr algn="r">
              <a:buFontTx/>
              <a:buChar char="-"/>
            </a:pPr>
            <a:r>
              <a:rPr lang="ar-EG" sz="2400" b="1" dirty="0"/>
              <a:t>المستفيدين غير المباشرين من عوائد المشروع اكثر من 250 الف اسرة من الفئات الاولى بالرعاية وذلك على مستوى الجمهورية من حيث توفير فرص عمل و تطوير المنتجات و الاكثار من منافذ البيع للمنتجات</a:t>
            </a:r>
          </a:p>
          <a:p>
            <a:pPr marL="0" indent="0" algn="r">
              <a:buNone/>
            </a:pPr>
            <a:endParaRPr lang="ar-EG" sz="2400" b="1" dirty="0"/>
          </a:p>
        </p:txBody>
      </p:sp>
      <p:pic>
        <p:nvPicPr>
          <p:cNvPr id="209716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073" y="3997496"/>
            <a:ext cx="3423992" cy="381618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5473106" y="1851079"/>
            <a:ext cx="8596668" cy="778147"/>
          </a:xfrm>
        </p:spPr>
        <p:txBody>
          <a:bodyPr>
            <a:normAutofit fontScale="90000"/>
          </a:bodyPr>
          <a:lstStyle/>
          <a:p>
            <a:pPr algn="r"/>
            <a:r>
              <a:rPr lang="ar-EG" dirty="0"/>
              <a:t>المشروع:-</a:t>
            </a:r>
            <a:endParaRPr lang="en-US" dirty="0"/>
          </a:p>
        </p:txBody>
      </p:sp>
      <p:sp>
        <p:nvSpPr>
          <p:cNvPr id="1048613" name="Content Placeholder 2"/>
          <p:cNvSpPr>
            <a:spLocks noGrp="1"/>
          </p:cNvSpPr>
          <p:nvPr>
            <p:ph idx="1"/>
          </p:nvPr>
        </p:nvSpPr>
        <p:spPr>
          <a:xfrm>
            <a:off x="5705856" y="2921457"/>
            <a:ext cx="8363918" cy="711865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2400" dirty="0"/>
              <a:t>ا</a:t>
            </a:r>
            <a:r>
              <a:rPr lang="ar-EG" sz="2400" b="1" dirty="0"/>
              <a:t>لميزة التنافسية للمشروع</a:t>
            </a:r>
            <a:r>
              <a:rPr lang="ar-EG" sz="2400" dirty="0"/>
              <a:t> : تحقيق اهداف التنمية المستدامة و الاستثمار الامثل لاموال الزكاة و الصدقات </a:t>
            </a:r>
          </a:p>
          <a:p>
            <a:pPr marL="0" indent="0" algn="r">
              <a:buNone/>
            </a:pPr>
            <a:r>
              <a:rPr lang="ar-EG" sz="2400" dirty="0"/>
              <a:t> العائد المادي من انتاج المشروع سيجعل منه مصدر دخل لذاته ,فيصبح يغطي احتياجات المشروع و كما انه سيعمل على انتاج مشاريع صغيرة</a:t>
            </a:r>
          </a:p>
          <a:p>
            <a:pPr marL="0" indent="0" algn="r">
              <a:buNone/>
            </a:pPr>
            <a:r>
              <a:rPr lang="ar-EG" sz="2400" dirty="0"/>
              <a:t>المشروع يعمل على احياء لنظام تكافلي للمجتمع المدني</a:t>
            </a:r>
            <a:r>
              <a:rPr lang="en-US" sz="2400" dirty="0"/>
              <a:t> </a:t>
            </a:r>
          </a:p>
          <a:p>
            <a:pPr marL="0" indent="0" algn="r" rtl="1">
              <a:buNone/>
            </a:pPr>
            <a:r>
              <a:rPr lang="ar-EG" sz="2400" b="1" dirty="0"/>
              <a:t>الجمعية الشرعية تهدف من «مشروع النخيل» إلى :</a:t>
            </a:r>
          </a:p>
          <a:p>
            <a:pPr algn="r" rtl="1">
              <a:buFontTx/>
              <a:buChar char="-"/>
            </a:pPr>
            <a:r>
              <a:rPr lang="ar-EG" sz="2400" dirty="0"/>
              <a:t>التطبيق العملي لمفهوم «عمارة الأرض» </a:t>
            </a:r>
          </a:p>
          <a:p>
            <a:pPr algn="r" rtl="1">
              <a:buFontTx/>
              <a:buChar char="-"/>
            </a:pPr>
            <a:r>
              <a:rPr lang="ar-EG" sz="2400" dirty="0"/>
              <a:t>تفعيل دور الزكاة في الانتاج و «التنمية المستدامة»</a:t>
            </a:r>
          </a:p>
          <a:p>
            <a:pPr algn="r" rtl="1">
              <a:buFontTx/>
              <a:buChar char="-"/>
            </a:pPr>
            <a:r>
              <a:rPr lang="ar-EG" sz="2400" dirty="0"/>
              <a:t>توفير فرص عمل للشباب والأرامل</a:t>
            </a:r>
          </a:p>
          <a:p>
            <a:pPr algn="r" rtl="1">
              <a:buFontTx/>
              <a:buChar char="-"/>
            </a:pPr>
            <a:r>
              <a:rPr lang="ar-EG" sz="2400" dirty="0"/>
              <a:t>تجويد صناعة التمور  وتعظيم العائد منها</a:t>
            </a:r>
          </a:p>
          <a:p>
            <a:pPr algn="r" rtl="1">
              <a:buFontTx/>
              <a:buChar char="-"/>
            </a:pPr>
            <a:r>
              <a:rPr lang="ar-EG" sz="2400" dirty="0"/>
              <a:t>توفير محاصيل صحية خالية من الكيماويات</a:t>
            </a:r>
          </a:p>
          <a:p>
            <a:pPr algn="r" rtl="1">
              <a:buFontTx/>
              <a:buChar char="-"/>
            </a:pPr>
            <a:r>
              <a:rPr lang="ar-EG" sz="2400" dirty="0"/>
              <a:t>الاهتمام بصحة الإنسان والعناية بالبيئة</a:t>
            </a:r>
          </a:p>
          <a:p>
            <a:pPr algn="r" rtl="1">
              <a:buFontTx/>
              <a:buChar char="-"/>
            </a:pPr>
            <a:r>
              <a:rPr lang="ar-EG" sz="2400" dirty="0"/>
              <a:t>تحقيق التكامل بين دور الدولة والمجتمع المدني</a:t>
            </a:r>
          </a:p>
          <a:p>
            <a:pPr algn="r" rtl="1">
              <a:buFontTx/>
              <a:buChar char="-"/>
            </a:pPr>
            <a:r>
              <a:rPr lang="ar-EG" sz="2400" dirty="0"/>
              <a:t>المشاركة في «التنمية المستدامة» ، خاصة بجانبها الاقتصادي </a:t>
            </a:r>
          </a:p>
          <a:p>
            <a:pPr algn="r" rtl="1">
              <a:buFontTx/>
              <a:buChar char="-"/>
            </a:pPr>
            <a:r>
              <a:rPr lang="ar-EG" sz="2400" dirty="0"/>
              <a:t>توفير دعم للمشروعات الطبية والاجتماعية والتنموية</a:t>
            </a:r>
          </a:p>
        </p:txBody>
      </p:sp>
      <p:pic>
        <p:nvPicPr>
          <p:cNvPr id="209716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065" y="7049568"/>
            <a:ext cx="4668471" cy="2409215"/>
          </a:xfrm>
          <a:prstGeom prst="rect">
            <a:avLst/>
          </a:prstGeom>
        </p:spPr>
      </p:pic>
      <p:pic>
        <p:nvPicPr>
          <p:cNvPr id="209716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065" y="4312158"/>
            <a:ext cx="4668471" cy="2483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80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>
          <a:xfrm>
            <a:off x="5823609" y="2097480"/>
            <a:ext cx="8596668" cy="933287"/>
          </a:xfrm>
        </p:spPr>
        <p:txBody>
          <a:bodyPr>
            <a:normAutofit/>
          </a:bodyPr>
          <a:lstStyle/>
          <a:p>
            <a:pPr algn="r"/>
            <a:r>
              <a:rPr lang="ar-EG" dirty="0"/>
              <a:t>اثر المشروع و تطبيقاته</a:t>
            </a:r>
            <a:endParaRPr lang="en-US" dirty="0"/>
          </a:p>
        </p:txBody>
      </p:sp>
      <p:sp>
        <p:nvSpPr>
          <p:cNvPr id="1048617" name="Content Placeholder 2"/>
          <p:cNvSpPr>
            <a:spLocks noGrp="1"/>
          </p:cNvSpPr>
          <p:nvPr>
            <p:ph idx="1"/>
          </p:nvPr>
        </p:nvSpPr>
        <p:spPr>
          <a:xfrm>
            <a:off x="6811249" y="3502660"/>
            <a:ext cx="7598314" cy="4771529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r>
              <a:rPr lang="ar-EG" dirty="0"/>
              <a:t>النتائج الواقعية: -</a:t>
            </a:r>
          </a:p>
          <a:p>
            <a:pPr marL="0" indent="0" algn="r">
              <a:buNone/>
            </a:pPr>
            <a:r>
              <a:rPr lang="ar-EG" dirty="0"/>
              <a:t>أنجزنا بفضل الله المرحلة الأولى من المشروع ،وهي زراعة  1200فدان بـ80 ألف نخلة </a:t>
            </a:r>
          </a:p>
          <a:p>
            <a:pPr algn="r">
              <a:buFontTx/>
              <a:buChar char="-"/>
            </a:pPr>
            <a:r>
              <a:rPr lang="ar-EG" dirty="0"/>
              <a:t> -تم حفر  12آبار للمياه الجوفية ،ويكون البئر على عمق  800متر،كل بئر يروي  200فدان. المرفقات </a:t>
            </a:r>
          </a:p>
          <a:p>
            <a:pPr algn="r">
              <a:buFontTx/>
              <a:buChar char="-"/>
            </a:pPr>
            <a:r>
              <a:rPr lang="ar-EG" dirty="0"/>
              <a:t>- تم إقامة 8 محطات للطاقة الشمسية ، المحطة الواحدة بقوة 150كيلو وات </a:t>
            </a:r>
          </a:p>
          <a:p>
            <a:pPr marL="0" indent="0" algn="r">
              <a:buNone/>
            </a:pPr>
            <a:r>
              <a:rPr lang="ar-EG" dirty="0"/>
              <a:t>-تم تركيب شبكات الري، لتوفير المياه للنخيل عن طريق الري بالتنقيط -</a:t>
            </a:r>
            <a:endParaRPr lang="en-US" dirty="0"/>
          </a:p>
        </p:txBody>
      </p:sp>
      <p:pic>
        <p:nvPicPr>
          <p:cNvPr id="209717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66" y="4089066"/>
            <a:ext cx="2502193" cy="4038623"/>
          </a:xfrm>
          <a:prstGeom prst="rect">
            <a:avLst/>
          </a:prstGeom>
        </p:spPr>
      </p:pic>
      <p:pic>
        <p:nvPicPr>
          <p:cNvPr id="2097173" name="Picture 5"/>
          <p:cNvPicPr>
            <a:picLocks noChangeAspect="1"/>
          </p:cNvPicPr>
          <p:nvPr/>
        </p:nvPicPr>
        <p:blipFill rotWithShape="1">
          <a:blip r:embed="rId3"/>
          <a:srcRect l="42299" t="29655" r="23427" b="5747"/>
          <a:stretch>
            <a:fillRect/>
          </a:stretch>
        </p:blipFill>
        <p:spPr>
          <a:xfrm>
            <a:off x="4140287" y="4089066"/>
            <a:ext cx="2631533" cy="4038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8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>
          <a:xfrm>
            <a:off x="8603757" y="1797993"/>
            <a:ext cx="5654993" cy="933287"/>
          </a:xfrm>
        </p:spPr>
        <p:txBody>
          <a:bodyPr>
            <a:normAutofit/>
          </a:bodyPr>
          <a:lstStyle/>
          <a:p>
            <a:pPr algn="r" rtl="1"/>
            <a:r>
              <a:rPr lang="ar-EG" dirty="0"/>
              <a:t>أثر المشروع و تطبيقاته</a:t>
            </a:r>
            <a:endParaRPr lang="en-US" dirty="0"/>
          </a:p>
        </p:txBody>
      </p:sp>
      <p:sp>
        <p:nvSpPr>
          <p:cNvPr id="1048619" name="Content Placeholder 2"/>
          <p:cNvSpPr>
            <a:spLocks noGrp="1"/>
          </p:cNvSpPr>
          <p:nvPr>
            <p:ph idx="1"/>
          </p:nvPr>
        </p:nvSpPr>
        <p:spPr>
          <a:xfrm>
            <a:off x="5956257" y="2909602"/>
            <a:ext cx="8302493" cy="6044538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EG" sz="2400" dirty="0"/>
              <a:t>الخطط المستقبلية :</a:t>
            </a:r>
          </a:p>
          <a:p>
            <a:pPr marL="0" indent="0" algn="r">
              <a:buNone/>
            </a:pPr>
            <a:r>
              <a:rPr lang="ar-EG" sz="2400" dirty="0"/>
              <a:t> - زراعة  3250فداًنا بـ250 ألف نخلة.. </a:t>
            </a:r>
          </a:p>
          <a:p>
            <a:pPr marL="0" indent="0" algn="r">
              <a:buNone/>
            </a:pPr>
            <a:r>
              <a:rPr lang="ar-EG" sz="2400" dirty="0"/>
              <a:t>بما يمثل 10% من حجم المبادرة الرئاسية.</a:t>
            </a:r>
          </a:p>
          <a:p>
            <a:pPr marL="0" indent="0" algn="r">
              <a:buNone/>
            </a:pPr>
            <a:r>
              <a:rPr lang="ar-EG" sz="2400" dirty="0"/>
              <a:t> - إنشاء 100 صوبة للخضراوات </a:t>
            </a:r>
          </a:p>
          <a:p>
            <a:pPr marL="0" indent="0" algn="r">
              <a:buNone/>
            </a:pPr>
            <a:r>
              <a:rPr lang="ar-EG" sz="2400" dirty="0"/>
              <a:t> - توفير دعم لمشروعاتنا وخدماتنا المتنوعة.. بجانب الاستفادة من المياه الجوفية واستصلاح الأراضي في زراعة التمور و تجويد و تطوير صناعة التمور.. بما يسهم في تحقق "التنمية المستدامة“</a:t>
            </a:r>
            <a:endParaRPr lang="en-US" sz="2400" dirty="0"/>
          </a:p>
          <a:p>
            <a:pPr marL="0" indent="0" algn="r" rtl="1">
              <a:buNone/>
            </a:pPr>
            <a:r>
              <a:rPr lang="ar-EG" sz="2400" b="1" dirty="0"/>
              <a:t>تستهدف الجمعية الشرعية مستقبلاً إنشاء :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EG" sz="2400" dirty="0"/>
              <a:t>إنشاء خط إنتاج «تعبئة وتغليف»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EG" sz="2400" dirty="0"/>
              <a:t>عمل ثلاجات لحفظ  وتخزين التمور </a:t>
            </a:r>
          </a:p>
          <a:p>
            <a:pPr algn="r" rtl="1">
              <a:buFont typeface="Wingdings" panose="05000000000000000000" pitchFamily="2" charset="2"/>
              <a:buChar char="Ø"/>
            </a:pPr>
            <a:r>
              <a:rPr lang="ar-EG" sz="2400" dirty="0"/>
              <a:t>إنشاء أكاديمية بحثية لعلوم النخيل ومكافحة آفاته وزراعة الأنسجة  </a:t>
            </a:r>
          </a:p>
          <a:p>
            <a:pPr marL="0" indent="0" algn="r">
              <a:buNone/>
            </a:pPr>
            <a:r>
              <a:rPr lang="ar-EG" sz="2400" dirty="0"/>
              <a:t>  </a:t>
            </a:r>
          </a:p>
        </p:txBody>
      </p:sp>
      <p:pic>
        <p:nvPicPr>
          <p:cNvPr id="209717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015" y="3822980"/>
            <a:ext cx="4120842" cy="3731003"/>
          </a:xfrm>
          <a:prstGeom prst="rect">
            <a:avLst/>
          </a:prstGeom>
        </p:spPr>
      </p:pic>
      <p:pic>
        <p:nvPicPr>
          <p:cNvPr id="209717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63" y="7961444"/>
            <a:ext cx="4829930" cy="8134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 advTm="800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442</Words>
  <Application>Microsoft Office PowerPoint</Application>
  <PresentationFormat>Custom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Office Theme</vt:lpstr>
      <vt:lpstr>الوقف الخيرى للنخيل بمحافظة الوادى الجديد</vt:lpstr>
      <vt:lpstr>مقدم المشروع:-</vt:lpstr>
      <vt:lpstr>المشروع:-</vt:lpstr>
      <vt:lpstr>المشروع:-</vt:lpstr>
      <vt:lpstr>اثر المشروع و تطبيقاته</vt:lpstr>
      <vt:lpstr>أثر المشروع و تطبيقاته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Hajar</dc:creator>
  <cp:lastModifiedBy>Mohamed Elmelegy</cp:lastModifiedBy>
  <cp:revision>1</cp:revision>
  <dcterms:created xsi:type="dcterms:W3CDTF">2022-10-09T17:43:49Z</dcterms:created>
  <dcterms:modified xsi:type="dcterms:W3CDTF">2022-10-22T01:25:30Z</dcterms:modified>
</cp:coreProperties>
</file>