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65" r:id="rId6"/>
    <p:sldId id="268" r:id="rId7"/>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439744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6059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0980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124305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27/03/1444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30834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426855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27/03/1444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550724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27/03/1444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9011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27/03/1444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525611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2034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27/03/1444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761319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27/03/1444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598849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a:spLocks noGrp="1"/>
          </p:cNvSpPr>
          <p:nvPr>
            <p:ph type="subTitle" idx="1"/>
          </p:nvPr>
        </p:nvSpPr>
        <p:spPr>
          <a:xfrm>
            <a:off x="0" y="8952119"/>
            <a:ext cx="15119350" cy="612070"/>
          </a:xfrm>
          <a:solidFill>
            <a:srgbClr val="00B0F0"/>
          </a:solidFill>
        </p:spPr>
        <p:txBody>
          <a:bodyPr>
            <a:normAutofit/>
          </a:bodyPr>
          <a:lstStyle/>
          <a:p>
            <a:r>
              <a:rPr lang="ar-EG" b="1" dirty="0">
                <a:solidFill>
                  <a:schemeClr val="bg1"/>
                </a:solidFill>
              </a:rPr>
              <a:t>المبادرة الوطنية للمشروعات الخضراء الذكية</a:t>
            </a:r>
            <a:endParaRPr lang="en-US" b="1" dirty="0">
              <a:solidFill>
                <a:schemeClr val="bg1"/>
              </a:solidFill>
            </a:endParaRPr>
          </a:p>
        </p:txBody>
      </p:sp>
      <p:sp>
        <p:nvSpPr>
          <p:cNvPr id="2" name="Rectangle 1">
            <a:extLst>
              <a:ext uri="{FF2B5EF4-FFF2-40B4-BE49-F238E27FC236}">
                <a16:creationId xmlns:a16="http://schemas.microsoft.com/office/drawing/2014/main" id="{4F71BA74-F41F-4B0D-8704-08D9BB18906B}"/>
              </a:ext>
            </a:extLst>
          </p:cNvPr>
          <p:cNvSpPr/>
          <p:nvPr/>
        </p:nvSpPr>
        <p:spPr>
          <a:xfrm>
            <a:off x="2381297" y="2583858"/>
            <a:ext cx="9525191" cy="6200865"/>
          </a:xfrm>
          <a:prstGeom prst="rect">
            <a:avLst/>
          </a:prstGeom>
        </p:spPr>
        <p:txBody>
          <a:bodyPr wrap="square">
            <a:spAutoFit/>
          </a:bodyPr>
          <a:lstStyle/>
          <a:p>
            <a:pPr indent="26565" algn="ctr" rtl="1">
              <a:lnSpc>
                <a:spcPct val="150000"/>
              </a:lnSpc>
            </a:pPr>
            <a:r>
              <a:rPr lang="ar-EG" sz="2976" b="1" dirty="0">
                <a:solidFill>
                  <a:srgbClr val="184826"/>
                </a:solidFill>
              </a:rPr>
              <a:t>مشروع </a:t>
            </a:r>
          </a:p>
          <a:p>
            <a:pPr indent="26565" algn="ctr" rtl="1">
              <a:lnSpc>
                <a:spcPct val="150000"/>
              </a:lnSpc>
            </a:pPr>
            <a:r>
              <a:rPr lang="ar-SA" sz="3968" b="1" dirty="0">
                <a:solidFill>
                  <a:srgbClr val="002060"/>
                </a:solidFill>
              </a:rPr>
              <a:t>العيادة الزراعية الذكية</a:t>
            </a:r>
            <a:endParaRPr lang="ar-EG" sz="3968" b="1" dirty="0">
              <a:solidFill>
                <a:srgbClr val="002060"/>
              </a:solidFill>
            </a:endParaRPr>
          </a:p>
          <a:p>
            <a:pPr indent="26565" algn="ctr" rtl="1">
              <a:lnSpc>
                <a:spcPct val="150000"/>
              </a:lnSpc>
            </a:pPr>
            <a:r>
              <a:rPr lang="en-US" sz="3968" b="1" dirty="0">
                <a:solidFill>
                  <a:srgbClr val="002060"/>
                </a:solidFill>
              </a:rPr>
              <a:t> </a:t>
            </a:r>
            <a:r>
              <a:rPr lang="ar-SA" sz="3968" b="1" dirty="0">
                <a:solidFill>
                  <a:srgbClr val="002060"/>
                </a:solidFill>
              </a:rPr>
              <a:t>منصة المزارع المصري الالكترونية للمستقبل</a:t>
            </a:r>
            <a:endParaRPr lang="ar-EG" sz="3968" b="1" dirty="0">
              <a:solidFill>
                <a:srgbClr val="002060"/>
              </a:solidFill>
            </a:endParaRPr>
          </a:p>
          <a:p>
            <a:pPr indent="26565" algn="ctr" rtl="1">
              <a:lnSpc>
                <a:spcPct val="150000"/>
              </a:lnSpc>
            </a:pPr>
            <a:r>
              <a:rPr lang="ar-EG" sz="2976" b="1" dirty="0">
                <a:solidFill>
                  <a:schemeClr val="tx1">
                    <a:lumMod val="95000"/>
                    <a:lumOff val="5000"/>
                  </a:schemeClr>
                </a:solidFill>
              </a:rPr>
              <a:t>الباحث الرئيسي ورئيس الفريق البحثي: أ.د. عطوه أحمد عطوه</a:t>
            </a:r>
            <a:endParaRPr lang="en-US" sz="2976" b="1" dirty="0">
              <a:solidFill>
                <a:schemeClr val="tx1">
                  <a:lumMod val="95000"/>
                  <a:lumOff val="5000"/>
                </a:schemeClr>
              </a:solidFill>
            </a:endParaRPr>
          </a:p>
          <a:p>
            <a:pPr indent="26565" algn="ctr" rtl="1">
              <a:lnSpc>
                <a:spcPct val="150000"/>
              </a:lnSpc>
            </a:pPr>
            <a:r>
              <a:rPr lang="ar-EG" sz="2976" b="1" dirty="0">
                <a:solidFill>
                  <a:srgbClr val="184826"/>
                </a:solidFill>
              </a:rPr>
              <a:t>تحالف بحثي يقوده </a:t>
            </a:r>
            <a:endParaRPr lang="en-US" sz="2976" b="1" dirty="0">
              <a:solidFill>
                <a:srgbClr val="184826"/>
              </a:solidFill>
            </a:endParaRPr>
          </a:p>
          <a:p>
            <a:pPr indent="26565" algn="ctr" rtl="1">
              <a:lnSpc>
                <a:spcPct val="150000"/>
              </a:lnSpc>
            </a:pPr>
            <a:r>
              <a:rPr lang="ar-EG" sz="3968" b="1" dirty="0">
                <a:solidFill>
                  <a:srgbClr val="184826"/>
                </a:solidFill>
              </a:rPr>
              <a:t>مركز البحوث الزراعية </a:t>
            </a:r>
          </a:p>
          <a:p>
            <a:pPr indent="26565" algn="ctr" rtl="1">
              <a:lnSpc>
                <a:spcPct val="150000"/>
              </a:lnSpc>
            </a:pPr>
            <a:r>
              <a:rPr lang="ar-EG" sz="2976" b="1" dirty="0">
                <a:solidFill>
                  <a:srgbClr val="184826"/>
                </a:solidFill>
              </a:rPr>
              <a:t>بالشراكة مع جامعة النيل الأهلية </a:t>
            </a:r>
          </a:p>
          <a:p>
            <a:pPr indent="26565" algn="ctr" rtl="1">
              <a:lnSpc>
                <a:spcPct val="150000"/>
              </a:lnSpc>
            </a:pPr>
            <a:r>
              <a:rPr lang="ar-EG" sz="2976" b="1" dirty="0">
                <a:solidFill>
                  <a:srgbClr val="184826"/>
                </a:solidFill>
              </a:rPr>
              <a:t>وبتمويل من أكاديمية البحث العلمي</a:t>
            </a:r>
            <a:endParaRPr lang="en-US" sz="2976" b="1"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6B53B07-B1B1-403E-8A12-0CCA5FD68BF2}"/>
              </a:ext>
            </a:extLst>
          </p:cNvPr>
          <p:cNvGraphicFramePr>
            <a:graphicFrameLocks noGrp="1"/>
          </p:cNvGraphicFramePr>
          <p:nvPr>
            <p:extLst>
              <p:ext uri="{D42A27DB-BD31-4B8C-83A1-F6EECF244321}">
                <p14:modId xmlns:p14="http://schemas.microsoft.com/office/powerpoint/2010/main" val="403360752"/>
              </p:ext>
            </p:extLst>
          </p:nvPr>
        </p:nvGraphicFramePr>
        <p:xfrm>
          <a:off x="0" y="2453466"/>
          <a:ext cx="15119350" cy="7096512"/>
        </p:xfrm>
        <a:graphic>
          <a:graphicData uri="http://schemas.openxmlformats.org/drawingml/2006/table">
            <a:tbl>
              <a:tblPr firstRow="1" bandRow="1">
                <a:tableStyleId>{5C22544A-7EE6-4342-B048-85BDC9FD1C3A}</a:tableStyleId>
              </a:tblPr>
              <a:tblGrid>
                <a:gridCol w="13746009">
                  <a:extLst>
                    <a:ext uri="{9D8B030D-6E8A-4147-A177-3AD203B41FA5}">
                      <a16:colId xmlns:a16="http://schemas.microsoft.com/office/drawing/2014/main" val="1799807576"/>
                    </a:ext>
                  </a:extLst>
                </a:gridCol>
                <a:gridCol w="1373341">
                  <a:extLst>
                    <a:ext uri="{9D8B030D-6E8A-4147-A177-3AD203B41FA5}">
                      <a16:colId xmlns:a16="http://schemas.microsoft.com/office/drawing/2014/main" val="117809494"/>
                    </a:ext>
                  </a:extLst>
                </a:gridCol>
              </a:tblGrid>
              <a:tr h="491379">
                <a:tc gridSpan="2">
                  <a:txBody>
                    <a:bodyPr/>
                    <a:lstStyle/>
                    <a:p>
                      <a:pPr algn="ctr" rtl="1"/>
                      <a:r>
                        <a:rPr kumimoji="0" lang="ar-EG" sz="2500" b="1" i="0" u="none" strike="noStrike" kern="1200" cap="none" spc="0" normalizeH="0" baseline="0" noProof="0" dirty="0">
                          <a:ln>
                            <a:noFill/>
                          </a:ln>
                          <a:solidFill>
                            <a:sysClr val="windowText" lastClr="000000"/>
                          </a:solidFill>
                          <a:effectLst/>
                          <a:uLnTx/>
                          <a:uFillTx/>
                          <a:latin typeface="+mn-lt"/>
                          <a:ea typeface="+mn-ea"/>
                          <a:cs typeface="+mn-cs"/>
                        </a:rPr>
                        <a:t>مقدم المشروع </a:t>
                      </a:r>
                      <a:endParaRPr lang="en-US" sz="2500" b="1" dirty="0"/>
                    </a:p>
                  </a:txBody>
                  <a:tcPr marL="113395" marR="113395" marT="56698" marB="56698"/>
                </a:tc>
                <a:tc hMerge="1">
                  <a:txBody>
                    <a:bodyPr/>
                    <a:lstStyle/>
                    <a:p>
                      <a:pPr algn="r" rtl="1"/>
                      <a:endParaRPr lang="en-US" dirty="0"/>
                    </a:p>
                  </a:txBody>
                  <a:tcPr/>
                </a:tc>
                <a:extLst>
                  <a:ext uri="{0D108BD9-81ED-4DB2-BD59-A6C34878D82A}">
                    <a16:rowId xmlns:a16="http://schemas.microsoft.com/office/drawing/2014/main" val="4048731399"/>
                  </a:ext>
                </a:extLst>
              </a:tr>
              <a:tr h="4598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700" b="1" dirty="0">
                          <a:latin typeface="Arial" panose="020B0604020202020204" pitchFamily="34" charset="0"/>
                          <a:ea typeface="Times New Roman" panose="02020603050405020304" pitchFamily="18" charset="0"/>
                        </a:rPr>
                        <a:t>أ.د./ </a:t>
                      </a:r>
                      <a:r>
                        <a:rPr lang="ar-SA" sz="1700" b="1" dirty="0">
                          <a:latin typeface="Arial" panose="020B0604020202020204" pitchFamily="34" charset="0"/>
                          <a:ea typeface="Times New Roman" panose="02020603050405020304" pitchFamily="18" charset="0"/>
                        </a:rPr>
                        <a:t>عطوه أحمد عطوه</a:t>
                      </a:r>
                      <a:r>
                        <a:rPr lang="ar-EG" sz="1700" b="1" dirty="0">
                          <a:latin typeface="Arial" panose="020B0604020202020204" pitchFamily="34" charset="0"/>
                          <a:ea typeface="Times New Roman" panose="02020603050405020304" pitchFamily="18" charset="0"/>
                        </a:rPr>
                        <a:t> عطية</a:t>
                      </a:r>
                      <a:r>
                        <a:rPr lang="ar-SA" sz="1700" b="1" dirty="0">
                          <a:latin typeface="Arial" panose="020B0604020202020204" pitchFamily="34" charset="0"/>
                          <a:ea typeface="Times New Roman" panose="02020603050405020304" pitchFamily="18" charset="0"/>
                        </a:rPr>
                        <a:t> </a:t>
                      </a:r>
                      <a:endParaRPr lang="en-US" sz="1700" b="1" dirty="0">
                        <a:latin typeface="Arial" panose="020B0604020202020204" pitchFamily="34" charset="0"/>
                        <a:ea typeface="Times New Roman" panose="02020603050405020304" pitchFamily="18" charset="0"/>
                        <a:cs typeface="Traditional Arabic" panose="02020603050405020304" pitchFamily="18" charset="-78"/>
                      </a:endParaRPr>
                    </a:p>
                  </a:txBody>
                  <a:tcPr marL="113395" marR="113395" marT="56698" marB="56698">
                    <a:solidFill>
                      <a:schemeClr val="accent4">
                        <a:lumMod val="40000"/>
                        <a:lumOff val="60000"/>
                      </a:schemeClr>
                    </a:solidFill>
                  </a:tcPr>
                </a:tc>
                <a:tc>
                  <a:txBody>
                    <a:bodyPr/>
                    <a:lstStyle/>
                    <a:p>
                      <a:pPr algn="r" rtl="1"/>
                      <a:r>
                        <a:rPr kumimoji="0" lang="ar-EG" sz="1700" b="1" i="0" u="none" strike="noStrike" kern="1200" cap="none" spc="0" normalizeH="0" baseline="0" noProof="0" dirty="0">
                          <a:ln>
                            <a:noFill/>
                          </a:ln>
                          <a:solidFill>
                            <a:sysClr val="windowText" lastClr="000000"/>
                          </a:solidFill>
                          <a:effectLst/>
                          <a:uLnTx/>
                          <a:uFillTx/>
                          <a:latin typeface="+mn-lt"/>
                          <a:ea typeface="+mn-ea"/>
                          <a:cs typeface="+mn-cs"/>
                        </a:rPr>
                        <a:t>الاسم</a:t>
                      </a:r>
                      <a:endParaRPr lang="en-US" sz="1700" b="1" dirty="0"/>
                    </a:p>
                  </a:txBody>
                  <a:tcPr marL="113395" marR="113395" marT="56698" marB="56698" anchor="ctr">
                    <a:solidFill>
                      <a:schemeClr val="accent4">
                        <a:lumMod val="40000"/>
                        <a:lumOff val="60000"/>
                      </a:schemeClr>
                    </a:solidFill>
                  </a:tcPr>
                </a:tc>
                <a:extLst>
                  <a:ext uri="{0D108BD9-81ED-4DB2-BD59-A6C34878D82A}">
                    <a16:rowId xmlns:a16="http://schemas.microsoft.com/office/drawing/2014/main" val="4158022578"/>
                  </a:ext>
                </a:extLst>
              </a:tr>
              <a:tr h="642572">
                <a:tc>
                  <a:txBody>
                    <a:bodyPr/>
                    <a:lstStyle/>
                    <a:p>
                      <a:pPr marL="0" marR="0" indent="-294640" algn="just" rtl="1">
                        <a:spcBef>
                          <a:spcPts val="0"/>
                        </a:spcBef>
                        <a:spcAft>
                          <a:spcPts val="0"/>
                        </a:spcAft>
                      </a:pPr>
                      <a:r>
                        <a:rPr lang="ar-SA" sz="1700" b="1" dirty="0">
                          <a:latin typeface="Arial" panose="020B0604020202020204" pitchFamily="34" charset="0"/>
                          <a:ea typeface="Times New Roman" panose="02020603050405020304" pitchFamily="18" charset="0"/>
                        </a:rPr>
                        <a:t>مدير مكتب إدارة وتسويق التكنولوجيا </a:t>
                      </a:r>
                      <a:r>
                        <a:rPr lang="en-US" sz="1700" b="1" dirty="0">
                          <a:latin typeface="Arial" panose="020B0604020202020204" pitchFamily="34" charset="0"/>
                          <a:ea typeface="Times New Roman" panose="02020603050405020304" pitchFamily="18" charset="0"/>
                          <a:cs typeface="Arial" panose="020B0604020202020204" pitchFamily="34" charset="0"/>
                        </a:rPr>
                        <a:t>(TMCO)</a:t>
                      </a:r>
                      <a:endParaRPr lang="en-US" sz="1700" b="1" dirty="0">
                        <a:latin typeface="Arial" panose="020B0604020202020204" pitchFamily="34" charset="0"/>
                        <a:ea typeface="Times New Roman" panose="02020603050405020304" pitchFamily="18" charset="0"/>
                        <a:cs typeface="Traditional Arabic" panose="02020603050405020304" pitchFamily="18" charset="-78"/>
                      </a:endParaRPr>
                    </a:p>
                    <a:p>
                      <a:pPr marL="0" marR="0" indent="-294640" algn="just" rtl="1">
                        <a:spcBef>
                          <a:spcPts val="0"/>
                        </a:spcBef>
                        <a:spcAft>
                          <a:spcPts val="0"/>
                        </a:spcAft>
                      </a:pPr>
                      <a:r>
                        <a:rPr lang="ar-EG" sz="1700" b="1" dirty="0">
                          <a:latin typeface="Arial" panose="020B0604020202020204" pitchFamily="34" charset="0"/>
                          <a:ea typeface="Times New Roman" panose="02020603050405020304" pitchFamily="18" charset="0"/>
                        </a:rPr>
                        <a:t>أستاذ دكتور </a:t>
                      </a:r>
                      <a:r>
                        <a:rPr lang="ar-SA" sz="1700" b="1" dirty="0">
                          <a:latin typeface="Arial" panose="020B0604020202020204" pitchFamily="34" charset="0"/>
                          <a:ea typeface="Times New Roman" panose="02020603050405020304" pitchFamily="18" charset="0"/>
                        </a:rPr>
                        <a:t>رئيس بحوث - معهد بحوث وقاية النباتات – مركز البحوث الزراعية</a:t>
                      </a:r>
                      <a:endParaRPr lang="en-US" sz="1700" b="1" dirty="0">
                        <a:latin typeface="Arial" panose="020B0604020202020204" pitchFamily="34" charset="0"/>
                        <a:ea typeface="Times New Roman" panose="02020603050405020304" pitchFamily="18" charset="0"/>
                        <a:cs typeface="Traditional Arabic" panose="02020603050405020304" pitchFamily="18" charset="-78"/>
                      </a:endParaRPr>
                    </a:p>
                  </a:txBody>
                  <a:tcPr marL="113395" marR="113395" marT="56698" marB="56698"/>
                </a:tc>
                <a:tc>
                  <a:txBody>
                    <a:bodyPr/>
                    <a:lstStyle/>
                    <a:p>
                      <a:pPr algn="r" rtl="1"/>
                      <a:r>
                        <a:rPr kumimoji="0" lang="ar-EG" sz="1700" b="1" i="0" u="none" strike="noStrike" kern="1200" cap="none" spc="0" normalizeH="0" baseline="0" noProof="0" dirty="0">
                          <a:ln>
                            <a:noFill/>
                          </a:ln>
                          <a:solidFill>
                            <a:sysClr val="windowText" lastClr="000000"/>
                          </a:solidFill>
                          <a:effectLst/>
                          <a:uLnTx/>
                          <a:uFillTx/>
                          <a:latin typeface="+mn-lt"/>
                          <a:ea typeface="+mn-ea"/>
                          <a:cs typeface="+mn-cs"/>
                        </a:rPr>
                        <a:t>الوظيفة</a:t>
                      </a:r>
                      <a:endParaRPr lang="en-US" sz="1700" b="1" dirty="0"/>
                    </a:p>
                  </a:txBody>
                  <a:tcPr marL="113395" marR="113395" marT="56698" marB="56698" anchor="ctr"/>
                </a:tc>
                <a:extLst>
                  <a:ext uri="{0D108BD9-81ED-4DB2-BD59-A6C34878D82A}">
                    <a16:rowId xmlns:a16="http://schemas.microsoft.com/office/drawing/2014/main" val="2329212307"/>
                  </a:ext>
                </a:extLst>
              </a:tr>
              <a:tr h="1700927">
                <a:tc>
                  <a:txBody>
                    <a:bodyPr/>
                    <a:lstStyle/>
                    <a:p>
                      <a:pPr marL="0" lvl="0" indent="-342900" algn="just" rtl="1">
                        <a:buFont typeface="Wingdings" panose="05000000000000000000" pitchFamily="2" charset="2"/>
                        <a:buChar char="Ø"/>
                      </a:pPr>
                      <a:r>
                        <a:rPr lang="ar-EG" sz="1700" b="1" kern="1200" dirty="0">
                          <a:solidFill>
                            <a:schemeClr val="dk1"/>
                          </a:solidFill>
                          <a:latin typeface="Arial" panose="020B0604020202020204" pitchFamily="34" charset="0"/>
                          <a:ea typeface="+mn-ea"/>
                          <a:cs typeface="+mn-cs"/>
                        </a:rPr>
                        <a:t>استشاري المكافحة البيولوجية والمكافحة المتكاملة للآفات الحشرية التي تصيب محاصيل الخضر والفاكهة. </a:t>
                      </a:r>
                      <a:endParaRPr lang="en-US" sz="1700" b="1" kern="1200" dirty="0">
                        <a:solidFill>
                          <a:schemeClr val="dk1"/>
                        </a:solidFill>
                        <a:latin typeface="Arial" panose="020B0604020202020204" pitchFamily="34" charset="0"/>
                        <a:ea typeface="+mn-ea"/>
                        <a:cs typeface="+mn-cs"/>
                      </a:endParaRPr>
                    </a:p>
                    <a:p>
                      <a:pPr marL="0" lvl="0" indent="-342900" algn="just" rtl="1">
                        <a:buFont typeface="Wingdings" panose="05000000000000000000" pitchFamily="2" charset="2"/>
                        <a:buChar char="Ø"/>
                      </a:pPr>
                      <a:r>
                        <a:rPr lang="ar-EG" sz="1700" b="1" kern="1200" dirty="0">
                          <a:solidFill>
                            <a:schemeClr val="dk1"/>
                          </a:solidFill>
                          <a:latin typeface="Arial" panose="020B0604020202020204" pitchFamily="34" charset="0"/>
                          <a:ea typeface="+mn-ea"/>
                          <a:cs typeface="+mn-cs"/>
                        </a:rPr>
                        <a:t>استشاري إدارة المشروعات الصغيرة والمتوسطة وحاضنات الاعمال.  </a:t>
                      </a:r>
                      <a:endParaRPr lang="en-US" sz="1700" b="1" kern="1200" dirty="0">
                        <a:solidFill>
                          <a:schemeClr val="dk1"/>
                        </a:solidFill>
                        <a:latin typeface="Arial" panose="020B0604020202020204" pitchFamily="34" charset="0"/>
                        <a:ea typeface="+mn-ea"/>
                        <a:cs typeface="+mn-cs"/>
                      </a:endParaRPr>
                    </a:p>
                    <a:p>
                      <a:pPr marL="0" lvl="0" indent="-342900" algn="just" rtl="1">
                        <a:buFont typeface="Wingdings" panose="05000000000000000000" pitchFamily="2" charset="2"/>
                        <a:buChar char="Ø"/>
                      </a:pPr>
                      <a:r>
                        <a:rPr lang="ar-EG" sz="1700" b="1" kern="1200" dirty="0">
                          <a:solidFill>
                            <a:schemeClr val="dk1"/>
                          </a:solidFill>
                          <a:latin typeface="Arial" panose="020B0604020202020204" pitchFamily="34" charset="0"/>
                          <a:ea typeface="+mn-ea"/>
                          <a:cs typeface="+mn-cs"/>
                        </a:rPr>
                        <a:t>إدارة مشروعات الزراعة الدقيقة والبازغة.</a:t>
                      </a:r>
                      <a:endParaRPr lang="en-US" sz="1700" b="1" kern="1200" dirty="0">
                        <a:solidFill>
                          <a:schemeClr val="dk1"/>
                        </a:solidFill>
                        <a:latin typeface="Arial" panose="020B0604020202020204" pitchFamily="34" charset="0"/>
                        <a:ea typeface="+mn-ea"/>
                        <a:cs typeface="+mn-cs"/>
                      </a:endParaRPr>
                    </a:p>
                    <a:p>
                      <a:pPr marL="0" lvl="0" indent="-342900" algn="just" rtl="1">
                        <a:buFont typeface="Wingdings" panose="05000000000000000000" pitchFamily="2" charset="2"/>
                        <a:buChar char="Ø"/>
                      </a:pPr>
                      <a:r>
                        <a:rPr lang="ar-EG" sz="1700" b="1" kern="1200" dirty="0">
                          <a:solidFill>
                            <a:schemeClr val="dk1"/>
                          </a:solidFill>
                          <a:latin typeface="Arial" panose="020B0604020202020204" pitchFamily="34" charset="0"/>
                          <a:ea typeface="+mn-ea"/>
                          <a:cs typeface="+mn-cs"/>
                        </a:rPr>
                        <a:t>خبير المكافحة الحيوية والمكافحة المتكاملة للآفات الزراعية. </a:t>
                      </a:r>
                      <a:endParaRPr lang="en-US" sz="1700" b="1" kern="1200" dirty="0">
                        <a:solidFill>
                          <a:schemeClr val="dk1"/>
                        </a:solidFill>
                        <a:latin typeface="Arial" panose="020B0604020202020204" pitchFamily="34" charset="0"/>
                        <a:ea typeface="+mn-ea"/>
                        <a:cs typeface="+mn-cs"/>
                      </a:endParaRPr>
                    </a:p>
                    <a:p>
                      <a:pPr marL="0" lvl="0" indent="-342900" algn="just" rtl="1">
                        <a:buFont typeface="Wingdings" panose="05000000000000000000" pitchFamily="2" charset="2"/>
                        <a:buChar char="Ø"/>
                      </a:pPr>
                      <a:r>
                        <a:rPr lang="ar-EG" sz="1700" b="1" kern="1200" dirty="0">
                          <a:solidFill>
                            <a:schemeClr val="dk1"/>
                          </a:solidFill>
                          <a:latin typeface="Arial" panose="020B0604020202020204" pitchFamily="34" charset="0"/>
                          <a:ea typeface="+mn-ea"/>
                          <a:cs typeface="+mn-cs"/>
                        </a:rPr>
                        <a:t>التخطيط الاستراتيجي وإدارة مشروعات البحث العلمي والتقنيات الاستراتيجية. </a:t>
                      </a:r>
                      <a:endParaRPr lang="en-US" sz="1700" b="1" kern="1200" dirty="0">
                        <a:solidFill>
                          <a:schemeClr val="dk1"/>
                        </a:solidFill>
                        <a:latin typeface="Arial" panose="020B0604020202020204" pitchFamily="34" charset="0"/>
                        <a:ea typeface="+mn-ea"/>
                        <a:cs typeface="+mn-cs"/>
                      </a:endParaRPr>
                    </a:p>
                    <a:p>
                      <a:pPr marL="0" lvl="0" indent="-342900" algn="just" rtl="1">
                        <a:buFont typeface="Wingdings" panose="05000000000000000000" pitchFamily="2" charset="2"/>
                        <a:buChar char="Ø"/>
                      </a:pPr>
                      <a:r>
                        <a:rPr lang="ar-EG" sz="1700" b="1" kern="1200" dirty="0">
                          <a:solidFill>
                            <a:schemeClr val="dk1"/>
                          </a:solidFill>
                          <a:latin typeface="Arial" panose="020B0604020202020204" pitchFamily="34" charset="0"/>
                          <a:ea typeface="+mn-ea"/>
                          <a:cs typeface="+mn-cs"/>
                        </a:rPr>
                        <a:t>تدريب أعضاء هيئة التدريس بجامعة الملك عبدالعزيز على كتابة المقترحات البحثية الناجحة والحصول على مصادر التمويل من الجهات المختلفة.  </a:t>
                      </a:r>
                      <a:endParaRPr lang="en-US" sz="1700" b="1" kern="1200" dirty="0">
                        <a:solidFill>
                          <a:schemeClr val="dk1"/>
                        </a:solidFill>
                        <a:latin typeface="Arial" panose="020B0604020202020204" pitchFamily="34" charset="0"/>
                        <a:ea typeface="+mn-ea"/>
                        <a:cs typeface="+mn-cs"/>
                      </a:endParaRPr>
                    </a:p>
                  </a:txBody>
                  <a:tcPr marL="113395" marR="113395" marT="56698" marB="56698">
                    <a:solidFill>
                      <a:schemeClr val="accent4">
                        <a:lumMod val="40000"/>
                        <a:lumOff val="60000"/>
                      </a:schemeClr>
                    </a:solidFill>
                  </a:tcPr>
                </a:tc>
                <a:tc>
                  <a:txBody>
                    <a:bodyPr/>
                    <a:lstStyle/>
                    <a:p>
                      <a:pPr algn="r" rtl="1"/>
                      <a:r>
                        <a:rPr kumimoji="0" lang="ar-EG" sz="2000" b="1" i="0" u="none" strike="noStrike" kern="1200" cap="none" spc="0" normalizeH="0" baseline="0" noProof="0" dirty="0">
                          <a:ln>
                            <a:noFill/>
                          </a:ln>
                          <a:solidFill>
                            <a:sysClr val="windowText" lastClr="000000"/>
                          </a:solidFill>
                          <a:effectLst/>
                          <a:uLnTx/>
                          <a:uFillTx/>
                          <a:latin typeface="+mn-lt"/>
                          <a:ea typeface="+mn-ea"/>
                          <a:cs typeface="+mn-cs"/>
                        </a:rPr>
                        <a:t>الخلفية العلمية</a:t>
                      </a:r>
                      <a:endParaRPr lang="en-US" sz="2000" b="1" dirty="0"/>
                    </a:p>
                  </a:txBody>
                  <a:tcPr marL="113395" marR="113395" marT="56698" marB="56698" anchor="ctr">
                    <a:solidFill>
                      <a:schemeClr val="accent4">
                        <a:lumMod val="40000"/>
                        <a:lumOff val="60000"/>
                      </a:schemeClr>
                    </a:solidFill>
                  </a:tcPr>
                </a:tc>
                <a:extLst>
                  <a:ext uri="{0D108BD9-81ED-4DB2-BD59-A6C34878D82A}">
                    <a16:rowId xmlns:a16="http://schemas.microsoft.com/office/drawing/2014/main" val="549810722"/>
                  </a:ext>
                </a:extLst>
              </a:tr>
              <a:tr h="3798737">
                <a:tc>
                  <a:txBody>
                    <a:bodyPr/>
                    <a:lstStyle/>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رئيس بحوث بقسم بحوث آفات الخضر والنباتات الطبية والعطرية – معهد بحوث وقاية النباتات – مركز البحوث الزراعية (منذ 2015).</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مدير مكتب إدارة وتسويق التكنولوجيا – مركز البحوث الزراعية (منذ 2019).</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الباحث الرئيسي لمشروع "العيادة الزراعية الذكية – منصة المزارع المصري للمستقبل"، بالشراكة مع جامعة النيل،</a:t>
                      </a:r>
                      <a:r>
                        <a:rPr lang="en-US" sz="1600" b="1" kern="1200" dirty="0">
                          <a:solidFill>
                            <a:schemeClr val="dk1"/>
                          </a:solidFill>
                          <a:effectLst/>
                          <a:latin typeface="+mn-lt"/>
                          <a:ea typeface="+mn-ea"/>
                          <a:cs typeface="+mn-cs"/>
                        </a:rPr>
                        <a:t> </a:t>
                      </a:r>
                      <a:r>
                        <a:rPr lang="ar-EG" sz="1600" b="1" kern="1200" dirty="0">
                          <a:solidFill>
                            <a:schemeClr val="dk1"/>
                          </a:solidFill>
                          <a:effectLst/>
                          <a:latin typeface="+mn-lt"/>
                          <a:ea typeface="+mn-ea"/>
                          <a:cs typeface="+mn-cs"/>
                        </a:rPr>
                        <a:t>(منذ 2020).</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نائب رئيس لجنة المتابعة للتقييم الحيوي للمبيدات بلجنة مبيدات الآفات بوزارة الزراعة المصرية (منذ 2019)..</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استشاري المكافحة المتكاملة بمشروع تعزيز الأعمال الزراعية بالريف المصري "</a:t>
                      </a:r>
                      <a:r>
                        <a:rPr lang="ar-EG" sz="1600" b="1" kern="1200" dirty="0" err="1">
                          <a:solidFill>
                            <a:schemeClr val="dk1"/>
                          </a:solidFill>
                          <a:effectLst/>
                          <a:latin typeface="+mn-lt"/>
                          <a:ea typeface="+mn-ea"/>
                          <a:cs typeface="+mn-cs"/>
                        </a:rPr>
                        <a:t>إيراس</a:t>
                      </a:r>
                      <a:r>
                        <a:rPr lang="ar-EG" sz="1600" b="1" kern="1200" dirty="0">
                          <a:solidFill>
                            <a:schemeClr val="dk1"/>
                          </a:solidFill>
                          <a:effectLst/>
                          <a:latin typeface="+mn-lt"/>
                          <a:ea typeface="+mn-ea"/>
                          <a:cs typeface="+mn-cs"/>
                        </a:rPr>
                        <a:t>"، والممول من الوكالة الأمريكية للتنمية الدولية (2019 - 2020).</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 المستشار الوطني للفاو ببرنامج البحوث الزراعية من اجل التنمية (</a:t>
                      </a:r>
                      <a:r>
                        <a:rPr lang="en-US" sz="1600" b="1" kern="1200" dirty="0">
                          <a:solidFill>
                            <a:schemeClr val="dk1"/>
                          </a:solidFill>
                          <a:effectLst/>
                          <a:latin typeface="+mn-lt"/>
                          <a:ea typeface="+mn-ea"/>
                          <a:cs typeface="+mn-cs"/>
                        </a:rPr>
                        <a:t>AR4D</a:t>
                      </a:r>
                      <a:r>
                        <a:rPr lang="ar-EG" sz="1600" b="1" kern="1200" dirty="0">
                          <a:solidFill>
                            <a:schemeClr val="dk1"/>
                          </a:solidFill>
                          <a:effectLst/>
                          <a:latin typeface="+mn-lt"/>
                          <a:ea typeface="+mn-ea"/>
                          <a:cs typeface="+mn-cs"/>
                        </a:rPr>
                        <a:t>) بمراكز البحوث الزراعية الوطنية (</a:t>
                      </a:r>
                      <a:r>
                        <a:rPr lang="en-US" sz="1600" b="1" kern="1200" dirty="0">
                          <a:solidFill>
                            <a:schemeClr val="dk1"/>
                          </a:solidFill>
                          <a:effectLst/>
                          <a:latin typeface="+mn-lt"/>
                          <a:ea typeface="+mn-ea"/>
                          <a:cs typeface="+mn-cs"/>
                        </a:rPr>
                        <a:t>NARS</a:t>
                      </a:r>
                      <a:r>
                        <a:rPr lang="ar-EG" sz="1600" b="1" kern="1200" dirty="0">
                          <a:solidFill>
                            <a:schemeClr val="dk1"/>
                          </a:solidFill>
                          <a:effectLst/>
                          <a:latin typeface="+mn-lt"/>
                          <a:ea typeface="+mn-ea"/>
                          <a:cs typeface="+mn-cs"/>
                        </a:rPr>
                        <a:t>) (2021).</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مستشار الفاو ووزارة التضامن الاجتماعي كمحاضر لبرنامج إدارة المشاريع الصغيرة والمتوسطة ببرنامج فرصة (2022). </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المدير التنفيذي لحاضنة الأعمال الزراعية بمركز البحوث الزراعية (</a:t>
                      </a:r>
                      <a:r>
                        <a:rPr lang="ar-EG" sz="1600" b="1" kern="1200" dirty="0" err="1">
                          <a:solidFill>
                            <a:schemeClr val="dk1"/>
                          </a:solidFill>
                          <a:effectLst/>
                          <a:latin typeface="+mn-lt"/>
                          <a:ea typeface="+mn-ea"/>
                          <a:cs typeface="+mn-cs"/>
                        </a:rPr>
                        <a:t>إنطلاق</a:t>
                      </a:r>
                      <a:r>
                        <a:rPr lang="ar-EG" sz="1600" b="1" kern="1200" dirty="0">
                          <a:solidFill>
                            <a:schemeClr val="dk1"/>
                          </a:solidFill>
                          <a:effectLst/>
                          <a:latin typeface="+mn-lt"/>
                          <a:ea typeface="+mn-ea"/>
                          <a:cs typeface="+mn-cs"/>
                        </a:rPr>
                        <a:t> أرك كابي) (2022).</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مستشار عمادة البحث العلمي ووكيل الجامعة للدراسات العليا والبحث العلمي بجامعة الملك عبد العزيز بجدة – السعودية من 2009 – 2018.</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المشرف على وحدة العلوم والتقنية والابتكار، بجامعة الملك عبد العزيز بجدة – السعودية من 2011 – 2018.</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عضو لجنة تحكيم واختيار مراكز التميز البحثي بجامعة الملك عبد العزيز بجدة – السعودية – من 2013 – 2015. </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عضو وأمين اللجنة الاستشارية العليا واللجنة العلمية لمشاريع الخطة الوطنية للعلوم والتقنية والابتكار خلال الفترة من 2012 – 2018.</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 خبير في مجال إدارة المشروعات البحثية والتخطيط الاستراتيجي وتحكيم وإدارة المشاريع الاستراتيجية، وخبير في مجال أبحاث العلوم والتقنية والابتكار وتنفيذ النماذج الأولية.</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باحث رئيس لعدد 14 مشروع بحثي وباحث مشارك لأكثر من 17 مشروع بحثي.</a:t>
                      </a:r>
                      <a:endParaRPr lang="en-US" sz="1600" kern="1200" dirty="0">
                        <a:solidFill>
                          <a:schemeClr val="dk1"/>
                        </a:solidFill>
                        <a:effectLst/>
                        <a:latin typeface="+mn-lt"/>
                        <a:ea typeface="+mn-ea"/>
                        <a:cs typeface="+mn-cs"/>
                      </a:endParaRPr>
                    </a:p>
                    <a:p>
                      <a:pPr marL="285750" indent="-285750" algn="just" rtl="1">
                        <a:buFont typeface="Wingdings" panose="05000000000000000000" pitchFamily="2" charset="2"/>
                        <a:buChar char="v"/>
                      </a:pPr>
                      <a:r>
                        <a:rPr lang="ar-EG" sz="1600" b="1" kern="1200" dirty="0">
                          <a:solidFill>
                            <a:schemeClr val="dk1"/>
                          </a:solidFill>
                          <a:effectLst/>
                          <a:latin typeface="+mn-lt"/>
                          <a:ea typeface="+mn-ea"/>
                          <a:cs typeface="+mn-cs"/>
                        </a:rPr>
                        <a:t>نشر 42 بحث علمي متخصص في مجلات علميه محلية وإقليمية وعالمية مصنفة، وتأليف 2 كتاب باللغة الإنجليزية، وتأليف 3 كتب باللغة العربية.</a:t>
                      </a:r>
                      <a:endParaRPr lang="en-US" sz="1600" kern="1200" dirty="0">
                        <a:solidFill>
                          <a:schemeClr val="dk1"/>
                        </a:solidFill>
                        <a:effectLst/>
                        <a:latin typeface="+mn-lt"/>
                        <a:ea typeface="+mn-ea"/>
                        <a:cs typeface="+mn-cs"/>
                      </a:endParaRPr>
                    </a:p>
                  </a:txBody>
                  <a:tcPr marL="113395" marR="113395" marT="56698" marB="56698">
                    <a:solidFill>
                      <a:schemeClr val="accent4">
                        <a:lumMod val="40000"/>
                        <a:lumOff val="60000"/>
                      </a:schemeClr>
                    </a:solidFill>
                  </a:tcPr>
                </a:tc>
                <a:tc>
                  <a:txBody>
                    <a:bodyPr/>
                    <a:lstStyle/>
                    <a:p>
                      <a:pPr algn="r" rtl="1"/>
                      <a:r>
                        <a:rPr kumimoji="0" lang="ar-EG" sz="1700" b="1" i="0" u="none" strike="noStrike" kern="1200" cap="none" spc="0" normalizeH="0" baseline="0" noProof="0" dirty="0">
                          <a:ln>
                            <a:noFill/>
                          </a:ln>
                          <a:solidFill>
                            <a:sysClr val="windowText" lastClr="000000"/>
                          </a:solidFill>
                          <a:effectLst/>
                          <a:uLnTx/>
                          <a:uFillTx/>
                          <a:latin typeface="+mn-lt"/>
                          <a:ea typeface="+mn-ea"/>
                          <a:cs typeface="+mn-cs"/>
                        </a:rPr>
                        <a:t>الخبرات</a:t>
                      </a:r>
                      <a:endParaRPr lang="en-US" sz="1700" b="1" dirty="0"/>
                    </a:p>
                  </a:txBody>
                  <a:tcPr marL="113395" marR="113395" marT="56698" marB="56698" anchor="ctr">
                    <a:solidFill>
                      <a:schemeClr val="accent4">
                        <a:lumMod val="40000"/>
                        <a:lumOff val="60000"/>
                      </a:schemeClr>
                    </a:solidFill>
                  </a:tcPr>
                </a:tc>
                <a:extLst>
                  <a:ext uri="{0D108BD9-81ED-4DB2-BD59-A6C34878D82A}">
                    <a16:rowId xmlns:a16="http://schemas.microsoft.com/office/drawing/2014/main" val="2551533595"/>
                  </a:ext>
                </a:extLst>
              </a:tr>
            </a:tbl>
          </a:graphicData>
        </a:graphic>
      </p:graphicFrame>
      <p:sp>
        <p:nvSpPr>
          <p:cNvPr id="10" name="Rectangle 9">
            <a:extLst>
              <a:ext uri="{FF2B5EF4-FFF2-40B4-BE49-F238E27FC236}">
                <a16:creationId xmlns:a16="http://schemas.microsoft.com/office/drawing/2014/main" id="{393D1820-F8FC-44F2-8EFE-456A6FF849AA}"/>
              </a:ext>
            </a:extLst>
          </p:cNvPr>
          <p:cNvSpPr/>
          <p:nvPr/>
        </p:nvSpPr>
        <p:spPr>
          <a:xfrm>
            <a:off x="5608863" y="1770021"/>
            <a:ext cx="3473244" cy="696001"/>
          </a:xfrm>
          <a:prstGeom prst="rect">
            <a:avLst/>
          </a:prstGeom>
          <a:solidFill>
            <a:srgbClr val="18482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566974" rtl="1"/>
            <a:r>
              <a:rPr lang="ar-EG" sz="3779" b="1" dirty="0">
                <a:solidFill>
                  <a:schemeClr val="bg1"/>
                </a:solidFill>
                <a:latin typeface="Times New Roman" panose="02020603050405020304" pitchFamily="18" charset="0"/>
                <a:cs typeface="Calibri" panose="020F0502020204030204" pitchFamily="34" charset="0"/>
              </a:rPr>
              <a:t>عن المشروع وفكرته</a:t>
            </a:r>
            <a:endParaRPr lang="en-US" sz="3779" b="1" dirty="0">
              <a:solidFill>
                <a:schemeClr val="bg1"/>
              </a:solidFill>
              <a:latin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1531B31-B4AA-4656-A828-99F33EC3BE21}"/>
              </a:ext>
            </a:extLst>
          </p:cNvPr>
          <p:cNvGraphicFramePr>
            <a:graphicFrameLocks noGrp="1"/>
          </p:cNvGraphicFramePr>
          <p:nvPr>
            <p:extLst>
              <p:ext uri="{D42A27DB-BD31-4B8C-83A1-F6EECF244321}">
                <p14:modId xmlns:p14="http://schemas.microsoft.com/office/powerpoint/2010/main" val="1451623562"/>
              </p:ext>
            </p:extLst>
          </p:nvPr>
        </p:nvGraphicFramePr>
        <p:xfrm>
          <a:off x="0" y="2616592"/>
          <a:ext cx="15119350" cy="6841192"/>
        </p:xfrm>
        <a:graphic>
          <a:graphicData uri="http://schemas.openxmlformats.org/drawingml/2006/table">
            <a:tbl>
              <a:tblPr firstRow="1" bandRow="1">
                <a:tableStyleId>{5C22544A-7EE6-4342-B048-85BDC9FD1C3A}</a:tableStyleId>
              </a:tblPr>
              <a:tblGrid>
                <a:gridCol w="12712853">
                  <a:extLst>
                    <a:ext uri="{9D8B030D-6E8A-4147-A177-3AD203B41FA5}">
                      <a16:colId xmlns:a16="http://schemas.microsoft.com/office/drawing/2014/main" val="3738313569"/>
                    </a:ext>
                  </a:extLst>
                </a:gridCol>
                <a:gridCol w="2406497">
                  <a:extLst>
                    <a:ext uri="{9D8B030D-6E8A-4147-A177-3AD203B41FA5}">
                      <a16:colId xmlns:a16="http://schemas.microsoft.com/office/drawing/2014/main" val="2144778375"/>
                    </a:ext>
                  </a:extLst>
                </a:gridCol>
              </a:tblGrid>
              <a:tr h="689270">
                <a:tc gridSpan="2">
                  <a:txBody>
                    <a:bodyPr/>
                    <a:lstStyle/>
                    <a:p>
                      <a:pPr algn="ctr" rtl="1"/>
                      <a:r>
                        <a:rPr lang="ar-EG" sz="3800" b="1" kern="1200" noProof="0" dirty="0">
                          <a:solidFill>
                            <a:schemeClr val="bg1"/>
                          </a:solidFill>
                          <a:latin typeface="Times New Roman" panose="02020603050405020304" pitchFamily="18" charset="0"/>
                          <a:ea typeface="+mn-ea"/>
                          <a:cs typeface="Calibri" panose="020F0502020204030204" pitchFamily="34" charset="0"/>
                        </a:rPr>
                        <a:t>عن المشروع </a:t>
                      </a:r>
                      <a:endParaRPr lang="en-US" sz="3800" b="1" kern="1200" dirty="0">
                        <a:solidFill>
                          <a:schemeClr val="bg1"/>
                        </a:solidFill>
                        <a:latin typeface="Times New Roman" panose="02020603050405020304" pitchFamily="18" charset="0"/>
                        <a:ea typeface="+mn-ea"/>
                        <a:cs typeface="Calibri" panose="020F0502020204030204" pitchFamily="34" charset="0"/>
                      </a:endParaRPr>
                    </a:p>
                  </a:txBody>
                  <a:tcPr marL="113395" marR="113395" marT="56698" marB="56698">
                    <a:solidFill>
                      <a:srgbClr val="00B0F0"/>
                    </a:solidFill>
                  </a:tcPr>
                </a:tc>
                <a:tc hMerge="1">
                  <a:txBody>
                    <a:bodyPr/>
                    <a:lstStyle/>
                    <a:p>
                      <a:endParaRPr lang="en-US" dirty="0"/>
                    </a:p>
                  </a:txBody>
                  <a:tcPr>
                    <a:solidFill>
                      <a:srgbClr val="00B0F0"/>
                    </a:solidFill>
                  </a:tcPr>
                </a:tc>
                <a:extLst>
                  <a:ext uri="{0D108BD9-81ED-4DB2-BD59-A6C34878D82A}">
                    <a16:rowId xmlns:a16="http://schemas.microsoft.com/office/drawing/2014/main" val="2259890085"/>
                  </a:ext>
                </a:extLst>
              </a:tr>
              <a:tr h="56697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3000" b="1" dirty="0">
                          <a:solidFill>
                            <a:schemeClr val="tx1"/>
                          </a:solidFill>
                          <a:latin typeface="Times New Roman" panose="02020603050405020304" pitchFamily="18" charset="0"/>
                          <a:cs typeface="Calibri" panose="020F0502020204030204" pitchFamily="34" charset="0"/>
                        </a:rPr>
                        <a:t>العيادة الزراعية الذكية - منصة المزارع المصري الالكترونية للمستقبل</a:t>
                      </a:r>
                      <a:endParaRPr lang="en-US" sz="3000" b="1" dirty="0">
                        <a:solidFill>
                          <a:schemeClr val="tx1"/>
                        </a:solidFill>
                        <a:latin typeface="Times New Roman" panose="02020603050405020304" pitchFamily="18" charset="0"/>
                        <a:cs typeface="Calibri" panose="020F0502020204030204" pitchFamily="34" charset="0"/>
                      </a:endParaRPr>
                    </a:p>
                  </a:txBody>
                  <a:tcPr marL="113395" marR="113395" marT="56698" marB="56698">
                    <a:solidFill>
                      <a:schemeClr val="accent4">
                        <a:lumMod val="20000"/>
                        <a:lumOff val="80000"/>
                      </a:schemeClr>
                    </a:solidFill>
                  </a:tcPr>
                </a:tc>
                <a:tc>
                  <a:txBody>
                    <a:bodyPr/>
                    <a:lstStyle/>
                    <a:p>
                      <a:pPr algn="r" rtl="1"/>
                      <a:r>
                        <a:rPr kumimoji="0" lang="ar-EG" sz="3000" b="1" i="0" u="none" strike="noStrike" kern="1200" cap="none" spc="0" normalizeH="0" baseline="0" noProof="0" dirty="0">
                          <a:ln>
                            <a:noFill/>
                          </a:ln>
                          <a:solidFill>
                            <a:sysClr val="windowText" lastClr="000000"/>
                          </a:solidFill>
                          <a:effectLst/>
                          <a:uLnTx/>
                          <a:uFillTx/>
                          <a:latin typeface="+mn-lt"/>
                          <a:ea typeface="+mn-ea"/>
                          <a:cs typeface="+mn-cs"/>
                        </a:rPr>
                        <a:t>اسم المشروع</a:t>
                      </a:r>
                      <a:endParaRPr lang="en-US" sz="3000" b="1" dirty="0"/>
                    </a:p>
                  </a:txBody>
                  <a:tcPr marL="113395" marR="113395" marT="56698" marB="56698">
                    <a:solidFill>
                      <a:schemeClr val="accent4">
                        <a:lumMod val="20000"/>
                        <a:lumOff val="80000"/>
                      </a:schemeClr>
                    </a:solidFill>
                  </a:tcPr>
                </a:tc>
                <a:extLst>
                  <a:ext uri="{0D108BD9-81ED-4DB2-BD59-A6C34878D82A}">
                    <a16:rowId xmlns:a16="http://schemas.microsoft.com/office/drawing/2014/main" val="354087884"/>
                  </a:ext>
                </a:extLst>
              </a:tr>
              <a:tr h="1474137">
                <a:tc>
                  <a:txBody>
                    <a:bodyPr/>
                    <a:lstStyle/>
                    <a:p>
                      <a:pPr marL="0" marR="0" lvl="0" indent="0" algn="just" defTabSz="914400" rtl="1" eaLnBrk="1" fontAlgn="auto" latinLnBrk="0" hangingPunct="1">
                        <a:lnSpc>
                          <a:spcPct val="100000"/>
                        </a:lnSpc>
                        <a:spcBef>
                          <a:spcPts val="0"/>
                        </a:spcBef>
                        <a:spcAft>
                          <a:spcPts val="0"/>
                        </a:spcAft>
                        <a:buClrTx/>
                        <a:buSzTx/>
                        <a:buFontTx/>
                        <a:buNone/>
                        <a:tabLst/>
                        <a:defRPr/>
                      </a:pPr>
                      <a:r>
                        <a:rPr lang="ar-SA" sz="3000" b="1" dirty="0">
                          <a:solidFill>
                            <a:schemeClr val="tx1"/>
                          </a:solidFill>
                          <a:latin typeface="Times New Roman" panose="02020603050405020304" pitchFamily="18" charset="0"/>
                          <a:ea typeface="Times New Roman" panose="02020603050405020304" pitchFamily="18" charset="0"/>
                          <a:cs typeface="Calibri" panose="020F0502020204030204" pitchFamily="34" charset="0"/>
                        </a:rPr>
                        <a:t>يهدف المشروع الى تطوير عيادة زراعة رقمية ذكية متكاملة</a:t>
                      </a:r>
                      <a:r>
                        <a:rPr lang="en-US" sz="3000" b="1" dirty="0">
                          <a:solidFill>
                            <a:schemeClr val="tx1"/>
                          </a:solidFill>
                          <a:latin typeface="Calibri" panose="020F0502020204030204" pitchFamily="34" charset="0"/>
                          <a:ea typeface="Times New Roman" panose="02020603050405020304" pitchFamily="18" charset="0"/>
                        </a:rPr>
                        <a:t> (SAC) </a:t>
                      </a:r>
                      <a:r>
                        <a:rPr lang="ar-SA" sz="3000" b="1" dirty="0">
                          <a:solidFill>
                            <a:schemeClr val="tx1"/>
                          </a:solidFill>
                          <a:latin typeface="Times New Roman" panose="02020603050405020304" pitchFamily="18" charset="0"/>
                          <a:ea typeface="Times New Roman" panose="02020603050405020304" pitchFamily="18" charset="0"/>
                          <a:cs typeface="Calibri" panose="020F0502020204030204" pitchFamily="34" charset="0"/>
                        </a:rPr>
                        <a:t>عن طريق الاستفادة من التطورات الحديثة في الذكاء الاصطناعي والتعلم العميق وتقنيات</a:t>
                      </a:r>
                      <a:r>
                        <a:rPr lang="ar-EG" sz="3000" b="1" dirty="0">
                          <a:solidFill>
                            <a:schemeClr val="tx1"/>
                          </a:solidFill>
                          <a:latin typeface="Times New Roman" panose="02020603050405020304" pitchFamily="18" charset="0"/>
                          <a:ea typeface="Times New Roman" panose="02020603050405020304" pitchFamily="18" charset="0"/>
                          <a:cs typeface="Calibri" panose="020F0502020204030204" pitchFamily="34" charset="0"/>
                        </a:rPr>
                        <a:t> معالجة</a:t>
                      </a:r>
                      <a:r>
                        <a:rPr lang="ar-SA" sz="3000" b="1" dirty="0">
                          <a:solidFill>
                            <a:schemeClr val="tx1"/>
                          </a:solidFill>
                          <a:latin typeface="Times New Roman" panose="02020603050405020304" pitchFamily="18" charset="0"/>
                          <a:ea typeface="Times New Roman" panose="02020603050405020304" pitchFamily="18" charset="0"/>
                          <a:cs typeface="Calibri" panose="020F0502020204030204" pitchFamily="34" charset="0"/>
                        </a:rPr>
                        <a:t> البيانات الضخمة بالإضافة إلى الاستفادة من الخدمات والأجهزة القائمة على الشبكة الخلوية وانتشارها. </a:t>
                      </a:r>
                      <a:endParaRPr lang="en-US" sz="3000" b="1" dirty="0">
                        <a:solidFill>
                          <a:schemeClr val="tx1"/>
                        </a:solidFill>
                        <a:latin typeface="Times New Roman" panose="02020603050405020304" pitchFamily="18" charset="0"/>
                        <a:ea typeface="Times New Roman" panose="02020603050405020304" pitchFamily="18" charset="0"/>
                      </a:endParaRPr>
                    </a:p>
                  </a:txBody>
                  <a:tcPr marL="113395" marR="113395" marT="56698" marB="56698"/>
                </a:tc>
                <a:tc>
                  <a:txBody>
                    <a:bodyPr/>
                    <a:lstStyle/>
                    <a:p>
                      <a:pPr algn="r" rtl="1"/>
                      <a:r>
                        <a:rPr kumimoji="0" lang="ar-EG" sz="3000" b="1" i="0" u="none" strike="noStrike" kern="1200" cap="none" spc="0" normalizeH="0" baseline="0" noProof="0" dirty="0">
                          <a:ln>
                            <a:noFill/>
                          </a:ln>
                          <a:solidFill>
                            <a:sysClr val="windowText" lastClr="000000"/>
                          </a:solidFill>
                          <a:effectLst/>
                          <a:uLnTx/>
                          <a:uFillTx/>
                          <a:latin typeface="+mn-lt"/>
                          <a:ea typeface="+mn-ea"/>
                          <a:cs typeface="+mn-cs"/>
                        </a:rPr>
                        <a:t>فكرة المشروع</a:t>
                      </a:r>
                      <a:endParaRPr lang="en-US" sz="3000" b="1" dirty="0"/>
                    </a:p>
                  </a:txBody>
                  <a:tcPr marL="113395" marR="113395" marT="56698" marB="56698"/>
                </a:tc>
                <a:extLst>
                  <a:ext uri="{0D108BD9-81ED-4DB2-BD59-A6C34878D82A}">
                    <a16:rowId xmlns:a16="http://schemas.microsoft.com/office/drawing/2014/main" val="2889966726"/>
                  </a:ext>
                </a:extLst>
              </a:tr>
              <a:tr h="147413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SA" sz="3000" b="1" dirty="0">
                          <a:latin typeface="Times New Roman" panose="02020603050405020304" pitchFamily="18" charset="0"/>
                          <a:cs typeface="Calibri" panose="020F0502020204030204" pitchFamily="34" charset="0"/>
                        </a:rPr>
                        <a:t>صغار المزارعين و مربي الحيوانات بشكل أساسي</a:t>
                      </a:r>
                      <a:r>
                        <a:rPr lang="ar-EG" sz="3000" b="1" dirty="0">
                          <a:latin typeface="Times New Roman" panose="02020603050405020304" pitchFamily="18" charset="0"/>
                          <a:cs typeface="Calibri" panose="020F0502020204030204" pitchFamily="34" charset="0"/>
                        </a:rPr>
                        <a:t>.</a:t>
                      </a:r>
                      <a:endParaRPr lang="ar-SA" sz="3000" b="1" dirty="0">
                        <a:latin typeface="Times New Roman" panose="02020603050405020304" pitchFamily="18" charset="0"/>
                        <a:cs typeface="Calibri" panose="020F050202020403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EG" sz="3000" b="1" dirty="0">
                          <a:latin typeface="Times New Roman" panose="02020603050405020304" pitchFamily="18" charset="0"/>
                          <a:cs typeface="Calibri" panose="020F0502020204030204" pitchFamily="34" charset="0"/>
                        </a:rPr>
                        <a:t>الهيئات الحكومية والبحثية.</a:t>
                      </a:r>
                    </a:p>
                    <a:p>
                      <a:pPr marL="0" marR="0" lvl="0" indent="0" algn="r" defTabSz="914400" rtl="1" eaLnBrk="1" fontAlgn="auto" latinLnBrk="0" hangingPunct="1">
                        <a:lnSpc>
                          <a:spcPct val="100000"/>
                        </a:lnSpc>
                        <a:spcBef>
                          <a:spcPts val="0"/>
                        </a:spcBef>
                        <a:spcAft>
                          <a:spcPts val="0"/>
                        </a:spcAft>
                        <a:buClrTx/>
                        <a:buSzTx/>
                        <a:buFontTx/>
                        <a:buNone/>
                        <a:tabLst/>
                        <a:defRPr/>
                      </a:pPr>
                      <a:r>
                        <a:rPr lang="ar-EG" sz="3000" b="1" dirty="0">
                          <a:latin typeface="Times New Roman" panose="02020603050405020304" pitchFamily="18" charset="0"/>
                          <a:cs typeface="Calibri" panose="020F0502020204030204" pitchFamily="34" charset="0"/>
                        </a:rPr>
                        <a:t>مصممو</a:t>
                      </a:r>
                      <a:r>
                        <a:rPr lang="ar-SA" sz="3000" b="1" dirty="0">
                          <a:latin typeface="Times New Roman" panose="02020603050405020304" pitchFamily="18" charset="0"/>
                          <a:cs typeface="Calibri" panose="020F0502020204030204" pitchFamily="34" charset="0"/>
                        </a:rPr>
                        <a:t> </a:t>
                      </a:r>
                      <a:r>
                        <a:rPr lang="ar-EG" sz="3000" b="1" dirty="0">
                          <a:latin typeface="Times New Roman" panose="02020603050405020304" pitchFamily="18" charset="0"/>
                          <a:cs typeface="Calibri" panose="020F0502020204030204" pitchFamily="34" charset="0"/>
                        </a:rPr>
                        <a:t>الحلول التكنو زراعية وشركات الاستثمار الزراعي.</a:t>
                      </a:r>
                    </a:p>
                  </a:txBody>
                  <a:tcPr marL="113395" marR="113395" marT="56698" marB="56698">
                    <a:solidFill>
                      <a:schemeClr val="accent4">
                        <a:lumMod val="20000"/>
                        <a:lumOff val="80000"/>
                      </a:schemeClr>
                    </a:solidFill>
                  </a:tcPr>
                </a:tc>
                <a:tc>
                  <a:txBody>
                    <a:bodyPr/>
                    <a:lstStyle/>
                    <a:p>
                      <a:pPr algn="r" rtl="1"/>
                      <a:r>
                        <a:rPr kumimoji="0" lang="ar-EG" sz="3000" b="1" i="0" u="none" strike="noStrike" kern="1200" cap="none" spc="0" normalizeH="0" baseline="0" noProof="0" dirty="0">
                          <a:ln>
                            <a:noFill/>
                          </a:ln>
                          <a:solidFill>
                            <a:sysClr val="windowText" lastClr="000000"/>
                          </a:solidFill>
                          <a:effectLst/>
                          <a:uLnTx/>
                          <a:uFillTx/>
                          <a:latin typeface="+mn-lt"/>
                          <a:ea typeface="+mn-ea"/>
                          <a:cs typeface="+mn-cs"/>
                        </a:rPr>
                        <a:t>الفئة المستفيدة من المشروع</a:t>
                      </a:r>
                      <a:endParaRPr lang="en-US" sz="3000" b="1" dirty="0"/>
                    </a:p>
                  </a:txBody>
                  <a:tcPr marL="113395" marR="113395" marT="56698" marB="56698">
                    <a:solidFill>
                      <a:schemeClr val="accent4">
                        <a:lumMod val="20000"/>
                        <a:lumOff val="80000"/>
                      </a:schemeClr>
                    </a:solidFill>
                  </a:tcPr>
                </a:tc>
                <a:extLst>
                  <a:ext uri="{0D108BD9-81ED-4DB2-BD59-A6C34878D82A}">
                    <a16:rowId xmlns:a16="http://schemas.microsoft.com/office/drawing/2014/main" val="2031920431"/>
                  </a:ext>
                </a:extLst>
              </a:tr>
              <a:tr h="2608088">
                <a:tc>
                  <a:txBody>
                    <a:bodyPr/>
                    <a:lstStyle/>
                    <a:p>
                      <a:pPr algn="just" rtl="1"/>
                      <a:r>
                        <a:rPr lang="ar-EG" sz="2700" b="1" dirty="0"/>
                        <a:t>يمتلك المشروع ميزة تنافسية كبيرة حيث انه يعتبر المشروع الأول من نوعه والذي يعتمد بدرجة كبيرة على تشخيص الأمراض الحشرية والحيوانية من خلال صورة العرض المرضي بالاعتماد علي معالجة البيانات الضحمة ومعالجة النصوص الكتابية وتحويلها الي محتوي صوتي والعكس، مما يتيح التشخيص والتوصية للمزارع للمشكلة التي تواجهه في خلال ثواني معدودة من خلال اظهار العرض علي الصورة مع نص مكتوب للتوصيات العلاجية المقدمة من خبراء متخصصين ومعتمدة من وزارة الزراعة، وتسجيل صوتي للمزارع ناهيك عن تواجد التوصية محفوظة علي منصة التطبيق ومتاحة علي هاتف المزارع للرجوع اليها في أي وقت.    </a:t>
                      </a:r>
                      <a:endParaRPr lang="en-US" sz="2700" b="1" dirty="0"/>
                    </a:p>
                  </a:txBody>
                  <a:tcPr marL="113395" marR="113395" marT="56698" marB="56698"/>
                </a:tc>
                <a:tc>
                  <a:txBody>
                    <a:bodyPr/>
                    <a:lstStyle/>
                    <a:p>
                      <a:pPr algn="r" rtl="1"/>
                      <a:r>
                        <a:rPr kumimoji="0" lang="ar-EG" sz="3000" b="1" i="0" u="none" strike="noStrike" kern="1200" cap="none" spc="0" normalizeH="0" baseline="0" noProof="0" dirty="0">
                          <a:ln>
                            <a:noFill/>
                          </a:ln>
                          <a:solidFill>
                            <a:sysClr val="windowText" lastClr="000000"/>
                          </a:solidFill>
                          <a:effectLst/>
                          <a:uLnTx/>
                          <a:uFillTx/>
                          <a:latin typeface="+mn-lt"/>
                          <a:ea typeface="+mn-ea"/>
                          <a:cs typeface="+mn-cs"/>
                        </a:rPr>
                        <a:t>الميزة التنافسية للمشروع</a:t>
                      </a:r>
                      <a:endParaRPr lang="en-US" sz="3000" b="1" dirty="0"/>
                    </a:p>
                  </a:txBody>
                  <a:tcPr marL="113395" marR="113395" marT="56698" marB="56698"/>
                </a:tc>
                <a:extLst>
                  <a:ext uri="{0D108BD9-81ED-4DB2-BD59-A6C34878D82A}">
                    <a16:rowId xmlns:a16="http://schemas.microsoft.com/office/drawing/2014/main" val="237641121"/>
                  </a:ext>
                </a:extLst>
              </a:tr>
            </a:tbl>
          </a:graphicData>
        </a:graphic>
      </p:graphicFrame>
    </p:spTree>
    <p:extLst>
      <p:ext uri="{BB962C8B-B14F-4D97-AF65-F5344CB8AC3E}">
        <p14:creationId xmlns:p14="http://schemas.microsoft.com/office/powerpoint/2010/main" val="2971547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797244" y="2625176"/>
            <a:ext cx="4778345" cy="679906"/>
          </a:xfrm>
          <a:prstGeom prst="rect">
            <a:avLst/>
          </a:prstGeom>
          <a:solidFill>
            <a:srgbClr val="18482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EG"/>
            </a:defPPr>
            <a:lvl1pPr algn="ctr" defTabSz="457200" rtl="1">
              <a:defRPr sz="3047" b="1">
                <a:solidFill>
                  <a:schemeClr val="bg1"/>
                </a:solidFill>
                <a:latin typeface="Times New Roman" panose="02020603050405020304" pitchFamily="18"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ar-EG" sz="3779" dirty="0"/>
              <a:t>أثر المشروع وتطبيقاته</a:t>
            </a:r>
            <a:endParaRPr lang="en-US" sz="3779" dirty="0"/>
          </a:p>
        </p:txBody>
      </p:sp>
      <p:sp>
        <p:nvSpPr>
          <p:cNvPr id="2" name="Rectangle 1">
            <a:extLst>
              <a:ext uri="{FF2B5EF4-FFF2-40B4-BE49-F238E27FC236}">
                <a16:creationId xmlns:a16="http://schemas.microsoft.com/office/drawing/2014/main" id="{3666B4EC-CDBC-4DB8-B727-971A65A9C392}"/>
              </a:ext>
            </a:extLst>
          </p:cNvPr>
          <p:cNvSpPr/>
          <p:nvPr/>
        </p:nvSpPr>
        <p:spPr>
          <a:xfrm>
            <a:off x="9736231" y="3490888"/>
            <a:ext cx="5291773" cy="570392"/>
          </a:xfrm>
          <a:prstGeom prst="rect">
            <a:avLst/>
          </a:prstGeom>
          <a:solidFill>
            <a:srgbClr val="18482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566974" rtl="1"/>
            <a:r>
              <a:rPr lang="ar-EG" sz="2480" b="1" dirty="0">
                <a:solidFill>
                  <a:schemeClr val="bg1"/>
                </a:solidFill>
                <a:latin typeface="Times New Roman" panose="02020603050405020304" pitchFamily="18" charset="0"/>
                <a:cs typeface="Calibri" panose="020F0502020204030204" pitchFamily="34" charset="0"/>
              </a:rPr>
              <a:t>أثر المشروع الاقتصادي والاجتماعي والبيئي </a:t>
            </a:r>
            <a:endParaRPr lang="en-US" sz="2480" b="1" dirty="0">
              <a:solidFill>
                <a:schemeClr val="bg1"/>
              </a:solidFill>
              <a:latin typeface="Times New Roman" panose="02020603050405020304" pitchFamily="18" charset="0"/>
              <a:cs typeface="Calibri" panose="020F0502020204030204" pitchFamily="34" charset="0"/>
            </a:endParaRPr>
          </a:p>
        </p:txBody>
      </p:sp>
      <p:sp>
        <p:nvSpPr>
          <p:cNvPr id="8" name="Content Placeholder 2">
            <a:extLst>
              <a:ext uri="{FF2B5EF4-FFF2-40B4-BE49-F238E27FC236}">
                <a16:creationId xmlns:a16="http://schemas.microsoft.com/office/drawing/2014/main" id="{1BF5A4C1-DCC1-461D-9756-A6C667A799E5}"/>
              </a:ext>
            </a:extLst>
          </p:cNvPr>
          <p:cNvSpPr txBox="1">
            <a:spLocks/>
          </p:cNvSpPr>
          <p:nvPr/>
        </p:nvSpPr>
        <p:spPr>
          <a:xfrm>
            <a:off x="-91346" y="4136877"/>
            <a:ext cx="15210696" cy="5461346"/>
          </a:xfrm>
          <a:prstGeom prst="rect">
            <a:avLst/>
          </a:prstGeom>
        </p:spPr>
        <p:txBody>
          <a:bodyPr vert="horz" lIns="113395" tIns="56698" rIns="113395" bIns="56698"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lnSpc>
                <a:spcPct val="160000"/>
              </a:lnSpc>
              <a:spcBef>
                <a:spcPts val="0"/>
              </a:spcBef>
            </a:pPr>
            <a:r>
              <a:rPr lang="ar-EG" sz="1984" b="1" dirty="0">
                <a:solidFill>
                  <a:srgbClr val="184826"/>
                </a:solidFill>
                <a:cs typeface="Calibri" panose="020F0502020204030204" pitchFamily="34" charset="0"/>
              </a:rPr>
              <a:t>لمشروع العيادة الزراعية تأثير اجتماعي اقتصادي وذلك بطريق مباشر وغير مباشر من خلال الآتي:- </a:t>
            </a:r>
            <a:endParaRPr lang="en-US" sz="1984" b="1" dirty="0">
              <a:solidFill>
                <a:srgbClr val="184826"/>
              </a:solidFill>
              <a:cs typeface="Calibri" panose="020F0502020204030204" pitchFamily="34" charset="0"/>
            </a:endParaRPr>
          </a:p>
          <a:p>
            <a:pPr marL="214584" indent="-214584" algn="just" rtl="1">
              <a:lnSpc>
                <a:spcPct val="160000"/>
              </a:lnSpc>
              <a:spcBef>
                <a:spcPts val="0"/>
              </a:spcBef>
              <a:buFont typeface="Wingdings" panose="05000000000000000000" pitchFamily="2" charset="2"/>
              <a:buChar char="v"/>
            </a:pPr>
            <a:r>
              <a:rPr lang="ar-EG" sz="1984" b="1" dirty="0">
                <a:solidFill>
                  <a:srgbClr val="184826"/>
                </a:solidFill>
                <a:cs typeface="Calibri" panose="020F0502020204030204" pitchFamily="34" charset="0"/>
              </a:rPr>
              <a:t> تعويض النقص الحاد في عدد المرشدين الزراعيين والقضاء علي مشكلة الفقر المعلوماتي في القطاع الزراعي نتيجة صعوبة وصول المعلومة للمزارع.</a:t>
            </a:r>
          </a:p>
          <a:p>
            <a:pPr marL="214584" indent="-214584" algn="just" rtl="1">
              <a:lnSpc>
                <a:spcPct val="160000"/>
              </a:lnSpc>
              <a:spcBef>
                <a:spcPts val="0"/>
              </a:spcBef>
              <a:buFont typeface="Wingdings" panose="05000000000000000000" pitchFamily="2" charset="2"/>
              <a:buChar char="v"/>
            </a:pPr>
            <a:r>
              <a:rPr lang="ar-EG" sz="1984" b="1" dirty="0">
                <a:solidFill>
                  <a:srgbClr val="184826"/>
                </a:solidFill>
                <a:cs typeface="Calibri" panose="020F0502020204030204" pitchFamily="34" charset="0"/>
              </a:rPr>
              <a:t> </a:t>
            </a:r>
            <a:r>
              <a:rPr lang="ar-SA" sz="1984" b="1" dirty="0">
                <a:solidFill>
                  <a:srgbClr val="184826"/>
                </a:solidFill>
                <a:cs typeface="Calibri" panose="020F0502020204030204" pitchFamily="34" charset="0"/>
              </a:rPr>
              <a:t>رفع كفاءة قطاعي الإرشاد الزراعي والإنتاج الحيواني</a:t>
            </a:r>
            <a:r>
              <a:rPr lang="ar-EG" sz="1984" b="1" dirty="0">
                <a:solidFill>
                  <a:srgbClr val="184826"/>
                </a:solidFill>
                <a:cs typeface="Calibri" panose="020F0502020204030204" pitchFamily="34" charset="0"/>
              </a:rPr>
              <a:t> ، مما يؤثر بالإيجاب علي </a:t>
            </a:r>
            <a:r>
              <a:rPr lang="ar-SA" sz="1984" b="1" dirty="0">
                <a:solidFill>
                  <a:srgbClr val="184826"/>
                </a:solidFill>
                <a:cs typeface="Calibri" panose="020F0502020204030204" pitchFamily="34" charset="0"/>
              </a:rPr>
              <a:t>زيادة دخل المزارعين والمربين وإدارة الأمراض النباتية والحيوانية</a:t>
            </a:r>
            <a:r>
              <a:rPr lang="ar-EG" sz="1984" b="1" dirty="0">
                <a:solidFill>
                  <a:srgbClr val="184826"/>
                </a:solidFill>
                <a:cs typeface="Calibri" panose="020F0502020204030204" pitchFamily="34" charset="0"/>
              </a:rPr>
              <a:t>.</a:t>
            </a:r>
            <a:endParaRPr lang="ar-SA" sz="1984" b="1" dirty="0">
              <a:solidFill>
                <a:srgbClr val="184826"/>
              </a:solidFill>
              <a:cs typeface="Calibri" panose="020F0502020204030204" pitchFamily="34" charset="0"/>
            </a:endParaRPr>
          </a:p>
          <a:p>
            <a:pPr marL="214584" indent="-214584" algn="just" rtl="1">
              <a:lnSpc>
                <a:spcPct val="160000"/>
              </a:lnSpc>
              <a:spcBef>
                <a:spcPts val="0"/>
              </a:spcBef>
              <a:buFont typeface="Wingdings" panose="05000000000000000000" pitchFamily="2" charset="2"/>
              <a:buChar char="v"/>
            </a:pPr>
            <a:r>
              <a:rPr lang="ar-EG" sz="1984" b="1" dirty="0">
                <a:solidFill>
                  <a:srgbClr val="184826"/>
                </a:solidFill>
                <a:cs typeface="Calibri" panose="020F0502020204030204" pitchFamily="34" charset="0"/>
              </a:rPr>
              <a:t> </a:t>
            </a:r>
            <a:r>
              <a:rPr lang="ar-SA" sz="1984" b="1" dirty="0">
                <a:solidFill>
                  <a:srgbClr val="184826"/>
                </a:solidFill>
                <a:cs typeface="Calibri" panose="020F0502020204030204" pitchFamily="34" charset="0"/>
              </a:rPr>
              <a:t>المساهمة في التحول الي الزراعة البازغة "الرقمية" </a:t>
            </a:r>
            <a:r>
              <a:rPr lang="en-US" sz="1984" b="1" dirty="0">
                <a:solidFill>
                  <a:srgbClr val="184826"/>
                </a:solidFill>
                <a:cs typeface="Calibri" panose="020F0502020204030204" pitchFamily="34" charset="0"/>
              </a:rPr>
              <a:t>Precision Farming </a:t>
            </a:r>
            <a:r>
              <a:rPr lang="ar-SA" sz="1984" b="1" dirty="0">
                <a:solidFill>
                  <a:srgbClr val="184826"/>
                </a:solidFill>
                <a:cs typeface="Calibri" panose="020F0502020204030204" pitchFamily="34" charset="0"/>
              </a:rPr>
              <a:t> لتحسين الاقتصاد الوطني وتنمية المجتمع </a:t>
            </a:r>
            <a:r>
              <a:rPr lang="ar-EG" sz="1984" b="1" dirty="0">
                <a:solidFill>
                  <a:srgbClr val="184826"/>
                </a:solidFill>
                <a:cs typeface="Calibri" panose="020F0502020204030204" pitchFamily="34" charset="0"/>
              </a:rPr>
              <a:t>ومواكبة التقدم العالمي </a:t>
            </a:r>
            <a:r>
              <a:rPr lang="ar-EG" sz="1984" b="1" dirty="0" err="1">
                <a:solidFill>
                  <a:srgbClr val="184826"/>
                </a:solidFill>
                <a:cs typeface="Calibri" panose="020F0502020204030204" pitchFamily="34" charset="0"/>
              </a:rPr>
              <a:t>ورقمنة</a:t>
            </a:r>
            <a:r>
              <a:rPr lang="ar-EG" sz="1984" b="1" dirty="0">
                <a:solidFill>
                  <a:srgbClr val="184826"/>
                </a:solidFill>
                <a:cs typeface="Calibri" panose="020F0502020204030204" pitchFamily="34" charset="0"/>
              </a:rPr>
              <a:t> الدولة</a:t>
            </a:r>
            <a:r>
              <a:rPr lang="ar-SA" sz="1984" b="1" dirty="0">
                <a:solidFill>
                  <a:srgbClr val="184826"/>
                </a:solidFill>
                <a:cs typeface="Calibri" panose="020F0502020204030204" pitchFamily="34" charset="0"/>
              </a:rPr>
              <a:t>.</a:t>
            </a:r>
          </a:p>
          <a:p>
            <a:pPr marL="214584" indent="-214584" algn="just" rtl="1">
              <a:lnSpc>
                <a:spcPct val="160000"/>
              </a:lnSpc>
              <a:spcBef>
                <a:spcPts val="0"/>
              </a:spcBef>
              <a:buFont typeface="Wingdings" panose="05000000000000000000" pitchFamily="2" charset="2"/>
              <a:buChar char="v"/>
            </a:pPr>
            <a:r>
              <a:rPr lang="ar-EG" sz="1984" b="1" dirty="0">
                <a:solidFill>
                  <a:srgbClr val="184826"/>
                </a:solidFill>
                <a:cs typeface="Calibri" panose="020F0502020204030204" pitchFamily="34" charset="0"/>
              </a:rPr>
              <a:t> الحصول على منتج عالي الكمية والجودة من وحدة المساحة نتيجة التطبيق الجيد للممارسات الزراعية والتي ينقلها التطبيق للمزارع مهما كانت مساحته الزراعية او تواجده بعيداً عن الحضر. </a:t>
            </a:r>
          </a:p>
          <a:p>
            <a:pPr marL="214584" indent="-214584" algn="just" rtl="1">
              <a:lnSpc>
                <a:spcPct val="160000"/>
              </a:lnSpc>
              <a:spcBef>
                <a:spcPts val="0"/>
              </a:spcBef>
              <a:buFont typeface="Wingdings" panose="05000000000000000000" pitchFamily="2" charset="2"/>
              <a:buChar char="v"/>
            </a:pPr>
            <a:r>
              <a:rPr lang="ar-EG" sz="1984" b="1" dirty="0">
                <a:solidFill>
                  <a:srgbClr val="184826"/>
                </a:solidFill>
                <a:cs typeface="Calibri" panose="020F0502020204030204" pitchFamily="34" charset="0"/>
              </a:rPr>
              <a:t> محو الأمية الزراعية نتيجة الجهل بالتقنيات الحديثة بالزراعة ، ناهيك عن وجود جيل جديد من ممتهني الزراعة ليس لديهم أي خبرة زراعية لدخولهم مجال الزراعة بهدف إيجاد وظيفة أو فرصة عمل  او الاستثمار المضمون. </a:t>
            </a:r>
          </a:p>
          <a:p>
            <a:pPr marL="214584" indent="-214584" algn="just" rtl="1">
              <a:lnSpc>
                <a:spcPct val="160000"/>
              </a:lnSpc>
              <a:spcBef>
                <a:spcPts val="0"/>
              </a:spcBef>
              <a:buFont typeface="Wingdings" panose="05000000000000000000" pitchFamily="2" charset="2"/>
              <a:buChar char="v"/>
            </a:pPr>
            <a:r>
              <a:rPr lang="ar-EG" sz="1984" b="1" dirty="0">
                <a:solidFill>
                  <a:srgbClr val="184826"/>
                </a:solidFill>
                <a:cs typeface="Calibri" panose="020F0502020204030204" pitchFamily="34" charset="0"/>
              </a:rPr>
              <a:t> زيادة جودة المنتج الزراعي من خلال تقليل البصمة الكربونية للمنتجات الزراعية باستخدام أساليب الزراعة الجيدة من تسميد وري ومبيدات، والتدخل الآمن لمستلزمات الإنتاج الزراعي في الوقت المناسب وفق المعايير المعتمدة من مركز البحوث الزراعية ووزارة الزراعة والتي تتسق مع المعايير الدولية.</a:t>
            </a:r>
          </a:p>
          <a:p>
            <a:pPr marL="214584" indent="-214584" algn="just" rtl="1">
              <a:lnSpc>
                <a:spcPct val="160000"/>
              </a:lnSpc>
              <a:spcBef>
                <a:spcPts val="0"/>
              </a:spcBef>
              <a:buFont typeface="Wingdings" panose="05000000000000000000" pitchFamily="2" charset="2"/>
              <a:buChar char="v"/>
            </a:pPr>
            <a:r>
              <a:rPr lang="ar-EG" sz="1984" b="1" dirty="0">
                <a:solidFill>
                  <a:srgbClr val="184826"/>
                </a:solidFill>
                <a:cs typeface="Calibri" panose="020F0502020204030204" pitchFamily="34" charset="0"/>
              </a:rPr>
              <a:t> تشجيع الشباب علي العمل في القطاع الزراعي لثقتهم في وجود منصة زراعية فاعلة تنقل لهم كل معطيات ومخرجات التقدم في العلم الحديث. </a:t>
            </a:r>
          </a:p>
        </p:txBody>
      </p:sp>
    </p:spTree>
    <p:extLst>
      <p:ext uri="{BB962C8B-B14F-4D97-AF65-F5344CB8AC3E}">
        <p14:creationId xmlns:p14="http://schemas.microsoft.com/office/powerpoint/2010/main" val="868384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5991861-5216-49B0-9C97-E4CB053E5B9D}"/>
              </a:ext>
            </a:extLst>
          </p:cNvPr>
          <p:cNvSpPr txBox="1">
            <a:spLocks/>
          </p:cNvSpPr>
          <p:nvPr/>
        </p:nvSpPr>
        <p:spPr>
          <a:xfrm>
            <a:off x="4746846" y="1416189"/>
            <a:ext cx="4778345" cy="679906"/>
          </a:xfrm>
          <a:prstGeom prst="rect">
            <a:avLst/>
          </a:prstGeom>
          <a:solidFill>
            <a:srgbClr val="18482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EG"/>
            </a:defPPr>
            <a:lvl1pPr algn="ctr" defTabSz="457200" rtl="1">
              <a:defRPr sz="3047" b="1">
                <a:solidFill>
                  <a:schemeClr val="bg1"/>
                </a:solidFill>
                <a:latin typeface="Times New Roman" panose="02020603050405020304" pitchFamily="18"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ar-EG" sz="3779" dirty="0"/>
              <a:t>أثر المشروع وتطبيقاته</a:t>
            </a:r>
            <a:endParaRPr lang="en-US" sz="3779" dirty="0"/>
          </a:p>
        </p:txBody>
      </p:sp>
      <p:sp>
        <p:nvSpPr>
          <p:cNvPr id="9" name="Rectangle 8">
            <a:extLst>
              <a:ext uri="{FF2B5EF4-FFF2-40B4-BE49-F238E27FC236}">
                <a16:creationId xmlns:a16="http://schemas.microsoft.com/office/drawing/2014/main" id="{67ABF855-71F3-44D7-9E61-1BD758BE568F}"/>
              </a:ext>
            </a:extLst>
          </p:cNvPr>
          <p:cNvSpPr/>
          <p:nvPr/>
        </p:nvSpPr>
        <p:spPr>
          <a:xfrm>
            <a:off x="-25198" y="2619713"/>
            <a:ext cx="15144549" cy="6970178"/>
          </a:xfrm>
          <a:prstGeom prst="rect">
            <a:avLst/>
          </a:prstGeom>
        </p:spPr>
        <p:txBody>
          <a:bodyPr wrap="square">
            <a:spAutoFit/>
          </a:bodyPr>
          <a:lstStyle/>
          <a:p>
            <a:pPr marL="214584" indent="-214584" algn="just" rtl="1">
              <a:lnSpc>
                <a:spcPct val="150000"/>
              </a:lnSpc>
              <a:spcBef>
                <a:spcPts val="155"/>
              </a:spcBef>
              <a:spcAft>
                <a:spcPts val="207"/>
              </a:spcAft>
              <a:buClr>
                <a:srgbClr val="7030A0"/>
              </a:buClr>
              <a:buFont typeface="Arial" panose="020B0604020202020204" pitchFamily="34" charset="0"/>
              <a:buChar char="•"/>
              <a:tabLst>
                <a:tab pos="656115" algn="l"/>
              </a:tabLst>
            </a:pPr>
            <a:r>
              <a:rPr lang="ar-SA" sz="1984" b="1" dirty="0">
                <a:solidFill>
                  <a:srgbClr val="184826"/>
                </a:solidFill>
                <a:cs typeface="Calibri" panose="020F0502020204030204" pitchFamily="34" charset="0"/>
              </a:rPr>
              <a:t>جَمَع الفريق البحثي نحو </a:t>
            </a:r>
            <a:r>
              <a:rPr lang="ar-EG" sz="1984" b="1" dirty="0">
                <a:solidFill>
                  <a:srgbClr val="184826"/>
                </a:solidFill>
                <a:cs typeface="Calibri" panose="020F0502020204030204" pitchFamily="34" charset="0"/>
              </a:rPr>
              <a:t>1035</a:t>
            </a:r>
            <a:r>
              <a:rPr lang="ar-SA" sz="1984" b="1" dirty="0">
                <a:solidFill>
                  <a:srgbClr val="184826"/>
                </a:solidFill>
                <a:cs typeface="Calibri" panose="020F0502020204030204" pitchFamily="34" charset="0"/>
              </a:rPr>
              <a:t> ألف صورة لأعراض الإصابة المرضية والحشرية ونقص السماد على </a:t>
            </a:r>
            <a:r>
              <a:rPr lang="ar-EG" sz="1984" b="1" dirty="0">
                <a:solidFill>
                  <a:srgbClr val="184826"/>
                </a:solidFill>
                <a:cs typeface="Calibri" panose="020F0502020204030204" pitchFamily="34" charset="0"/>
              </a:rPr>
              <a:t>ال</a:t>
            </a:r>
            <a:r>
              <a:rPr lang="ar-SA" sz="1984" b="1" dirty="0">
                <a:solidFill>
                  <a:srgbClr val="184826"/>
                </a:solidFill>
                <a:cs typeface="Calibri" panose="020F0502020204030204" pitchFamily="34" charset="0"/>
              </a:rPr>
              <a:t>مح</a:t>
            </a:r>
            <a:r>
              <a:rPr lang="ar-EG" sz="1984" b="1" dirty="0">
                <a:solidFill>
                  <a:srgbClr val="184826"/>
                </a:solidFill>
                <a:cs typeface="Calibri" panose="020F0502020204030204" pitchFamily="34" charset="0"/>
              </a:rPr>
              <a:t>ا</a:t>
            </a:r>
            <a:r>
              <a:rPr lang="ar-SA" sz="1984" b="1" dirty="0">
                <a:solidFill>
                  <a:srgbClr val="184826"/>
                </a:solidFill>
                <a:cs typeface="Calibri" panose="020F0502020204030204" pitchFamily="34" charset="0"/>
              </a:rPr>
              <a:t>ص</a:t>
            </a:r>
            <a:r>
              <a:rPr lang="ar-EG" sz="1984" b="1" dirty="0">
                <a:solidFill>
                  <a:srgbClr val="184826"/>
                </a:solidFill>
                <a:cs typeface="Calibri" panose="020F0502020204030204" pitchFamily="34" charset="0"/>
              </a:rPr>
              <a:t>يل الاستراتيجية المستهدفة لتستخدم في بناء منصة البرنامج.  </a:t>
            </a:r>
            <a:r>
              <a:rPr lang="ar-SA" sz="1984" b="1" dirty="0">
                <a:solidFill>
                  <a:srgbClr val="184826"/>
                </a:solidFill>
                <a:cs typeface="Calibri" panose="020F0502020204030204" pitchFamily="34" charset="0"/>
              </a:rPr>
              <a:t> </a:t>
            </a:r>
            <a:endParaRPr lang="en-US" sz="1984" b="1" dirty="0">
              <a:solidFill>
                <a:srgbClr val="184826"/>
              </a:solidFill>
              <a:cs typeface="Calibri" panose="020F0502020204030204" pitchFamily="34" charset="0"/>
            </a:endParaRPr>
          </a:p>
          <a:p>
            <a:pPr marL="214584" indent="-214584" algn="just" rtl="1">
              <a:lnSpc>
                <a:spcPct val="150000"/>
              </a:lnSpc>
              <a:spcBef>
                <a:spcPts val="155"/>
              </a:spcBef>
              <a:spcAft>
                <a:spcPts val="207"/>
              </a:spcAft>
              <a:buClr>
                <a:srgbClr val="7030A0"/>
              </a:buClr>
              <a:buFont typeface="Arial" panose="020B0604020202020204" pitchFamily="34" charset="0"/>
              <a:buChar char="•"/>
              <a:tabLst>
                <a:tab pos="656115" algn="l"/>
              </a:tabLst>
            </a:pPr>
            <a:r>
              <a:rPr lang="ar-SA" sz="1984" b="1" dirty="0">
                <a:solidFill>
                  <a:srgbClr val="184826"/>
                </a:solidFill>
                <a:cs typeface="Calibri" panose="020F0502020204030204" pitchFamily="34" charset="0"/>
              </a:rPr>
              <a:t>جَمَع الفريق البحثي أكثر من 50000 صوت مسجل لـ 180 جملة مختلفة تلخص 115 ساعة وبعد تطبيق خوارزميات زيادة البيانات، بلغ إجمالي طول التسجيل </a:t>
            </a:r>
            <a:r>
              <a:rPr lang="ar-EG" sz="1984" b="1" dirty="0">
                <a:solidFill>
                  <a:srgbClr val="184826"/>
                </a:solidFill>
                <a:cs typeface="Calibri" panose="020F0502020204030204" pitchFamily="34" charset="0"/>
              </a:rPr>
              <a:t>1115</a:t>
            </a:r>
            <a:r>
              <a:rPr lang="ar-SA" sz="1984" b="1" dirty="0">
                <a:solidFill>
                  <a:srgbClr val="184826"/>
                </a:solidFill>
                <a:cs typeface="Calibri" panose="020F0502020204030204" pitchFamily="34" charset="0"/>
              </a:rPr>
              <a:t> ساعة حيث شارك 160 مزارعًا في عملية جمع وتسجيل البيانات الصوتية</a:t>
            </a:r>
            <a:r>
              <a:rPr lang="en-US" sz="1984" b="1" dirty="0">
                <a:solidFill>
                  <a:srgbClr val="184826"/>
                </a:solidFill>
                <a:cs typeface="Calibri" panose="020F0502020204030204" pitchFamily="34" charset="0"/>
              </a:rPr>
              <a:t>.</a:t>
            </a:r>
          </a:p>
          <a:p>
            <a:pPr marL="214584" indent="-214584" algn="just" rtl="1">
              <a:lnSpc>
                <a:spcPct val="150000"/>
              </a:lnSpc>
              <a:spcBef>
                <a:spcPts val="155"/>
              </a:spcBef>
              <a:spcAft>
                <a:spcPts val="207"/>
              </a:spcAft>
              <a:buClr>
                <a:srgbClr val="7030A0"/>
              </a:buClr>
              <a:buFont typeface="Arial" panose="020B0604020202020204" pitchFamily="34" charset="0"/>
              <a:buChar char="•"/>
              <a:tabLst>
                <a:tab pos="656115" algn="l"/>
              </a:tabLst>
            </a:pPr>
            <a:r>
              <a:rPr lang="ar-SA" sz="1984" b="1" dirty="0">
                <a:solidFill>
                  <a:srgbClr val="184826"/>
                </a:solidFill>
                <a:cs typeface="Calibri" panose="020F0502020204030204" pitchFamily="34" charset="0"/>
              </a:rPr>
              <a:t>تم تطوير وتجربة تطبيق الهاتف المحمول عمليا والذي يعمل بنظام الأندرويد لجمع البيانات الصوتية</a:t>
            </a:r>
            <a:r>
              <a:rPr lang="ar-EG" sz="1984" b="1" dirty="0">
                <a:solidFill>
                  <a:srgbClr val="184826"/>
                </a:solidFill>
                <a:cs typeface="Calibri" panose="020F0502020204030204" pitchFamily="34" charset="0"/>
              </a:rPr>
              <a:t> للمزارعين و</a:t>
            </a:r>
            <a:r>
              <a:rPr lang="ar-SA" sz="1984" b="1" dirty="0">
                <a:solidFill>
                  <a:srgbClr val="184826"/>
                </a:solidFill>
                <a:cs typeface="Calibri" panose="020F0502020204030204" pitchFamily="34" charset="0"/>
              </a:rPr>
              <a:t> مسؤولي الخدمة الإرشادية</a:t>
            </a:r>
            <a:r>
              <a:rPr lang="ar-EG" sz="1984" b="1" dirty="0">
                <a:solidFill>
                  <a:srgbClr val="184826"/>
                </a:solidFill>
                <a:cs typeface="Calibri" panose="020F0502020204030204" pitchFamily="34" charset="0"/>
              </a:rPr>
              <a:t>.</a:t>
            </a: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389" algn="l"/>
                <a:tab pos="472402" algn="l"/>
              </a:tabLst>
            </a:pPr>
            <a:r>
              <a:rPr lang="ar-EG" sz="1984" b="1" dirty="0">
                <a:solidFill>
                  <a:srgbClr val="184826"/>
                </a:solidFill>
                <a:cs typeface="Calibri" panose="020F0502020204030204" pitchFamily="34" charset="0"/>
              </a:rPr>
              <a:t>تطوير خوارزميات لإنشاء تطبيق </a:t>
            </a:r>
            <a:r>
              <a:rPr lang="ar-SA" sz="1984" b="1" dirty="0">
                <a:solidFill>
                  <a:srgbClr val="184826"/>
                </a:solidFill>
                <a:cs typeface="Calibri" panose="020F0502020204030204" pitchFamily="34" charset="0"/>
              </a:rPr>
              <a:t>للتعرف على الصوت وتحويل النصوص إلى كلام وتقييم أدائها</a:t>
            </a:r>
            <a:r>
              <a:rPr lang="ar-EG" sz="1984" b="1" dirty="0">
                <a:solidFill>
                  <a:srgbClr val="184826"/>
                </a:solidFill>
                <a:cs typeface="Calibri" panose="020F0502020204030204" pitchFamily="34" charset="0"/>
              </a:rPr>
              <a:t>، والعكس</a:t>
            </a:r>
            <a:r>
              <a:rPr lang="en-US" sz="1984" b="1" dirty="0">
                <a:solidFill>
                  <a:srgbClr val="184826"/>
                </a:solidFill>
                <a:cs typeface="Calibri" panose="020F0502020204030204" pitchFamily="34" charset="0"/>
              </a:rPr>
              <a:t>.</a:t>
            </a: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389" algn="l"/>
                <a:tab pos="472402" algn="l"/>
              </a:tabLst>
            </a:pPr>
            <a:r>
              <a:rPr lang="ar-SA" sz="1984" b="1" dirty="0">
                <a:solidFill>
                  <a:srgbClr val="184826"/>
                </a:solidFill>
                <a:cs typeface="Calibri" panose="020F0502020204030204" pitchFamily="34" charset="0"/>
              </a:rPr>
              <a:t>طور الفريق البحثي بروتوكولات جَمع بيانات الصور والتعليقات التوضيحية لاستخدامها خلال مرحلة تدريب خوارزميات التعلم الالي بالمشروع</a:t>
            </a:r>
            <a:r>
              <a:rPr lang="en-US" sz="1984" b="1" dirty="0">
                <a:solidFill>
                  <a:srgbClr val="184826"/>
                </a:solidFill>
                <a:cs typeface="Calibri" panose="020F0502020204030204" pitchFamily="34" charset="0"/>
              </a:rPr>
              <a:t>.</a:t>
            </a: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389" algn="l"/>
                <a:tab pos="472402" algn="l"/>
              </a:tabLst>
            </a:pPr>
            <a:r>
              <a:rPr lang="ar-SA" sz="1984" b="1" dirty="0">
                <a:solidFill>
                  <a:srgbClr val="184826"/>
                </a:solidFill>
                <a:cs typeface="Calibri" panose="020F0502020204030204" pitchFamily="34" charset="0"/>
              </a:rPr>
              <a:t>طور الفريق البحثي تطبيق ويب للتعليق التوضيحي </a:t>
            </a:r>
            <a:r>
              <a:rPr lang="ar-EG" sz="1984" b="1" dirty="0">
                <a:solidFill>
                  <a:srgbClr val="184826"/>
                </a:solidFill>
                <a:cs typeface="Calibri" panose="020F0502020204030204" pitchFamily="34" charset="0"/>
              </a:rPr>
              <a:t>وتوسيم ا</a:t>
            </a:r>
            <a:r>
              <a:rPr lang="ar-SA" sz="1984" b="1" dirty="0">
                <a:solidFill>
                  <a:srgbClr val="184826"/>
                </a:solidFill>
                <a:cs typeface="Calibri" panose="020F0502020204030204" pitchFamily="34" charset="0"/>
              </a:rPr>
              <a:t>لصور ليستخدمه خبراء مركز البحوث الزراعية لتسمية الصور التي تم جمعها</a:t>
            </a:r>
            <a:r>
              <a:rPr lang="ar-EG" sz="1984" b="1" dirty="0">
                <a:solidFill>
                  <a:srgbClr val="184826"/>
                </a:solidFill>
                <a:cs typeface="Calibri" panose="020F0502020204030204" pitchFamily="34" charset="0"/>
              </a:rPr>
              <a:t> وتعريفها</a:t>
            </a:r>
            <a:r>
              <a:rPr lang="en-US" sz="1984" b="1" dirty="0">
                <a:solidFill>
                  <a:srgbClr val="184826"/>
                </a:solidFill>
                <a:cs typeface="Calibri" panose="020F0502020204030204" pitchFamily="34" charset="0"/>
              </a:rPr>
              <a:t>.</a:t>
            </a:r>
            <a:endParaRPr lang="ar-EG" sz="1984" b="1" dirty="0">
              <a:solidFill>
                <a:srgbClr val="184826"/>
              </a:solidFill>
              <a:cs typeface="Calibri" panose="020F0502020204030204" pitchFamily="34" charset="0"/>
            </a:endParaRP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SA" sz="1984" b="1" dirty="0">
                <a:solidFill>
                  <a:srgbClr val="184826"/>
                </a:solidFill>
                <a:cs typeface="Calibri" panose="020F0502020204030204" pitchFamily="34" charset="0"/>
              </a:rPr>
              <a:t>تم إجراء مسح تقني لتقييم خوارزميات التنبؤ بالذكاء الاصطناعي التي تتعرف على الامراض وتحدد مدى انتشارها في محصول القمح</a:t>
            </a:r>
            <a:r>
              <a:rPr lang="en-US" sz="1984" b="1" dirty="0">
                <a:solidFill>
                  <a:srgbClr val="184826"/>
                </a:solidFill>
                <a:cs typeface="Calibri" panose="020F0502020204030204" pitchFamily="34" charset="0"/>
              </a:rPr>
              <a:t>.</a:t>
            </a: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SA" sz="1984" b="1" dirty="0">
                <a:solidFill>
                  <a:srgbClr val="184826"/>
                </a:solidFill>
                <a:cs typeface="Calibri" panose="020F0502020204030204" pitchFamily="34" charset="0"/>
              </a:rPr>
              <a:t>أظهرت النتائج الأولية لتحديد المرض باستخدام الشبكات العصبية </a:t>
            </a:r>
            <a:r>
              <a:rPr lang="ar-SA" sz="1984" b="1" dirty="0" err="1">
                <a:solidFill>
                  <a:srgbClr val="184826"/>
                </a:solidFill>
                <a:cs typeface="Calibri" panose="020F0502020204030204" pitchFamily="34" charset="0"/>
              </a:rPr>
              <a:t>التلافيفية</a:t>
            </a:r>
            <a:r>
              <a:rPr lang="ar-SA" sz="1984" b="1" dirty="0">
                <a:solidFill>
                  <a:srgbClr val="184826"/>
                </a:solidFill>
                <a:cs typeface="Calibri" panose="020F0502020204030204" pitchFamily="34" charset="0"/>
              </a:rPr>
              <a:t> العميقة </a:t>
            </a:r>
            <a:r>
              <a:rPr lang="ar-EG" sz="1984" b="1" dirty="0">
                <a:solidFill>
                  <a:srgbClr val="184826"/>
                </a:solidFill>
                <a:cs typeface="Calibri" panose="020F0502020204030204" pitchFamily="34" charset="0"/>
              </a:rPr>
              <a:t>نتائج جيدة حي</a:t>
            </a:r>
            <a:r>
              <a:rPr lang="ar-SA" sz="1984" b="1" dirty="0">
                <a:solidFill>
                  <a:srgbClr val="184826"/>
                </a:solidFill>
                <a:cs typeface="Calibri" panose="020F0502020204030204" pitchFamily="34" charset="0"/>
              </a:rPr>
              <a:t>ث سجل النموذج المطور 0.975 درجة</a:t>
            </a:r>
            <a:r>
              <a:rPr lang="en-US" sz="1984" b="1" dirty="0">
                <a:solidFill>
                  <a:srgbClr val="184826"/>
                </a:solidFill>
                <a:cs typeface="Calibri" panose="020F0502020204030204" pitchFamily="34" charset="0"/>
              </a:rPr>
              <a:t> F1 </a:t>
            </a:r>
            <a:r>
              <a:rPr lang="ar-SA" sz="1984" b="1" dirty="0">
                <a:solidFill>
                  <a:srgbClr val="184826"/>
                </a:solidFill>
                <a:cs typeface="Calibri" panose="020F0502020204030204" pitchFamily="34" charset="0"/>
              </a:rPr>
              <a:t>عند اختباره على أربعة امراض</a:t>
            </a:r>
            <a:r>
              <a:rPr lang="en-US" sz="1984" b="1" dirty="0">
                <a:solidFill>
                  <a:srgbClr val="184826"/>
                </a:solidFill>
                <a:cs typeface="Calibri" panose="020F0502020204030204" pitchFamily="34" charset="0"/>
              </a:rPr>
              <a:t>.</a:t>
            </a: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SA" sz="1984" b="1" dirty="0">
                <a:solidFill>
                  <a:srgbClr val="184826"/>
                </a:solidFill>
                <a:cs typeface="Calibri" panose="020F0502020204030204" pitchFamily="34" charset="0"/>
              </a:rPr>
              <a:t>تم تحديد وتخطيط الأجهزة المطلوبة، واستكشاف خيارات الحلول السحابية وتحديد قوالب نقاط النهاية التي سيتم استخدامها من قبل جميع الشركاء</a:t>
            </a:r>
            <a:r>
              <a:rPr lang="en-US" sz="1984" b="1" dirty="0">
                <a:solidFill>
                  <a:srgbClr val="184826"/>
                </a:solidFill>
                <a:cs typeface="Calibri" panose="020F0502020204030204" pitchFamily="34" charset="0"/>
              </a:rPr>
              <a:t>.</a:t>
            </a: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SA" sz="1984" b="1" dirty="0">
                <a:solidFill>
                  <a:srgbClr val="184826"/>
                </a:solidFill>
                <a:cs typeface="Calibri" panose="020F0502020204030204" pitchFamily="34" charset="0"/>
              </a:rPr>
              <a:t>تم تطوير مواصفات ومتطلبات البرامج وكذلك وثيقة الهندسة الفنية وتحديدها بشكل جيد لاستكمال تطوير البرنامج خلال المواسم الزراعية القادمة.</a:t>
            </a:r>
            <a:endParaRPr lang="en-US" sz="1984" b="1" dirty="0">
              <a:solidFill>
                <a:srgbClr val="184826"/>
              </a:solidFill>
              <a:cs typeface="Calibri" panose="020F0502020204030204" pitchFamily="34" charset="0"/>
            </a:endParaRPr>
          </a:p>
          <a:p>
            <a:pPr marL="214584" indent="-214584"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EG" sz="1984" b="1" dirty="0">
                <a:solidFill>
                  <a:srgbClr val="184826"/>
                </a:solidFill>
                <a:cs typeface="Calibri" panose="020F0502020204030204" pitchFamily="34" charset="0"/>
              </a:rPr>
              <a:t>تم اطلاق المنصة بشكل تجريبي خلال العام الماضي علي القمح والأرز، وسوف يكون موسم القمح القادم 2022/2023 الإطلاق الفعلي للمنصة من محافظة بني سويف لمحافظات الجمهورية المختلفة لمزارعي القمح لتكون بذلك منصة متكاملة لتقديم إرشادات زراعية كاملة للمزارعين، وتكون بذلك جاهزة للتطبيق علي محاصيل القمح والأرز والشعير، وكذلك الحمي القلاعية والجلد العقدي في الحيوان. </a:t>
            </a:r>
            <a:r>
              <a:rPr lang="ar-SA" sz="1984" b="1" dirty="0">
                <a:solidFill>
                  <a:srgbClr val="184826"/>
                </a:solidFill>
                <a:cs typeface="Calibri" panose="020F0502020204030204" pitchFamily="34" charset="0"/>
              </a:rPr>
              <a:t> </a:t>
            </a:r>
            <a:endParaRPr lang="en-US" sz="1984" b="1" dirty="0">
              <a:solidFill>
                <a:srgbClr val="184826"/>
              </a:solidFill>
              <a:cs typeface="Calibri" panose="020F0502020204030204" pitchFamily="34" charset="0"/>
            </a:endParaRPr>
          </a:p>
        </p:txBody>
      </p:sp>
      <p:sp>
        <p:nvSpPr>
          <p:cNvPr id="3" name="Rectangle 2">
            <a:extLst>
              <a:ext uri="{FF2B5EF4-FFF2-40B4-BE49-F238E27FC236}">
                <a16:creationId xmlns:a16="http://schemas.microsoft.com/office/drawing/2014/main" id="{AC947C7F-FD02-45EC-A3AF-64E51A51C7EF}"/>
              </a:ext>
            </a:extLst>
          </p:cNvPr>
          <p:cNvSpPr/>
          <p:nvPr/>
        </p:nvSpPr>
        <p:spPr>
          <a:xfrm>
            <a:off x="10066967" y="2334213"/>
            <a:ext cx="4888591" cy="384706"/>
          </a:xfrm>
          <a:prstGeom prst="rect">
            <a:avLst/>
          </a:prstGeom>
          <a:solidFill>
            <a:srgbClr val="18482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566974" rtl="1"/>
            <a:r>
              <a:rPr lang="ar-EG" sz="2976" b="1" dirty="0">
                <a:solidFill>
                  <a:schemeClr val="bg1"/>
                </a:solidFill>
                <a:latin typeface="Times New Roman" panose="02020603050405020304" pitchFamily="18" charset="0"/>
                <a:cs typeface="Calibri" panose="020F0502020204030204" pitchFamily="34" charset="0"/>
              </a:rPr>
              <a:t>ما تم تنفيذه من المشروع حتي الآن </a:t>
            </a:r>
            <a:endParaRPr lang="en-US" sz="2976" b="1" dirty="0">
              <a:solidFill>
                <a:schemeClr val="bg1"/>
              </a:solidFill>
              <a:latin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823033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5991861-5216-49B0-9C97-E4CB053E5B9D}"/>
              </a:ext>
            </a:extLst>
          </p:cNvPr>
          <p:cNvSpPr txBox="1">
            <a:spLocks/>
          </p:cNvSpPr>
          <p:nvPr/>
        </p:nvSpPr>
        <p:spPr>
          <a:xfrm>
            <a:off x="4801895" y="2360658"/>
            <a:ext cx="4778345" cy="679906"/>
          </a:xfrm>
          <a:prstGeom prst="rect">
            <a:avLst/>
          </a:prstGeom>
          <a:solidFill>
            <a:srgbClr val="18482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ar-EG"/>
            </a:defPPr>
            <a:lvl1pPr algn="ctr" defTabSz="457200" rtl="1">
              <a:defRPr sz="3047" b="1">
                <a:solidFill>
                  <a:schemeClr val="bg1"/>
                </a:solidFill>
                <a:latin typeface="Times New Roman" panose="02020603050405020304" pitchFamily="18" charset="0"/>
                <a:cs typeface="Calibri" panose="020F050202020403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ar-EG" sz="3200" dirty="0"/>
              <a:t>أثر المشروع وتطبيقاته</a:t>
            </a:r>
            <a:endParaRPr lang="en-US" sz="3200" dirty="0"/>
          </a:p>
        </p:txBody>
      </p:sp>
      <p:sp>
        <p:nvSpPr>
          <p:cNvPr id="3" name="Rectangle 2">
            <a:extLst>
              <a:ext uri="{FF2B5EF4-FFF2-40B4-BE49-F238E27FC236}">
                <a16:creationId xmlns:a16="http://schemas.microsoft.com/office/drawing/2014/main" id="{AC947C7F-FD02-45EC-A3AF-64E51A51C7EF}"/>
              </a:ext>
            </a:extLst>
          </p:cNvPr>
          <p:cNvSpPr/>
          <p:nvPr/>
        </p:nvSpPr>
        <p:spPr>
          <a:xfrm>
            <a:off x="7335192" y="3130287"/>
            <a:ext cx="7202496" cy="696001"/>
          </a:xfrm>
          <a:prstGeom prst="rect">
            <a:avLst/>
          </a:prstGeom>
          <a:solidFill>
            <a:srgbClr val="18482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defTabSz="566974" rtl="1"/>
            <a:r>
              <a:rPr lang="ar-EG" sz="3200" b="1" dirty="0">
                <a:solidFill>
                  <a:schemeClr val="bg1"/>
                </a:solidFill>
                <a:latin typeface="Times New Roman" panose="02020603050405020304" pitchFamily="18" charset="0"/>
                <a:cs typeface="Calibri" panose="020F0502020204030204" pitchFamily="34" charset="0"/>
              </a:rPr>
              <a:t>الخطط</a:t>
            </a:r>
            <a:r>
              <a:rPr lang="ar-EG" sz="3200" dirty="0">
                <a:solidFill>
                  <a:schemeClr val="bg1"/>
                </a:solidFill>
              </a:rPr>
              <a:t> </a:t>
            </a:r>
            <a:r>
              <a:rPr lang="ar-EG" sz="3200" b="1" dirty="0">
                <a:solidFill>
                  <a:schemeClr val="bg1"/>
                </a:solidFill>
                <a:latin typeface="Times New Roman" panose="02020603050405020304" pitchFamily="18" charset="0"/>
                <a:cs typeface="Calibri" panose="020F0502020204030204" pitchFamily="34" charset="0"/>
              </a:rPr>
              <a:t>المستقبلية</a:t>
            </a:r>
            <a:r>
              <a:rPr lang="ar-EG" sz="3200" dirty="0">
                <a:solidFill>
                  <a:schemeClr val="bg1"/>
                </a:solidFill>
              </a:rPr>
              <a:t> </a:t>
            </a:r>
            <a:r>
              <a:rPr lang="ar-EG" sz="3200" b="1" dirty="0">
                <a:solidFill>
                  <a:schemeClr val="bg1"/>
                </a:solidFill>
                <a:latin typeface="Times New Roman" panose="02020603050405020304" pitchFamily="18" charset="0"/>
                <a:cs typeface="Calibri" panose="020F0502020204030204" pitchFamily="34" charset="0"/>
              </a:rPr>
              <a:t>للمشروع</a:t>
            </a:r>
            <a:endParaRPr lang="en-US" sz="3200" b="1" dirty="0">
              <a:solidFill>
                <a:schemeClr val="bg1"/>
              </a:solidFill>
              <a:latin typeface="Times New Roman" panose="02020603050405020304" pitchFamily="18" charset="0"/>
              <a:cs typeface="Calibri" panose="020F0502020204030204" pitchFamily="34" charset="0"/>
            </a:endParaRPr>
          </a:p>
        </p:txBody>
      </p:sp>
      <p:sp>
        <p:nvSpPr>
          <p:cNvPr id="10" name="Rectangle 9">
            <a:extLst>
              <a:ext uri="{FF2B5EF4-FFF2-40B4-BE49-F238E27FC236}">
                <a16:creationId xmlns:a16="http://schemas.microsoft.com/office/drawing/2014/main" id="{732D3585-68B9-40EA-8C9A-16D3B68B8443}"/>
              </a:ext>
            </a:extLst>
          </p:cNvPr>
          <p:cNvSpPr/>
          <p:nvPr/>
        </p:nvSpPr>
        <p:spPr>
          <a:xfrm>
            <a:off x="181045" y="3916013"/>
            <a:ext cx="14791765" cy="5780237"/>
          </a:xfrm>
          <a:prstGeom prst="rect">
            <a:avLst/>
          </a:prstGeom>
        </p:spPr>
        <p:txBody>
          <a:bodyPr wrap="square">
            <a:spAutoFit/>
          </a:bodyPr>
          <a:lstStyle/>
          <a:p>
            <a:pPr marL="354359" indent="-354359"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EG" sz="2400" b="1" dirty="0">
                <a:solidFill>
                  <a:srgbClr val="184826"/>
                </a:solidFill>
                <a:cs typeface="Calibri" panose="020F0502020204030204" pitchFamily="34" charset="0"/>
              </a:rPr>
              <a:t>إجراء النشر الحقلي للتطبيق لتشخيص آفات وأمراض القمح والتنبؤ بالظروف المناخية خلال أسبوع مستقبلي مما يعطي التنبؤ بغزو الآفات والأمراض لمحصول استراتيجي مثل القمح ويعمل بمثابة إنذار مبكر</a:t>
            </a:r>
            <a:r>
              <a:rPr lang="en-US" sz="2400" b="1" dirty="0">
                <a:solidFill>
                  <a:srgbClr val="184826"/>
                </a:solidFill>
                <a:cs typeface="Calibri" panose="020F0502020204030204" pitchFamily="34" charset="0"/>
              </a:rPr>
              <a:t>.</a:t>
            </a:r>
          </a:p>
          <a:p>
            <a:pPr marL="354359" indent="-354359"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EG" sz="2400" b="1" dirty="0">
                <a:solidFill>
                  <a:srgbClr val="184826"/>
                </a:solidFill>
                <a:cs typeface="Calibri" panose="020F0502020204030204" pitchFamily="34" charset="0"/>
              </a:rPr>
              <a:t>يعتبر الموسم الشتوي هو الاختبار الحقيقي والكامل للبرنامج ويؤكد جودة وفعالية البرنامج في مصر من نقطة الانطلاق والنشر بمحافظة بني سويف ويتم نشره وتجريبه في محافظات اخري شمالاً وجنوباً ليكون بمثابة مرشد الكتروني ذكي في جيب كل مزارع (مرشدك في جيبك). </a:t>
            </a:r>
          </a:p>
          <a:p>
            <a:pPr marL="354359" indent="-354359"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EG" sz="2400" b="1" dirty="0">
                <a:solidFill>
                  <a:srgbClr val="184826"/>
                </a:solidFill>
                <a:cs typeface="Calibri" panose="020F0502020204030204" pitchFamily="34" charset="0"/>
              </a:rPr>
              <a:t>البرنامج بهذا التكوين سيكون في المستقبل القريب جاهز لمعالجة ثلاث محاصيل هي القمح والأرز والشعير ، ومرضين من الأمراض السارية بالحيوان هي مرضي الحمي القلاعية والجلد العقدي.</a:t>
            </a:r>
          </a:p>
          <a:p>
            <a:pPr marL="354359" indent="-354359"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EG" sz="2400" b="1" dirty="0">
                <a:solidFill>
                  <a:srgbClr val="184826"/>
                </a:solidFill>
                <a:cs typeface="Calibri" panose="020F0502020204030204" pitchFamily="34" charset="0"/>
              </a:rPr>
              <a:t>نخطط مستقبلاً للحصول علي تمويل سواء كان حكومي او تشاركي من القطاع الخاص للنشر على كل المحاصيل المصرية وإدارة المزرعة الكترونياً وبشكل كامل، من الناحية الزراعية والإنتاج الحيواني. </a:t>
            </a:r>
          </a:p>
          <a:p>
            <a:pPr marL="354359" indent="-354359" algn="just" rtl="1">
              <a:lnSpc>
                <a:spcPct val="150000"/>
              </a:lnSpc>
              <a:spcBef>
                <a:spcPts val="155"/>
              </a:spcBef>
              <a:spcAft>
                <a:spcPts val="207"/>
              </a:spcAft>
              <a:buClr>
                <a:srgbClr val="7030A0"/>
              </a:buClr>
              <a:buFont typeface="Arial" panose="020B0604020202020204" pitchFamily="34" charset="0"/>
              <a:buChar char="•"/>
              <a:tabLst>
                <a:tab pos="48552" algn="l"/>
              </a:tabLst>
            </a:pPr>
            <a:r>
              <a:rPr lang="ar-EG" sz="2400" b="1" dirty="0">
                <a:solidFill>
                  <a:srgbClr val="184826"/>
                </a:solidFill>
                <a:cs typeface="Calibri" panose="020F0502020204030204" pitchFamily="34" charset="0"/>
              </a:rPr>
              <a:t>نخطط مستقبلاً بربط الميزة التنافسية للبرنامج ذات الأثر علي البصمة الكربونية للمحاصيل الزراعية والعمل علي مساهمة البرنامج والمنصة في توفير دخل إضافي للمزارع بزيادة الدخل من المحصول والدخل من البصمة الكربونية، وهو اتجاه عالمي نسعى لتطبيقه بمصر.    </a:t>
            </a:r>
            <a:endParaRPr lang="en-US" sz="2400" b="1" dirty="0">
              <a:solidFill>
                <a:srgbClr val="184826"/>
              </a:solidFill>
              <a:cs typeface="Calibri" panose="020F0502020204030204" pitchFamily="34" charset="0"/>
            </a:endParaRPr>
          </a:p>
        </p:txBody>
      </p:sp>
    </p:spTree>
    <p:extLst>
      <p:ext uri="{BB962C8B-B14F-4D97-AF65-F5344CB8AC3E}">
        <p14:creationId xmlns:p14="http://schemas.microsoft.com/office/powerpoint/2010/main" val="1357593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1901</TotalTime>
  <Words>1313</Words>
  <Application>Microsoft Office PowerPoint</Application>
  <PresentationFormat>Custom</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50</cp:revision>
  <dcterms:created xsi:type="dcterms:W3CDTF">2022-09-29T13:35:57Z</dcterms:created>
  <dcterms:modified xsi:type="dcterms:W3CDTF">2022-10-22T01:35:50Z</dcterms:modified>
</cp:coreProperties>
</file>